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650" r:id="rId1"/>
  </p:sldMasterIdLst>
  <p:notesMasterIdLst>
    <p:notesMasterId r:id="rId27"/>
  </p:notesMasterIdLst>
  <p:handoutMasterIdLst>
    <p:handoutMasterId r:id="rId28"/>
  </p:handoutMasterIdLst>
  <p:sldIdLst>
    <p:sldId id="440" r:id="rId2"/>
    <p:sldId id="580" r:id="rId3"/>
    <p:sldId id="593" r:id="rId4"/>
    <p:sldId id="607" r:id="rId5"/>
    <p:sldId id="626" r:id="rId6"/>
    <p:sldId id="627" r:id="rId7"/>
    <p:sldId id="594" r:id="rId8"/>
    <p:sldId id="632" r:id="rId9"/>
    <p:sldId id="633" r:id="rId10"/>
    <p:sldId id="634" r:id="rId11"/>
    <p:sldId id="635" r:id="rId12"/>
    <p:sldId id="636" r:id="rId13"/>
    <p:sldId id="637" r:id="rId14"/>
    <p:sldId id="638" r:id="rId15"/>
    <p:sldId id="639" r:id="rId16"/>
    <p:sldId id="640" r:id="rId17"/>
    <p:sldId id="641" r:id="rId18"/>
    <p:sldId id="642" r:id="rId19"/>
    <p:sldId id="643" r:id="rId20"/>
    <p:sldId id="644" r:id="rId21"/>
    <p:sldId id="605" r:id="rId22"/>
    <p:sldId id="628" r:id="rId23"/>
    <p:sldId id="629" r:id="rId24"/>
    <p:sldId id="630" r:id="rId25"/>
    <p:sldId id="631" r:id="rId26"/>
  </p:sldIdLst>
  <p:sldSz cx="9906000" cy="6858000" type="A4"/>
  <p:notesSz cx="6807200" cy="9939338"/>
  <p:defaultTextStyle>
    <a:defPPr>
      <a:defRPr lang="ja-JP"/>
    </a:defPPr>
    <a:lvl1pPr algn="ctr" rtl="0" fontAlgn="base">
      <a:lnSpc>
        <a:spcPct val="120000"/>
      </a:lnSpc>
      <a:spcBef>
        <a:spcPct val="50000"/>
      </a:spcBef>
      <a:spcAft>
        <a:spcPct val="0"/>
      </a:spcAft>
      <a:buClr>
        <a:schemeClr val="bg2"/>
      </a:buClr>
      <a:buFont typeface="Wingdings" pitchFamily="2" charset="2"/>
      <a:defRPr kumimoji="1" sz="1000" kern="1200">
        <a:solidFill>
          <a:srgbClr val="000000"/>
        </a:solidFill>
        <a:latin typeface="Arial" charset="0"/>
        <a:ea typeface="ＭＳ Ｐゴシック" charset="-128"/>
        <a:cs typeface="+mn-cs"/>
      </a:defRPr>
    </a:lvl1pPr>
    <a:lvl2pPr marL="457200" algn="ctr" rtl="0" fontAlgn="base">
      <a:lnSpc>
        <a:spcPct val="120000"/>
      </a:lnSpc>
      <a:spcBef>
        <a:spcPct val="50000"/>
      </a:spcBef>
      <a:spcAft>
        <a:spcPct val="0"/>
      </a:spcAft>
      <a:buClr>
        <a:schemeClr val="bg2"/>
      </a:buClr>
      <a:buFont typeface="Wingdings" pitchFamily="2" charset="2"/>
      <a:defRPr kumimoji="1" sz="1000" kern="1200">
        <a:solidFill>
          <a:srgbClr val="000000"/>
        </a:solidFill>
        <a:latin typeface="Arial" charset="0"/>
        <a:ea typeface="ＭＳ Ｐゴシック" charset="-128"/>
        <a:cs typeface="+mn-cs"/>
      </a:defRPr>
    </a:lvl2pPr>
    <a:lvl3pPr marL="914400" algn="ctr" rtl="0" fontAlgn="base">
      <a:lnSpc>
        <a:spcPct val="120000"/>
      </a:lnSpc>
      <a:spcBef>
        <a:spcPct val="50000"/>
      </a:spcBef>
      <a:spcAft>
        <a:spcPct val="0"/>
      </a:spcAft>
      <a:buClr>
        <a:schemeClr val="bg2"/>
      </a:buClr>
      <a:buFont typeface="Wingdings" pitchFamily="2" charset="2"/>
      <a:defRPr kumimoji="1" sz="1000" kern="1200">
        <a:solidFill>
          <a:srgbClr val="000000"/>
        </a:solidFill>
        <a:latin typeface="Arial" charset="0"/>
        <a:ea typeface="ＭＳ Ｐゴシック" charset="-128"/>
        <a:cs typeface="+mn-cs"/>
      </a:defRPr>
    </a:lvl3pPr>
    <a:lvl4pPr marL="1371600" algn="ctr" rtl="0" fontAlgn="base">
      <a:lnSpc>
        <a:spcPct val="120000"/>
      </a:lnSpc>
      <a:spcBef>
        <a:spcPct val="50000"/>
      </a:spcBef>
      <a:spcAft>
        <a:spcPct val="0"/>
      </a:spcAft>
      <a:buClr>
        <a:schemeClr val="bg2"/>
      </a:buClr>
      <a:buFont typeface="Wingdings" pitchFamily="2" charset="2"/>
      <a:defRPr kumimoji="1" sz="1000" kern="1200">
        <a:solidFill>
          <a:srgbClr val="000000"/>
        </a:solidFill>
        <a:latin typeface="Arial" charset="0"/>
        <a:ea typeface="ＭＳ Ｐゴシック" charset="-128"/>
        <a:cs typeface="+mn-cs"/>
      </a:defRPr>
    </a:lvl4pPr>
    <a:lvl5pPr marL="1828800" algn="ctr" rtl="0" fontAlgn="base">
      <a:lnSpc>
        <a:spcPct val="120000"/>
      </a:lnSpc>
      <a:spcBef>
        <a:spcPct val="50000"/>
      </a:spcBef>
      <a:spcAft>
        <a:spcPct val="0"/>
      </a:spcAft>
      <a:buClr>
        <a:schemeClr val="bg2"/>
      </a:buClr>
      <a:buFont typeface="Wingdings" pitchFamily="2" charset="2"/>
      <a:defRPr kumimoji="1" sz="1000" kern="1200">
        <a:solidFill>
          <a:srgbClr val="000000"/>
        </a:solidFill>
        <a:latin typeface="Arial" charset="0"/>
        <a:ea typeface="ＭＳ Ｐゴシック" charset="-128"/>
        <a:cs typeface="+mn-cs"/>
      </a:defRPr>
    </a:lvl5pPr>
    <a:lvl6pPr marL="2286000" algn="l" defTabSz="914400" rtl="0" eaLnBrk="1" latinLnBrk="0" hangingPunct="1">
      <a:defRPr kumimoji="1" sz="1000" kern="1200">
        <a:solidFill>
          <a:srgbClr val="000000"/>
        </a:solidFill>
        <a:latin typeface="Arial" charset="0"/>
        <a:ea typeface="ＭＳ Ｐゴシック" charset="-128"/>
        <a:cs typeface="+mn-cs"/>
      </a:defRPr>
    </a:lvl6pPr>
    <a:lvl7pPr marL="2743200" algn="l" defTabSz="914400" rtl="0" eaLnBrk="1" latinLnBrk="0" hangingPunct="1">
      <a:defRPr kumimoji="1" sz="1000" kern="1200">
        <a:solidFill>
          <a:srgbClr val="000000"/>
        </a:solidFill>
        <a:latin typeface="Arial" charset="0"/>
        <a:ea typeface="ＭＳ Ｐゴシック" charset="-128"/>
        <a:cs typeface="+mn-cs"/>
      </a:defRPr>
    </a:lvl7pPr>
    <a:lvl8pPr marL="3200400" algn="l" defTabSz="914400" rtl="0" eaLnBrk="1" latinLnBrk="0" hangingPunct="1">
      <a:defRPr kumimoji="1" sz="1000" kern="1200">
        <a:solidFill>
          <a:srgbClr val="000000"/>
        </a:solidFill>
        <a:latin typeface="Arial" charset="0"/>
        <a:ea typeface="ＭＳ Ｐゴシック" charset="-128"/>
        <a:cs typeface="+mn-cs"/>
      </a:defRPr>
    </a:lvl8pPr>
    <a:lvl9pPr marL="3657600" algn="l" defTabSz="914400" rtl="0" eaLnBrk="1" latinLnBrk="0" hangingPunct="1">
      <a:defRPr kumimoji="1" sz="1000" kern="1200">
        <a:solidFill>
          <a:srgbClr val="000000"/>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3931">
          <p15:clr>
            <a:srgbClr val="A4A3A4"/>
          </p15:clr>
        </p15:guide>
        <p15:guide id="2" orient="horz" pos="1071" userDrawn="1">
          <p15:clr>
            <a:srgbClr val="A4A3A4"/>
          </p15:clr>
        </p15:guide>
        <p15:guide id="3" orient="horz" pos="2591" userDrawn="1">
          <p15:clr>
            <a:srgbClr val="A4A3A4"/>
          </p15:clr>
        </p15:guide>
        <p15:guide id="4" orient="horz" pos="2387" userDrawn="1">
          <p15:clr>
            <a:srgbClr val="A4A3A4"/>
          </p15:clr>
        </p15:guide>
        <p15:guide id="5" orient="horz" pos="4042" userDrawn="1">
          <p15:clr>
            <a:srgbClr val="A4A3A4"/>
          </p15:clr>
        </p15:guide>
        <p15:guide id="6" orient="horz" pos="867" userDrawn="1">
          <p15:clr>
            <a:srgbClr val="A4A3A4"/>
          </p15:clr>
        </p15:guide>
        <p15:guide id="7" orient="horz" pos="345">
          <p15:clr>
            <a:srgbClr val="A4A3A4"/>
          </p15:clr>
        </p15:guide>
        <p15:guide id="8" orient="horz" pos="686" userDrawn="1">
          <p15:clr>
            <a:srgbClr val="A4A3A4"/>
          </p15:clr>
        </p15:guide>
        <p15:guide id="9" orient="horz" pos="300" userDrawn="1">
          <p15:clr>
            <a:srgbClr val="A4A3A4"/>
          </p15:clr>
        </p15:guide>
        <p15:guide id="10" pos="3165" userDrawn="1">
          <p15:clr>
            <a:srgbClr val="A4A3A4"/>
          </p15:clr>
        </p15:guide>
        <p15:guide id="11" pos="1623">
          <p15:clr>
            <a:srgbClr val="A4A3A4"/>
          </p15:clr>
        </p15:guide>
        <p15:guide id="12" pos="2961" userDrawn="1">
          <p15:clr>
            <a:srgbClr val="A4A3A4"/>
          </p15:clr>
        </p15:guide>
        <p15:guide id="13" pos="4526">
          <p15:clr>
            <a:srgbClr val="A4A3A4"/>
          </p15:clr>
        </p15:guide>
        <p15:guide id="14" pos="4617">
          <p15:clr>
            <a:srgbClr val="A4A3A4"/>
          </p15:clr>
        </p15:guide>
        <p15:guide id="15" pos="6023" userDrawn="1">
          <p15:clr>
            <a:srgbClr val="A4A3A4"/>
          </p15:clr>
        </p15:guide>
        <p15:guide id="16" pos="1714">
          <p15:clr>
            <a:srgbClr val="A4A3A4"/>
          </p15:clr>
        </p15:guide>
        <p15:guide id="17" pos="3075">
          <p15:clr>
            <a:srgbClr val="A4A3A4"/>
          </p15:clr>
        </p15:guide>
        <p15:guide id="18" pos="217" userDrawn="1">
          <p15:clr>
            <a:srgbClr val="A4A3A4"/>
          </p15:clr>
        </p15:guide>
      </p15:sldGuideLst>
    </p:ext>
    <p:ext uri="{2D200454-40CA-4A62-9FC3-DE9A4176ACB9}">
      <p15:notesGuideLst xmlns:p15="http://schemas.microsoft.com/office/powerpoint/2012/main">
        <p15:guide id="1" orient="horz" pos="3131">
          <p15:clr>
            <a:srgbClr val="A4A3A4"/>
          </p15:clr>
        </p15:guide>
        <p15:guide id="2" pos="2145">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作成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DAEC"/>
    <a:srgbClr val="365F97"/>
    <a:srgbClr val="FFCCCC"/>
    <a:srgbClr val="FFFF99"/>
    <a:srgbClr val="E60000"/>
    <a:srgbClr val="0070C0"/>
    <a:srgbClr val="A2BBDC"/>
    <a:srgbClr val="66A02C"/>
    <a:srgbClr val="26A287"/>
    <a:srgbClr val="0F99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DA37D80-6434-44D0-A028-1B22A696006F}" styleName="淡色スタイル 3 - アクセント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34" autoAdjust="0"/>
    <p:restoredTop sz="94672" autoAdjust="0"/>
  </p:normalViewPr>
  <p:slideViewPr>
    <p:cSldViewPr snapToObjects="1" showGuides="1">
      <p:cViewPr varScale="1">
        <p:scale>
          <a:sx n="99" d="100"/>
          <a:sy n="99" d="100"/>
        </p:scale>
        <p:origin x="330" y="90"/>
      </p:cViewPr>
      <p:guideLst>
        <p:guide orient="horz" pos="3931"/>
        <p:guide orient="horz" pos="1071"/>
        <p:guide orient="horz" pos="2591"/>
        <p:guide orient="horz" pos="2387"/>
        <p:guide orient="horz" pos="4042"/>
        <p:guide orient="horz" pos="867"/>
        <p:guide orient="horz" pos="345"/>
        <p:guide orient="horz" pos="686"/>
        <p:guide orient="horz" pos="300"/>
        <p:guide pos="3165"/>
        <p:guide pos="1623"/>
        <p:guide pos="2961"/>
        <p:guide pos="4526"/>
        <p:guide pos="4617"/>
        <p:guide pos="6023"/>
        <p:guide pos="1714"/>
        <p:guide pos="3075"/>
        <p:guide pos="2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0" d="100"/>
        <a:sy n="200" d="100"/>
      </p:scale>
      <p:origin x="0" y="-5360"/>
    </p:cViewPr>
  </p:sorterViewPr>
  <p:notesViewPr>
    <p:cSldViewPr snapToObjects="1" showGuides="1">
      <p:cViewPr varScale="1">
        <p:scale>
          <a:sx n="74" d="100"/>
          <a:sy n="74" d="100"/>
        </p:scale>
        <p:origin x="-2190" y="-96"/>
      </p:cViewPr>
      <p:guideLst>
        <p:guide orient="horz" pos="3131"/>
        <p:guide pos="2145"/>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8/10/relationships/authors" Targe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1" y="1"/>
            <a:ext cx="2950375" cy="497367"/>
          </a:xfrm>
          <a:prstGeom prst="rect">
            <a:avLst/>
          </a:prstGeom>
          <a:noFill/>
          <a:ln w="9525">
            <a:noFill/>
            <a:miter lim="800000"/>
            <a:headEnd/>
            <a:tailEnd/>
          </a:ln>
        </p:spPr>
        <p:txBody>
          <a:bodyPr vert="horz" wrap="square" lIns="95665" tIns="47833" rIns="95665" bIns="47833" numCol="1" anchor="t" anchorCtr="0" compatLnSpc="1">
            <a:prstTxWarp prst="textNoShape">
              <a:avLst/>
            </a:prstTxWarp>
          </a:bodyPr>
          <a:lstStyle>
            <a:lvl1pPr algn="l" defTabSz="957584">
              <a:lnSpc>
                <a:spcPct val="100000"/>
              </a:lnSpc>
              <a:buClrTx/>
              <a:buFontTx/>
              <a:buNone/>
              <a:defRPr sz="1300" smtClean="0">
                <a:solidFill>
                  <a:schemeClr val="tx1"/>
                </a:solidFill>
                <a:latin typeface="Times New Roman" pitchFamily="18" charset="0"/>
              </a:defRPr>
            </a:lvl1pPr>
          </a:lstStyle>
          <a:p>
            <a:pPr>
              <a:defRPr/>
            </a:pPr>
            <a:endParaRPr lang="en-US" altLang="ja-JP"/>
          </a:p>
        </p:txBody>
      </p:sp>
      <p:sp>
        <p:nvSpPr>
          <p:cNvPr id="2051" name="Rectangle 3"/>
          <p:cNvSpPr>
            <a:spLocks noGrp="1" noChangeArrowheads="1"/>
          </p:cNvSpPr>
          <p:nvPr>
            <p:ph type="dt" sz="quarter" idx="1"/>
          </p:nvPr>
        </p:nvSpPr>
        <p:spPr bwMode="auto">
          <a:xfrm>
            <a:off x="3856825" y="1"/>
            <a:ext cx="2950375" cy="497367"/>
          </a:xfrm>
          <a:prstGeom prst="rect">
            <a:avLst/>
          </a:prstGeom>
          <a:noFill/>
          <a:ln w="9525">
            <a:noFill/>
            <a:miter lim="800000"/>
            <a:headEnd/>
            <a:tailEnd/>
          </a:ln>
        </p:spPr>
        <p:txBody>
          <a:bodyPr vert="horz" wrap="square" lIns="95665" tIns="47833" rIns="95665" bIns="47833" numCol="1" anchor="t" anchorCtr="0" compatLnSpc="1">
            <a:prstTxWarp prst="textNoShape">
              <a:avLst/>
            </a:prstTxWarp>
          </a:bodyPr>
          <a:lstStyle>
            <a:lvl1pPr algn="r" defTabSz="957584">
              <a:lnSpc>
                <a:spcPct val="100000"/>
              </a:lnSpc>
              <a:buClrTx/>
              <a:buFontTx/>
              <a:buNone/>
              <a:defRPr sz="1300" smtClean="0">
                <a:solidFill>
                  <a:schemeClr val="tx1"/>
                </a:solidFill>
                <a:latin typeface="Times New Roman" pitchFamily="18" charset="0"/>
              </a:defRPr>
            </a:lvl1pPr>
          </a:lstStyle>
          <a:p>
            <a:pPr>
              <a:defRPr/>
            </a:pPr>
            <a:fld id="{F70B82FE-5075-4CE8-B77B-2FF6A92D721A}" type="datetime8">
              <a:rPr lang="en-US"/>
              <a:pPr>
                <a:defRPr/>
              </a:pPr>
              <a:t>6/3/2026 3:39 PM</a:t>
            </a:fld>
            <a:endParaRPr lang="en-US" altLang="ja-JP"/>
          </a:p>
        </p:txBody>
      </p:sp>
      <p:sp>
        <p:nvSpPr>
          <p:cNvPr id="2052" name="Rectangle 4"/>
          <p:cNvSpPr>
            <a:spLocks noGrp="1" noChangeArrowheads="1"/>
          </p:cNvSpPr>
          <p:nvPr>
            <p:ph type="ftr" sz="quarter" idx="2"/>
          </p:nvPr>
        </p:nvSpPr>
        <p:spPr bwMode="auto">
          <a:xfrm>
            <a:off x="1" y="9441971"/>
            <a:ext cx="2950375" cy="497367"/>
          </a:xfrm>
          <a:prstGeom prst="rect">
            <a:avLst/>
          </a:prstGeom>
          <a:noFill/>
          <a:ln w="9525">
            <a:noFill/>
            <a:miter lim="800000"/>
            <a:headEnd/>
            <a:tailEnd/>
          </a:ln>
        </p:spPr>
        <p:txBody>
          <a:bodyPr vert="horz" wrap="square" lIns="95665" tIns="47833" rIns="95665" bIns="47833" numCol="1" anchor="b" anchorCtr="0" compatLnSpc="1">
            <a:prstTxWarp prst="textNoShape">
              <a:avLst/>
            </a:prstTxWarp>
          </a:bodyPr>
          <a:lstStyle>
            <a:lvl1pPr algn="l" defTabSz="957584">
              <a:lnSpc>
                <a:spcPct val="100000"/>
              </a:lnSpc>
              <a:buClrTx/>
              <a:buFontTx/>
              <a:buNone/>
              <a:defRPr sz="1300" smtClean="0">
                <a:solidFill>
                  <a:schemeClr val="tx1"/>
                </a:solidFill>
                <a:latin typeface="Times New Roman" pitchFamily="18" charset="0"/>
              </a:defRPr>
            </a:lvl1pPr>
          </a:lstStyle>
          <a:p>
            <a:pPr>
              <a:defRPr/>
            </a:pPr>
            <a:endParaRPr lang="en-US" altLang="ja-JP"/>
          </a:p>
        </p:txBody>
      </p:sp>
      <p:sp>
        <p:nvSpPr>
          <p:cNvPr id="2053" name="Rectangle 5"/>
          <p:cNvSpPr>
            <a:spLocks noGrp="1" noChangeArrowheads="1"/>
          </p:cNvSpPr>
          <p:nvPr>
            <p:ph type="sldNum" sz="quarter" idx="3"/>
          </p:nvPr>
        </p:nvSpPr>
        <p:spPr bwMode="auto">
          <a:xfrm>
            <a:off x="3856825" y="9441971"/>
            <a:ext cx="2950375" cy="497367"/>
          </a:xfrm>
          <a:prstGeom prst="rect">
            <a:avLst/>
          </a:prstGeom>
          <a:noFill/>
          <a:ln w="9525">
            <a:noFill/>
            <a:miter lim="800000"/>
            <a:headEnd/>
            <a:tailEnd/>
          </a:ln>
        </p:spPr>
        <p:txBody>
          <a:bodyPr vert="horz" wrap="square" lIns="95665" tIns="47833" rIns="95665" bIns="47833" numCol="1" anchor="b" anchorCtr="0" compatLnSpc="1">
            <a:prstTxWarp prst="textNoShape">
              <a:avLst/>
            </a:prstTxWarp>
          </a:bodyPr>
          <a:lstStyle>
            <a:lvl1pPr algn="r" defTabSz="957584">
              <a:lnSpc>
                <a:spcPct val="100000"/>
              </a:lnSpc>
              <a:buClrTx/>
              <a:buFontTx/>
              <a:buNone/>
              <a:defRPr sz="1300" smtClean="0">
                <a:solidFill>
                  <a:schemeClr val="tx1"/>
                </a:solidFill>
                <a:latin typeface="Times New Roman" pitchFamily="18" charset="0"/>
              </a:defRPr>
            </a:lvl1pPr>
          </a:lstStyle>
          <a:p>
            <a:pPr>
              <a:defRPr/>
            </a:pPr>
            <a:fld id="{31F3DE14-D951-4F7E-86C9-727CE98764F2}" type="slidenum">
              <a:rPr lang="en-US" altLang="ja-JP"/>
              <a:pPr>
                <a:defRPr/>
              </a:pPr>
              <a:t>‹#›</a:t>
            </a:fld>
            <a:endParaRPr lang="en-US" altLang="ja-JP"/>
          </a:p>
        </p:txBody>
      </p:sp>
    </p:spTree>
    <p:extLst>
      <p:ext uri="{BB962C8B-B14F-4D97-AF65-F5344CB8AC3E}">
        <p14:creationId xmlns:p14="http://schemas.microsoft.com/office/powerpoint/2010/main" val="34315470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1"/>
            <a:ext cx="2950375" cy="497367"/>
          </a:xfrm>
          <a:prstGeom prst="rect">
            <a:avLst/>
          </a:prstGeom>
          <a:noFill/>
          <a:ln w="9525">
            <a:noFill/>
            <a:miter lim="800000"/>
            <a:headEnd/>
            <a:tailEnd/>
          </a:ln>
        </p:spPr>
        <p:txBody>
          <a:bodyPr vert="horz" wrap="square" lIns="95665" tIns="47833" rIns="95665" bIns="47833" numCol="1" anchor="t" anchorCtr="0" compatLnSpc="1">
            <a:prstTxWarp prst="textNoShape">
              <a:avLst/>
            </a:prstTxWarp>
          </a:bodyPr>
          <a:lstStyle>
            <a:lvl1pPr algn="l" defTabSz="957584">
              <a:lnSpc>
                <a:spcPct val="100000"/>
              </a:lnSpc>
              <a:buClrTx/>
              <a:buFontTx/>
              <a:buNone/>
              <a:defRPr sz="1300" smtClean="0">
                <a:solidFill>
                  <a:schemeClr val="tx1"/>
                </a:solidFill>
                <a:latin typeface="Times New Roman" pitchFamily="18" charset="0"/>
              </a:defRPr>
            </a:lvl1pPr>
          </a:lstStyle>
          <a:p>
            <a:pPr>
              <a:defRPr/>
            </a:pPr>
            <a:endParaRPr lang="en-US" altLang="ja-JP"/>
          </a:p>
        </p:txBody>
      </p:sp>
      <p:sp>
        <p:nvSpPr>
          <p:cNvPr id="4099" name="Rectangle 3"/>
          <p:cNvSpPr>
            <a:spLocks noGrp="1" noChangeArrowheads="1"/>
          </p:cNvSpPr>
          <p:nvPr>
            <p:ph type="dt" idx="1"/>
          </p:nvPr>
        </p:nvSpPr>
        <p:spPr bwMode="auto">
          <a:xfrm>
            <a:off x="3856825" y="1"/>
            <a:ext cx="2950375" cy="497367"/>
          </a:xfrm>
          <a:prstGeom prst="rect">
            <a:avLst/>
          </a:prstGeom>
          <a:noFill/>
          <a:ln w="9525">
            <a:noFill/>
            <a:miter lim="800000"/>
            <a:headEnd/>
            <a:tailEnd/>
          </a:ln>
        </p:spPr>
        <p:txBody>
          <a:bodyPr vert="horz" wrap="square" lIns="95665" tIns="47833" rIns="95665" bIns="47833" numCol="1" anchor="t" anchorCtr="0" compatLnSpc="1">
            <a:prstTxWarp prst="textNoShape">
              <a:avLst/>
            </a:prstTxWarp>
          </a:bodyPr>
          <a:lstStyle>
            <a:lvl1pPr algn="r" defTabSz="957584">
              <a:lnSpc>
                <a:spcPct val="100000"/>
              </a:lnSpc>
              <a:buClrTx/>
              <a:buFontTx/>
              <a:buNone/>
              <a:defRPr sz="1300" smtClean="0">
                <a:solidFill>
                  <a:schemeClr val="tx1"/>
                </a:solidFill>
                <a:latin typeface="Times New Roman" pitchFamily="18" charset="0"/>
              </a:defRPr>
            </a:lvl1pPr>
          </a:lstStyle>
          <a:p>
            <a:pPr>
              <a:defRPr/>
            </a:pPr>
            <a:fld id="{09CB1168-961D-456A-AC38-60B30D647958}" type="datetime8">
              <a:rPr lang="en-US"/>
              <a:pPr>
                <a:defRPr/>
              </a:pPr>
              <a:t>6/3/2026 3:38 PM</a:t>
            </a:fld>
            <a:endParaRPr lang="en-US" altLang="ja-JP"/>
          </a:p>
        </p:txBody>
      </p:sp>
      <p:sp>
        <p:nvSpPr>
          <p:cNvPr id="32772" name="Rectangle 4"/>
          <p:cNvSpPr>
            <a:spLocks noGrp="1" noRot="1" noChangeAspect="1" noChangeArrowheads="1"/>
          </p:cNvSpPr>
          <p:nvPr>
            <p:ph type="sldImg" idx="2"/>
          </p:nvPr>
        </p:nvSpPr>
        <p:spPr bwMode="auto">
          <a:xfrm>
            <a:off x="714375" y="746125"/>
            <a:ext cx="5383213" cy="3727450"/>
          </a:xfrm>
          <a:prstGeom prst="rect">
            <a:avLst/>
          </a:prstGeom>
          <a:noFill/>
          <a:ln w="9525">
            <a:solidFill>
              <a:schemeClr val="tx1"/>
            </a:solidFill>
            <a:miter lim="800000"/>
            <a:headEnd/>
            <a:tailEnd/>
          </a:ln>
        </p:spPr>
      </p:sp>
      <p:sp>
        <p:nvSpPr>
          <p:cNvPr id="4101" name="Rectangle 5"/>
          <p:cNvSpPr>
            <a:spLocks noGrp="1" noChangeArrowheads="1"/>
          </p:cNvSpPr>
          <p:nvPr>
            <p:ph type="body" sz="quarter" idx="3"/>
          </p:nvPr>
        </p:nvSpPr>
        <p:spPr bwMode="auto">
          <a:xfrm>
            <a:off x="908055" y="4720986"/>
            <a:ext cx="4991091" cy="4471502"/>
          </a:xfrm>
          <a:prstGeom prst="rect">
            <a:avLst/>
          </a:prstGeom>
          <a:noFill/>
          <a:ln w="9525">
            <a:noFill/>
            <a:miter lim="800000"/>
            <a:headEnd/>
            <a:tailEnd/>
          </a:ln>
        </p:spPr>
        <p:txBody>
          <a:bodyPr vert="horz" wrap="square" lIns="95665" tIns="47833" rIns="95665" bIns="47833" numCol="1" anchor="t" anchorCtr="0" compatLnSpc="1">
            <a:prstTxWarp prst="textNoShape">
              <a:avLst/>
            </a:prstTxWarp>
          </a:bodyPr>
          <a:lstStyle/>
          <a:p>
            <a:pPr lvl="0"/>
            <a:r>
              <a:rPr lang="ja-JP" altLang="en-US" noProof="0"/>
              <a:t>マスターテキストの書式設定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4102" name="Rectangle 6"/>
          <p:cNvSpPr>
            <a:spLocks noGrp="1" noChangeArrowheads="1"/>
          </p:cNvSpPr>
          <p:nvPr>
            <p:ph type="ftr" sz="quarter" idx="4"/>
          </p:nvPr>
        </p:nvSpPr>
        <p:spPr bwMode="auto">
          <a:xfrm>
            <a:off x="1" y="9441971"/>
            <a:ext cx="2950375" cy="497367"/>
          </a:xfrm>
          <a:prstGeom prst="rect">
            <a:avLst/>
          </a:prstGeom>
          <a:noFill/>
          <a:ln w="9525">
            <a:noFill/>
            <a:miter lim="800000"/>
            <a:headEnd/>
            <a:tailEnd/>
          </a:ln>
        </p:spPr>
        <p:txBody>
          <a:bodyPr vert="horz" wrap="square" lIns="95665" tIns="47833" rIns="95665" bIns="47833" numCol="1" anchor="b" anchorCtr="0" compatLnSpc="1">
            <a:prstTxWarp prst="textNoShape">
              <a:avLst/>
            </a:prstTxWarp>
          </a:bodyPr>
          <a:lstStyle>
            <a:lvl1pPr algn="l" defTabSz="957584">
              <a:lnSpc>
                <a:spcPct val="100000"/>
              </a:lnSpc>
              <a:buClrTx/>
              <a:buFontTx/>
              <a:buNone/>
              <a:defRPr sz="1300" smtClean="0">
                <a:solidFill>
                  <a:schemeClr val="tx1"/>
                </a:solidFill>
                <a:latin typeface="Times New Roman" pitchFamily="18" charset="0"/>
              </a:defRPr>
            </a:lvl1pPr>
          </a:lstStyle>
          <a:p>
            <a:pPr>
              <a:defRPr/>
            </a:pPr>
            <a:endParaRPr lang="en-US" altLang="ja-JP"/>
          </a:p>
        </p:txBody>
      </p:sp>
      <p:sp>
        <p:nvSpPr>
          <p:cNvPr id="4103" name="Rectangle 7"/>
          <p:cNvSpPr>
            <a:spLocks noGrp="1" noChangeArrowheads="1"/>
          </p:cNvSpPr>
          <p:nvPr>
            <p:ph type="sldNum" sz="quarter" idx="5"/>
          </p:nvPr>
        </p:nvSpPr>
        <p:spPr bwMode="auto">
          <a:xfrm>
            <a:off x="3856825" y="9441971"/>
            <a:ext cx="2950375" cy="497367"/>
          </a:xfrm>
          <a:prstGeom prst="rect">
            <a:avLst/>
          </a:prstGeom>
          <a:noFill/>
          <a:ln w="9525">
            <a:noFill/>
            <a:miter lim="800000"/>
            <a:headEnd/>
            <a:tailEnd/>
          </a:ln>
        </p:spPr>
        <p:txBody>
          <a:bodyPr vert="horz" wrap="square" lIns="95665" tIns="47833" rIns="95665" bIns="47833" numCol="1" anchor="b" anchorCtr="0" compatLnSpc="1">
            <a:prstTxWarp prst="textNoShape">
              <a:avLst/>
            </a:prstTxWarp>
          </a:bodyPr>
          <a:lstStyle>
            <a:lvl1pPr algn="r" defTabSz="957584">
              <a:lnSpc>
                <a:spcPct val="100000"/>
              </a:lnSpc>
              <a:buClrTx/>
              <a:buFontTx/>
              <a:buNone/>
              <a:defRPr sz="1300" smtClean="0">
                <a:solidFill>
                  <a:schemeClr val="tx1"/>
                </a:solidFill>
                <a:latin typeface="Times New Roman" pitchFamily="18" charset="0"/>
              </a:defRPr>
            </a:lvl1pPr>
          </a:lstStyle>
          <a:p>
            <a:pPr>
              <a:defRPr/>
            </a:pPr>
            <a:fld id="{56DB1398-0BD8-4795-A1F2-1363C218C2BD}" type="slidenum">
              <a:rPr lang="en-US" altLang="ja-JP"/>
              <a:pPr>
                <a:defRPr/>
              </a:pPr>
              <a:t>‹#›</a:t>
            </a:fld>
            <a:endParaRPr lang="en-US" altLang="ja-JP"/>
          </a:p>
        </p:txBody>
      </p:sp>
    </p:spTree>
    <p:extLst>
      <p:ext uri="{BB962C8B-B14F-4D97-AF65-F5344CB8AC3E}">
        <p14:creationId xmlns:p14="http://schemas.microsoft.com/office/powerpoint/2010/main" val="1621393175"/>
      </p:ext>
    </p:extLst>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Times New Roman" pitchFamily="18" charset="0"/>
        <a:ea typeface="ＭＳ Ｐ明朝" charset="-128"/>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ＭＳ Ｐ明朝" charset="-128"/>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ＭＳ Ｐ明朝" charset="-128"/>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ＭＳ Ｐ明朝" charset="-128"/>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ＭＳ Ｐ明朝"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p:cNvSpPr>
            <a:spLocks noGrp="1" noChangeArrowheads="1"/>
          </p:cNvSpPr>
          <p:nvPr>
            <p:ph type="dt" sz="quarter" idx="1"/>
          </p:nvPr>
        </p:nvSpPr>
        <p:spPr>
          <a:noFill/>
        </p:spPr>
        <p:txBody>
          <a:bodyPr/>
          <a:lstStyle/>
          <a:p>
            <a:fld id="{68CF2B48-1AAF-4240-8692-0C5ACB15EECC}" type="datetime8">
              <a:rPr lang="en-US" altLang="ja-JP"/>
              <a:pPr/>
              <a:t>6/3/2026 3:38 PM</a:t>
            </a:fld>
            <a:endParaRPr lang="en-US" altLang="ja-JP"/>
          </a:p>
        </p:txBody>
      </p:sp>
      <p:sp>
        <p:nvSpPr>
          <p:cNvPr id="33795" name="Rectangle 7"/>
          <p:cNvSpPr>
            <a:spLocks noGrp="1" noChangeArrowheads="1"/>
          </p:cNvSpPr>
          <p:nvPr>
            <p:ph type="sldNum" sz="quarter" idx="5"/>
          </p:nvPr>
        </p:nvSpPr>
        <p:spPr>
          <a:noFill/>
        </p:spPr>
        <p:txBody>
          <a:bodyPr/>
          <a:lstStyle/>
          <a:p>
            <a:fld id="{3F075CE8-DE8B-4A0E-875B-71368BF1EB13}" type="slidenum">
              <a:rPr lang="en-US" altLang="ja-JP"/>
              <a:pPr/>
              <a:t>0</a:t>
            </a:fld>
            <a:endParaRPr lang="en-US" altLang="ja-JP"/>
          </a:p>
        </p:txBody>
      </p:sp>
      <p:sp>
        <p:nvSpPr>
          <p:cNvPr id="33796" name="Rectangle 2"/>
          <p:cNvSpPr>
            <a:spLocks noGrp="1" noRot="1" noChangeAspect="1" noChangeArrowheads="1" noTextEdit="1"/>
          </p:cNvSpPr>
          <p:nvPr>
            <p:ph type="sldImg"/>
          </p:nvPr>
        </p:nvSpPr>
        <p:spPr>
          <a:ln/>
        </p:spPr>
      </p:sp>
      <p:sp>
        <p:nvSpPr>
          <p:cNvPr id="33797" name="Rectangle 3"/>
          <p:cNvSpPr>
            <a:spLocks noGrp="1" noChangeArrowheads="1"/>
          </p:cNvSpPr>
          <p:nvPr>
            <p:ph type="body" idx="1"/>
          </p:nvPr>
        </p:nvSpPr>
        <p:spPr>
          <a:noFill/>
          <a:ln/>
        </p:spPr>
        <p:txBody>
          <a:bodyPr/>
          <a:lstStyle/>
          <a:p>
            <a:pPr eaLnBrk="1" hangingPunct="1"/>
            <a:endParaRPr lang="ja-JP" altLang="ja-JP"/>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D0281A-7BA8-AFA3-05ED-DA34E1B34B3E}"/>
            </a:ext>
          </a:extLst>
        </p:cNvPr>
        <p:cNvGrpSpPr/>
        <p:nvPr/>
      </p:nvGrpSpPr>
      <p:grpSpPr>
        <a:xfrm>
          <a:off x="0" y="0"/>
          <a:ext cx="0" cy="0"/>
          <a:chOff x="0" y="0"/>
          <a:chExt cx="0" cy="0"/>
        </a:xfrm>
      </p:grpSpPr>
      <p:sp>
        <p:nvSpPr>
          <p:cNvPr id="38914" name="Rectangle 3">
            <a:extLst>
              <a:ext uri="{FF2B5EF4-FFF2-40B4-BE49-F238E27FC236}">
                <a16:creationId xmlns:a16="http://schemas.microsoft.com/office/drawing/2014/main" id="{40825227-BABA-EDC7-135B-14F3E9BD525C}"/>
              </a:ext>
            </a:extLst>
          </p:cNvPr>
          <p:cNvSpPr>
            <a:spLocks noGrp="1" noChangeArrowheads="1"/>
          </p:cNvSpPr>
          <p:nvPr>
            <p:ph type="dt" sz="quarter" idx="1"/>
          </p:nvPr>
        </p:nvSpPr>
        <p:spPr>
          <a:noFill/>
        </p:spPr>
        <p:txBody>
          <a:bodyPr/>
          <a:lstStyle/>
          <a:p>
            <a:fld id="{E0F97605-2DAB-4BA4-9546-9AFAD979C542}" type="datetime8">
              <a:rPr lang="en-US" altLang="ja-JP"/>
              <a:pPr/>
              <a:t>6/3/2026 3:38 PM</a:t>
            </a:fld>
            <a:endParaRPr lang="en-US" altLang="ja-JP"/>
          </a:p>
        </p:txBody>
      </p:sp>
      <p:sp>
        <p:nvSpPr>
          <p:cNvPr id="38915" name="Rectangle 7">
            <a:extLst>
              <a:ext uri="{FF2B5EF4-FFF2-40B4-BE49-F238E27FC236}">
                <a16:creationId xmlns:a16="http://schemas.microsoft.com/office/drawing/2014/main" id="{8F61FC7C-68AA-731F-5514-2EBC9F4BD364}"/>
              </a:ext>
            </a:extLst>
          </p:cNvPr>
          <p:cNvSpPr>
            <a:spLocks noGrp="1" noChangeArrowheads="1"/>
          </p:cNvSpPr>
          <p:nvPr>
            <p:ph type="sldNum" sz="quarter" idx="5"/>
          </p:nvPr>
        </p:nvSpPr>
        <p:spPr>
          <a:noFill/>
        </p:spPr>
        <p:txBody>
          <a:bodyPr/>
          <a:lstStyle/>
          <a:p>
            <a:fld id="{E002E5FF-962A-4A73-B820-974153EA34F5}" type="slidenum">
              <a:rPr lang="en-US" altLang="ja-JP"/>
              <a:pPr/>
              <a:t>11</a:t>
            </a:fld>
            <a:endParaRPr lang="en-US" altLang="ja-JP"/>
          </a:p>
        </p:txBody>
      </p:sp>
      <p:sp>
        <p:nvSpPr>
          <p:cNvPr id="38916" name="Rectangle 2">
            <a:extLst>
              <a:ext uri="{FF2B5EF4-FFF2-40B4-BE49-F238E27FC236}">
                <a16:creationId xmlns:a16="http://schemas.microsoft.com/office/drawing/2014/main" id="{5152E351-C31C-6FB0-5D43-929A53DE998E}"/>
              </a:ext>
            </a:extLst>
          </p:cNvPr>
          <p:cNvSpPr>
            <a:spLocks noGrp="1" noRot="1" noChangeAspect="1" noChangeArrowheads="1" noTextEdit="1"/>
          </p:cNvSpPr>
          <p:nvPr>
            <p:ph type="sldImg"/>
          </p:nvPr>
        </p:nvSpPr>
        <p:spPr>
          <a:ln/>
        </p:spPr>
      </p:sp>
      <p:sp>
        <p:nvSpPr>
          <p:cNvPr id="38917" name="Rectangle 3">
            <a:extLst>
              <a:ext uri="{FF2B5EF4-FFF2-40B4-BE49-F238E27FC236}">
                <a16:creationId xmlns:a16="http://schemas.microsoft.com/office/drawing/2014/main" id="{9903BEF6-EAFB-6D6F-5B35-F0EB7F476ED0}"/>
              </a:ext>
            </a:extLst>
          </p:cNvPr>
          <p:cNvSpPr>
            <a:spLocks noGrp="1" noChangeArrowheads="1"/>
          </p:cNvSpPr>
          <p:nvPr>
            <p:ph type="body" idx="1"/>
          </p:nvPr>
        </p:nvSpPr>
        <p:spPr>
          <a:noFill/>
          <a:ln/>
        </p:spPr>
        <p:txBody>
          <a:bodyPr/>
          <a:lstStyle/>
          <a:p>
            <a:pPr eaLnBrk="1" hangingPunct="1"/>
            <a:endParaRPr lang="ja-JP" altLang="ja-JP"/>
          </a:p>
        </p:txBody>
      </p:sp>
    </p:spTree>
    <p:extLst>
      <p:ext uri="{BB962C8B-B14F-4D97-AF65-F5344CB8AC3E}">
        <p14:creationId xmlns:p14="http://schemas.microsoft.com/office/powerpoint/2010/main" val="25601558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AA1E79-40A6-FAE0-A6DD-1DA8D15AECD7}"/>
            </a:ext>
          </a:extLst>
        </p:cNvPr>
        <p:cNvGrpSpPr/>
        <p:nvPr/>
      </p:nvGrpSpPr>
      <p:grpSpPr>
        <a:xfrm>
          <a:off x="0" y="0"/>
          <a:ext cx="0" cy="0"/>
          <a:chOff x="0" y="0"/>
          <a:chExt cx="0" cy="0"/>
        </a:xfrm>
      </p:grpSpPr>
      <p:sp>
        <p:nvSpPr>
          <p:cNvPr id="38914" name="Rectangle 3">
            <a:extLst>
              <a:ext uri="{FF2B5EF4-FFF2-40B4-BE49-F238E27FC236}">
                <a16:creationId xmlns:a16="http://schemas.microsoft.com/office/drawing/2014/main" id="{B4128883-B741-D40E-D1C8-2649C9D3B9C4}"/>
              </a:ext>
            </a:extLst>
          </p:cNvPr>
          <p:cNvSpPr>
            <a:spLocks noGrp="1" noChangeArrowheads="1"/>
          </p:cNvSpPr>
          <p:nvPr>
            <p:ph type="dt" sz="quarter" idx="1"/>
          </p:nvPr>
        </p:nvSpPr>
        <p:spPr>
          <a:noFill/>
        </p:spPr>
        <p:txBody>
          <a:bodyPr/>
          <a:lstStyle/>
          <a:p>
            <a:fld id="{E0F97605-2DAB-4BA4-9546-9AFAD979C542}" type="datetime8">
              <a:rPr lang="en-US" altLang="ja-JP"/>
              <a:pPr/>
              <a:t>6/3/2026 3:38 PM</a:t>
            </a:fld>
            <a:endParaRPr lang="en-US" altLang="ja-JP"/>
          </a:p>
        </p:txBody>
      </p:sp>
      <p:sp>
        <p:nvSpPr>
          <p:cNvPr id="38915" name="Rectangle 7">
            <a:extLst>
              <a:ext uri="{FF2B5EF4-FFF2-40B4-BE49-F238E27FC236}">
                <a16:creationId xmlns:a16="http://schemas.microsoft.com/office/drawing/2014/main" id="{140C2CB3-C9AB-8829-97C5-03CA67E9D1F7}"/>
              </a:ext>
            </a:extLst>
          </p:cNvPr>
          <p:cNvSpPr>
            <a:spLocks noGrp="1" noChangeArrowheads="1"/>
          </p:cNvSpPr>
          <p:nvPr>
            <p:ph type="sldNum" sz="quarter" idx="5"/>
          </p:nvPr>
        </p:nvSpPr>
        <p:spPr>
          <a:noFill/>
        </p:spPr>
        <p:txBody>
          <a:bodyPr/>
          <a:lstStyle/>
          <a:p>
            <a:fld id="{E002E5FF-962A-4A73-B820-974153EA34F5}" type="slidenum">
              <a:rPr lang="en-US" altLang="ja-JP"/>
              <a:pPr/>
              <a:t>12</a:t>
            </a:fld>
            <a:endParaRPr lang="en-US" altLang="ja-JP"/>
          </a:p>
        </p:txBody>
      </p:sp>
      <p:sp>
        <p:nvSpPr>
          <p:cNvPr id="38916" name="Rectangle 2">
            <a:extLst>
              <a:ext uri="{FF2B5EF4-FFF2-40B4-BE49-F238E27FC236}">
                <a16:creationId xmlns:a16="http://schemas.microsoft.com/office/drawing/2014/main" id="{8324FB0C-D5DD-6A90-0AE2-81A20EF4E9B5}"/>
              </a:ext>
            </a:extLst>
          </p:cNvPr>
          <p:cNvSpPr>
            <a:spLocks noGrp="1" noRot="1" noChangeAspect="1" noChangeArrowheads="1" noTextEdit="1"/>
          </p:cNvSpPr>
          <p:nvPr>
            <p:ph type="sldImg"/>
          </p:nvPr>
        </p:nvSpPr>
        <p:spPr>
          <a:ln/>
        </p:spPr>
      </p:sp>
      <p:sp>
        <p:nvSpPr>
          <p:cNvPr id="38917" name="Rectangle 3">
            <a:extLst>
              <a:ext uri="{FF2B5EF4-FFF2-40B4-BE49-F238E27FC236}">
                <a16:creationId xmlns:a16="http://schemas.microsoft.com/office/drawing/2014/main" id="{15CF909B-FB87-550D-75FA-A7107C351F1F}"/>
              </a:ext>
            </a:extLst>
          </p:cNvPr>
          <p:cNvSpPr>
            <a:spLocks noGrp="1" noChangeArrowheads="1"/>
          </p:cNvSpPr>
          <p:nvPr>
            <p:ph type="body" idx="1"/>
          </p:nvPr>
        </p:nvSpPr>
        <p:spPr>
          <a:noFill/>
          <a:ln/>
        </p:spPr>
        <p:txBody>
          <a:bodyPr/>
          <a:lstStyle/>
          <a:p>
            <a:pPr eaLnBrk="1" hangingPunct="1"/>
            <a:endParaRPr lang="ja-JP" altLang="ja-JP"/>
          </a:p>
        </p:txBody>
      </p:sp>
    </p:spTree>
    <p:extLst>
      <p:ext uri="{BB962C8B-B14F-4D97-AF65-F5344CB8AC3E}">
        <p14:creationId xmlns:p14="http://schemas.microsoft.com/office/powerpoint/2010/main" val="6257354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B86034-8E9E-5031-8233-AFCC5B7B1B04}"/>
            </a:ext>
          </a:extLst>
        </p:cNvPr>
        <p:cNvGrpSpPr/>
        <p:nvPr/>
      </p:nvGrpSpPr>
      <p:grpSpPr>
        <a:xfrm>
          <a:off x="0" y="0"/>
          <a:ext cx="0" cy="0"/>
          <a:chOff x="0" y="0"/>
          <a:chExt cx="0" cy="0"/>
        </a:xfrm>
      </p:grpSpPr>
      <p:sp>
        <p:nvSpPr>
          <p:cNvPr id="38914" name="Rectangle 3">
            <a:extLst>
              <a:ext uri="{FF2B5EF4-FFF2-40B4-BE49-F238E27FC236}">
                <a16:creationId xmlns:a16="http://schemas.microsoft.com/office/drawing/2014/main" id="{BEE482DD-189C-7BDE-1125-8990A9C51B95}"/>
              </a:ext>
            </a:extLst>
          </p:cNvPr>
          <p:cNvSpPr>
            <a:spLocks noGrp="1" noChangeArrowheads="1"/>
          </p:cNvSpPr>
          <p:nvPr>
            <p:ph type="dt" sz="quarter" idx="1"/>
          </p:nvPr>
        </p:nvSpPr>
        <p:spPr>
          <a:noFill/>
        </p:spPr>
        <p:txBody>
          <a:bodyPr/>
          <a:lstStyle/>
          <a:p>
            <a:fld id="{E0F97605-2DAB-4BA4-9546-9AFAD979C542}" type="datetime8">
              <a:rPr lang="en-US" altLang="ja-JP"/>
              <a:pPr/>
              <a:t>6/3/2026 3:38 PM</a:t>
            </a:fld>
            <a:endParaRPr lang="en-US" altLang="ja-JP"/>
          </a:p>
        </p:txBody>
      </p:sp>
      <p:sp>
        <p:nvSpPr>
          <p:cNvPr id="38915" name="Rectangle 7">
            <a:extLst>
              <a:ext uri="{FF2B5EF4-FFF2-40B4-BE49-F238E27FC236}">
                <a16:creationId xmlns:a16="http://schemas.microsoft.com/office/drawing/2014/main" id="{90C2A2F3-BE18-3A0C-503E-9DAEAA2497F1}"/>
              </a:ext>
            </a:extLst>
          </p:cNvPr>
          <p:cNvSpPr>
            <a:spLocks noGrp="1" noChangeArrowheads="1"/>
          </p:cNvSpPr>
          <p:nvPr>
            <p:ph type="sldNum" sz="quarter" idx="5"/>
          </p:nvPr>
        </p:nvSpPr>
        <p:spPr>
          <a:noFill/>
        </p:spPr>
        <p:txBody>
          <a:bodyPr/>
          <a:lstStyle/>
          <a:p>
            <a:fld id="{E002E5FF-962A-4A73-B820-974153EA34F5}" type="slidenum">
              <a:rPr lang="en-US" altLang="ja-JP"/>
              <a:pPr/>
              <a:t>13</a:t>
            </a:fld>
            <a:endParaRPr lang="en-US" altLang="ja-JP"/>
          </a:p>
        </p:txBody>
      </p:sp>
      <p:sp>
        <p:nvSpPr>
          <p:cNvPr id="38916" name="Rectangle 2">
            <a:extLst>
              <a:ext uri="{FF2B5EF4-FFF2-40B4-BE49-F238E27FC236}">
                <a16:creationId xmlns:a16="http://schemas.microsoft.com/office/drawing/2014/main" id="{F9E47EEE-88E2-B4AF-4037-85A77A92D71A}"/>
              </a:ext>
            </a:extLst>
          </p:cNvPr>
          <p:cNvSpPr>
            <a:spLocks noGrp="1" noRot="1" noChangeAspect="1" noChangeArrowheads="1" noTextEdit="1"/>
          </p:cNvSpPr>
          <p:nvPr>
            <p:ph type="sldImg"/>
          </p:nvPr>
        </p:nvSpPr>
        <p:spPr>
          <a:ln/>
        </p:spPr>
      </p:sp>
      <p:sp>
        <p:nvSpPr>
          <p:cNvPr id="38917" name="Rectangle 3">
            <a:extLst>
              <a:ext uri="{FF2B5EF4-FFF2-40B4-BE49-F238E27FC236}">
                <a16:creationId xmlns:a16="http://schemas.microsoft.com/office/drawing/2014/main" id="{A9BC936C-8475-1FBB-A332-0DA464879CD4}"/>
              </a:ext>
            </a:extLst>
          </p:cNvPr>
          <p:cNvSpPr>
            <a:spLocks noGrp="1" noChangeArrowheads="1"/>
          </p:cNvSpPr>
          <p:nvPr>
            <p:ph type="body" idx="1"/>
          </p:nvPr>
        </p:nvSpPr>
        <p:spPr>
          <a:noFill/>
          <a:ln/>
        </p:spPr>
        <p:txBody>
          <a:bodyPr/>
          <a:lstStyle/>
          <a:p>
            <a:pPr eaLnBrk="1" hangingPunct="1"/>
            <a:endParaRPr lang="ja-JP" altLang="ja-JP"/>
          </a:p>
        </p:txBody>
      </p:sp>
    </p:spTree>
    <p:extLst>
      <p:ext uri="{BB962C8B-B14F-4D97-AF65-F5344CB8AC3E}">
        <p14:creationId xmlns:p14="http://schemas.microsoft.com/office/powerpoint/2010/main" val="21503549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754CE7-2249-662F-D089-C1C679D48E04}"/>
            </a:ext>
          </a:extLst>
        </p:cNvPr>
        <p:cNvGrpSpPr/>
        <p:nvPr/>
      </p:nvGrpSpPr>
      <p:grpSpPr>
        <a:xfrm>
          <a:off x="0" y="0"/>
          <a:ext cx="0" cy="0"/>
          <a:chOff x="0" y="0"/>
          <a:chExt cx="0" cy="0"/>
        </a:xfrm>
      </p:grpSpPr>
      <p:sp>
        <p:nvSpPr>
          <p:cNvPr id="38914" name="Rectangle 3">
            <a:extLst>
              <a:ext uri="{FF2B5EF4-FFF2-40B4-BE49-F238E27FC236}">
                <a16:creationId xmlns:a16="http://schemas.microsoft.com/office/drawing/2014/main" id="{F1DD5F99-F645-AFDA-F4D9-7596FD11260D}"/>
              </a:ext>
            </a:extLst>
          </p:cNvPr>
          <p:cNvSpPr>
            <a:spLocks noGrp="1" noChangeArrowheads="1"/>
          </p:cNvSpPr>
          <p:nvPr>
            <p:ph type="dt" sz="quarter" idx="1"/>
          </p:nvPr>
        </p:nvSpPr>
        <p:spPr>
          <a:noFill/>
        </p:spPr>
        <p:txBody>
          <a:bodyPr/>
          <a:lstStyle/>
          <a:p>
            <a:fld id="{E0F97605-2DAB-4BA4-9546-9AFAD979C542}" type="datetime8">
              <a:rPr lang="en-US" altLang="ja-JP"/>
              <a:pPr/>
              <a:t>6/3/2026 3:38 PM</a:t>
            </a:fld>
            <a:endParaRPr lang="en-US" altLang="ja-JP"/>
          </a:p>
        </p:txBody>
      </p:sp>
      <p:sp>
        <p:nvSpPr>
          <p:cNvPr id="38915" name="Rectangle 7">
            <a:extLst>
              <a:ext uri="{FF2B5EF4-FFF2-40B4-BE49-F238E27FC236}">
                <a16:creationId xmlns:a16="http://schemas.microsoft.com/office/drawing/2014/main" id="{3AC153FF-3304-7232-924F-E2BF69EF0ADA}"/>
              </a:ext>
            </a:extLst>
          </p:cNvPr>
          <p:cNvSpPr>
            <a:spLocks noGrp="1" noChangeArrowheads="1"/>
          </p:cNvSpPr>
          <p:nvPr>
            <p:ph type="sldNum" sz="quarter" idx="5"/>
          </p:nvPr>
        </p:nvSpPr>
        <p:spPr>
          <a:noFill/>
        </p:spPr>
        <p:txBody>
          <a:bodyPr/>
          <a:lstStyle/>
          <a:p>
            <a:fld id="{E002E5FF-962A-4A73-B820-974153EA34F5}" type="slidenum">
              <a:rPr lang="en-US" altLang="ja-JP"/>
              <a:pPr/>
              <a:t>14</a:t>
            </a:fld>
            <a:endParaRPr lang="en-US" altLang="ja-JP"/>
          </a:p>
        </p:txBody>
      </p:sp>
      <p:sp>
        <p:nvSpPr>
          <p:cNvPr id="38916" name="Rectangle 2">
            <a:extLst>
              <a:ext uri="{FF2B5EF4-FFF2-40B4-BE49-F238E27FC236}">
                <a16:creationId xmlns:a16="http://schemas.microsoft.com/office/drawing/2014/main" id="{58D55F85-BE9A-0FD1-93AE-290399C46486}"/>
              </a:ext>
            </a:extLst>
          </p:cNvPr>
          <p:cNvSpPr>
            <a:spLocks noGrp="1" noRot="1" noChangeAspect="1" noChangeArrowheads="1" noTextEdit="1"/>
          </p:cNvSpPr>
          <p:nvPr>
            <p:ph type="sldImg"/>
          </p:nvPr>
        </p:nvSpPr>
        <p:spPr>
          <a:ln/>
        </p:spPr>
      </p:sp>
      <p:sp>
        <p:nvSpPr>
          <p:cNvPr id="38917" name="Rectangle 3">
            <a:extLst>
              <a:ext uri="{FF2B5EF4-FFF2-40B4-BE49-F238E27FC236}">
                <a16:creationId xmlns:a16="http://schemas.microsoft.com/office/drawing/2014/main" id="{817F5E97-A837-3598-8A00-816B2DB118E2}"/>
              </a:ext>
            </a:extLst>
          </p:cNvPr>
          <p:cNvSpPr>
            <a:spLocks noGrp="1" noChangeArrowheads="1"/>
          </p:cNvSpPr>
          <p:nvPr>
            <p:ph type="body" idx="1"/>
          </p:nvPr>
        </p:nvSpPr>
        <p:spPr>
          <a:noFill/>
          <a:ln/>
        </p:spPr>
        <p:txBody>
          <a:bodyPr/>
          <a:lstStyle/>
          <a:p>
            <a:pPr eaLnBrk="1" hangingPunct="1"/>
            <a:endParaRPr lang="ja-JP" altLang="ja-JP"/>
          </a:p>
        </p:txBody>
      </p:sp>
    </p:spTree>
    <p:extLst>
      <p:ext uri="{BB962C8B-B14F-4D97-AF65-F5344CB8AC3E}">
        <p14:creationId xmlns:p14="http://schemas.microsoft.com/office/powerpoint/2010/main" val="29886162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914740-D372-8BF1-E6D4-98F159AF2549}"/>
            </a:ext>
          </a:extLst>
        </p:cNvPr>
        <p:cNvGrpSpPr/>
        <p:nvPr/>
      </p:nvGrpSpPr>
      <p:grpSpPr>
        <a:xfrm>
          <a:off x="0" y="0"/>
          <a:ext cx="0" cy="0"/>
          <a:chOff x="0" y="0"/>
          <a:chExt cx="0" cy="0"/>
        </a:xfrm>
      </p:grpSpPr>
      <p:sp>
        <p:nvSpPr>
          <p:cNvPr id="38914" name="Rectangle 3">
            <a:extLst>
              <a:ext uri="{FF2B5EF4-FFF2-40B4-BE49-F238E27FC236}">
                <a16:creationId xmlns:a16="http://schemas.microsoft.com/office/drawing/2014/main" id="{2FEE0B52-B610-14BC-F640-044B326C4190}"/>
              </a:ext>
            </a:extLst>
          </p:cNvPr>
          <p:cNvSpPr>
            <a:spLocks noGrp="1" noChangeArrowheads="1"/>
          </p:cNvSpPr>
          <p:nvPr>
            <p:ph type="dt" sz="quarter" idx="1"/>
          </p:nvPr>
        </p:nvSpPr>
        <p:spPr>
          <a:noFill/>
        </p:spPr>
        <p:txBody>
          <a:bodyPr/>
          <a:lstStyle/>
          <a:p>
            <a:fld id="{E0F97605-2DAB-4BA4-9546-9AFAD979C542}" type="datetime8">
              <a:rPr lang="en-US" altLang="ja-JP"/>
              <a:pPr/>
              <a:t>6/3/2026 3:38 PM</a:t>
            </a:fld>
            <a:endParaRPr lang="en-US" altLang="ja-JP"/>
          </a:p>
        </p:txBody>
      </p:sp>
      <p:sp>
        <p:nvSpPr>
          <p:cNvPr id="38915" name="Rectangle 7">
            <a:extLst>
              <a:ext uri="{FF2B5EF4-FFF2-40B4-BE49-F238E27FC236}">
                <a16:creationId xmlns:a16="http://schemas.microsoft.com/office/drawing/2014/main" id="{9713BD26-A425-9A01-30E7-92E1E3A40A94}"/>
              </a:ext>
            </a:extLst>
          </p:cNvPr>
          <p:cNvSpPr>
            <a:spLocks noGrp="1" noChangeArrowheads="1"/>
          </p:cNvSpPr>
          <p:nvPr>
            <p:ph type="sldNum" sz="quarter" idx="5"/>
          </p:nvPr>
        </p:nvSpPr>
        <p:spPr>
          <a:noFill/>
        </p:spPr>
        <p:txBody>
          <a:bodyPr/>
          <a:lstStyle/>
          <a:p>
            <a:fld id="{E002E5FF-962A-4A73-B820-974153EA34F5}" type="slidenum">
              <a:rPr lang="en-US" altLang="ja-JP"/>
              <a:pPr/>
              <a:t>15</a:t>
            </a:fld>
            <a:endParaRPr lang="en-US" altLang="ja-JP"/>
          </a:p>
        </p:txBody>
      </p:sp>
      <p:sp>
        <p:nvSpPr>
          <p:cNvPr id="38916" name="Rectangle 2">
            <a:extLst>
              <a:ext uri="{FF2B5EF4-FFF2-40B4-BE49-F238E27FC236}">
                <a16:creationId xmlns:a16="http://schemas.microsoft.com/office/drawing/2014/main" id="{81B11EEF-1599-E58A-5967-1676B3A7CC4B}"/>
              </a:ext>
            </a:extLst>
          </p:cNvPr>
          <p:cNvSpPr>
            <a:spLocks noGrp="1" noRot="1" noChangeAspect="1" noChangeArrowheads="1" noTextEdit="1"/>
          </p:cNvSpPr>
          <p:nvPr>
            <p:ph type="sldImg"/>
          </p:nvPr>
        </p:nvSpPr>
        <p:spPr>
          <a:ln/>
        </p:spPr>
      </p:sp>
      <p:sp>
        <p:nvSpPr>
          <p:cNvPr id="38917" name="Rectangle 3">
            <a:extLst>
              <a:ext uri="{FF2B5EF4-FFF2-40B4-BE49-F238E27FC236}">
                <a16:creationId xmlns:a16="http://schemas.microsoft.com/office/drawing/2014/main" id="{22FE3199-52E4-1EAA-5872-243801BEF58C}"/>
              </a:ext>
            </a:extLst>
          </p:cNvPr>
          <p:cNvSpPr>
            <a:spLocks noGrp="1" noChangeArrowheads="1"/>
          </p:cNvSpPr>
          <p:nvPr>
            <p:ph type="body" idx="1"/>
          </p:nvPr>
        </p:nvSpPr>
        <p:spPr>
          <a:noFill/>
          <a:ln/>
        </p:spPr>
        <p:txBody>
          <a:bodyPr/>
          <a:lstStyle/>
          <a:p>
            <a:pPr eaLnBrk="1" hangingPunct="1"/>
            <a:endParaRPr lang="ja-JP" altLang="ja-JP"/>
          </a:p>
        </p:txBody>
      </p:sp>
    </p:spTree>
    <p:extLst>
      <p:ext uri="{BB962C8B-B14F-4D97-AF65-F5344CB8AC3E}">
        <p14:creationId xmlns:p14="http://schemas.microsoft.com/office/powerpoint/2010/main" val="29746632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6646C2-DD51-E78D-80A8-F5DE1A3A35C8}"/>
            </a:ext>
          </a:extLst>
        </p:cNvPr>
        <p:cNvGrpSpPr/>
        <p:nvPr/>
      </p:nvGrpSpPr>
      <p:grpSpPr>
        <a:xfrm>
          <a:off x="0" y="0"/>
          <a:ext cx="0" cy="0"/>
          <a:chOff x="0" y="0"/>
          <a:chExt cx="0" cy="0"/>
        </a:xfrm>
      </p:grpSpPr>
      <p:sp>
        <p:nvSpPr>
          <p:cNvPr id="38914" name="Rectangle 3">
            <a:extLst>
              <a:ext uri="{FF2B5EF4-FFF2-40B4-BE49-F238E27FC236}">
                <a16:creationId xmlns:a16="http://schemas.microsoft.com/office/drawing/2014/main" id="{8D58F39B-CD2B-9353-7023-A3BA90BB4DFE}"/>
              </a:ext>
            </a:extLst>
          </p:cNvPr>
          <p:cNvSpPr>
            <a:spLocks noGrp="1" noChangeArrowheads="1"/>
          </p:cNvSpPr>
          <p:nvPr>
            <p:ph type="dt" sz="quarter" idx="1"/>
          </p:nvPr>
        </p:nvSpPr>
        <p:spPr>
          <a:noFill/>
        </p:spPr>
        <p:txBody>
          <a:bodyPr/>
          <a:lstStyle/>
          <a:p>
            <a:fld id="{E0F97605-2DAB-4BA4-9546-9AFAD979C542}" type="datetime8">
              <a:rPr lang="en-US" altLang="ja-JP"/>
              <a:pPr/>
              <a:t>6/3/2026 3:38 PM</a:t>
            </a:fld>
            <a:endParaRPr lang="en-US" altLang="ja-JP"/>
          </a:p>
        </p:txBody>
      </p:sp>
      <p:sp>
        <p:nvSpPr>
          <p:cNvPr id="38915" name="Rectangle 7">
            <a:extLst>
              <a:ext uri="{FF2B5EF4-FFF2-40B4-BE49-F238E27FC236}">
                <a16:creationId xmlns:a16="http://schemas.microsoft.com/office/drawing/2014/main" id="{3CFC2DC9-6BBD-3407-AA22-E27DA5A5C9EA}"/>
              </a:ext>
            </a:extLst>
          </p:cNvPr>
          <p:cNvSpPr>
            <a:spLocks noGrp="1" noChangeArrowheads="1"/>
          </p:cNvSpPr>
          <p:nvPr>
            <p:ph type="sldNum" sz="quarter" idx="5"/>
          </p:nvPr>
        </p:nvSpPr>
        <p:spPr>
          <a:noFill/>
        </p:spPr>
        <p:txBody>
          <a:bodyPr/>
          <a:lstStyle/>
          <a:p>
            <a:fld id="{E002E5FF-962A-4A73-B820-974153EA34F5}" type="slidenum">
              <a:rPr lang="en-US" altLang="ja-JP"/>
              <a:pPr/>
              <a:t>16</a:t>
            </a:fld>
            <a:endParaRPr lang="en-US" altLang="ja-JP"/>
          </a:p>
        </p:txBody>
      </p:sp>
      <p:sp>
        <p:nvSpPr>
          <p:cNvPr id="38916" name="Rectangle 2">
            <a:extLst>
              <a:ext uri="{FF2B5EF4-FFF2-40B4-BE49-F238E27FC236}">
                <a16:creationId xmlns:a16="http://schemas.microsoft.com/office/drawing/2014/main" id="{F59F7557-B1D1-75E7-E874-4583F5FE400A}"/>
              </a:ext>
            </a:extLst>
          </p:cNvPr>
          <p:cNvSpPr>
            <a:spLocks noGrp="1" noRot="1" noChangeAspect="1" noChangeArrowheads="1" noTextEdit="1"/>
          </p:cNvSpPr>
          <p:nvPr>
            <p:ph type="sldImg"/>
          </p:nvPr>
        </p:nvSpPr>
        <p:spPr>
          <a:ln/>
        </p:spPr>
      </p:sp>
      <p:sp>
        <p:nvSpPr>
          <p:cNvPr id="38917" name="Rectangle 3">
            <a:extLst>
              <a:ext uri="{FF2B5EF4-FFF2-40B4-BE49-F238E27FC236}">
                <a16:creationId xmlns:a16="http://schemas.microsoft.com/office/drawing/2014/main" id="{23B59670-62BF-DD13-6AC7-DE4422DC81DE}"/>
              </a:ext>
            </a:extLst>
          </p:cNvPr>
          <p:cNvSpPr>
            <a:spLocks noGrp="1" noChangeArrowheads="1"/>
          </p:cNvSpPr>
          <p:nvPr>
            <p:ph type="body" idx="1"/>
          </p:nvPr>
        </p:nvSpPr>
        <p:spPr>
          <a:noFill/>
          <a:ln/>
        </p:spPr>
        <p:txBody>
          <a:bodyPr/>
          <a:lstStyle/>
          <a:p>
            <a:pPr eaLnBrk="1" hangingPunct="1"/>
            <a:endParaRPr lang="ja-JP" altLang="ja-JP"/>
          </a:p>
        </p:txBody>
      </p:sp>
    </p:spTree>
    <p:extLst>
      <p:ext uri="{BB962C8B-B14F-4D97-AF65-F5344CB8AC3E}">
        <p14:creationId xmlns:p14="http://schemas.microsoft.com/office/powerpoint/2010/main" val="13451084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5FEDBB-BDED-D783-8423-F823E5D93FEB}"/>
            </a:ext>
          </a:extLst>
        </p:cNvPr>
        <p:cNvGrpSpPr/>
        <p:nvPr/>
      </p:nvGrpSpPr>
      <p:grpSpPr>
        <a:xfrm>
          <a:off x="0" y="0"/>
          <a:ext cx="0" cy="0"/>
          <a:chOff x="0" y="0"/>
          <a:chExt cx="0" cy="0"/>
        </a:xfrm>
      </p:grpSpPr>
      <p:sp>
        <p:nvSpPr>
          <p:cNvPr id="38914" name="Rectangle 3">
            <a:extLst>
              <a:ext uri="{FF2B5EF4-FFF2-40B4-BE49-F238E27FC236}">
                <a16:creationId xmlns:a16="http://schemas.microsoft.com/office/drawing/2014/main" id="{001B87E4-3111-F094-CB34-60A6E5E5D190}"/>
              </a:ext>
            </a:extLst>
          </p:cNvPr>
          <p:cNvSpPr>
            <a:spLocks noGrp="1" noChangeArrowheads="1"/>
          </p:cNvSpPr>
          <p:nvPr>
            <p:ph type="dt" sz="quarter" idx="1"/>
          </p:nvPr>
        </p:nvSpPr>
        <p:spPr>
          <a:noFill/>
        </p:spPr>
        <p:txBody>
          <a:bodyPr/>
          <a:lstStyle/>
          <a:p>
            <a:fld id="{E0F97605-2DAB-4BA4-9546-9AFAD979C542}" type="datetime8">
              <a:rPr lang="en-US" altLang="ja-JP"/>
              <a:pPr/>
              <a:t>6/3/2026 3:38 PM</a:t>
            </a:fld>
            <a:endParaRPr lang="en-US" altLang="ja-JP"/>
          </a:p>
        </p:txBody>
      </p:sp>
      <p:sp>
        <p:nvSpPr>
          <p:cNvPr id="38915" name="Rectangle 7">
            <a:extLst>
              <a:ext uri="{FF2B5EF4-FFF2-40B4-BE49-F238E27FC236}">
                <a16:creationId xmlns:a16="http://schemas.microsoft.com/office/drawing/2014/main" id="{DCC99E2A-582A-6061-2E30-2E433B748281}"/>
              </a:ext>
            </a:extLst>
          </p:cNvPr>
          <p:cNvSpPr>
            <a:spLocks noGrp="1" noChangeArrowheads="1"/>
          </p:cNvSpPr>
          <p:nvPr>
            <p:ph type="sldNum" sz="quarter" idx="5"/>
          </p:nvPr>
        </p:nvSpPr>
        <p:spPr>
          <a:noFill/>
        </p:spPr>
        <p:txBody>
          <a:bodyPr/>
          <a:lstStyle/>
          <a:p>
            <a:fld id="{E002E5FF-962A-4A73-B820-974153EA34F5}" type="slidenum">
              <a:rPr lang="en-US" altLang="ja-JP"/>
              <a:pPr/>
              <a:t>18</a:t>
            </a:fld>
            <a:endParaRPr lang="en-US" altLang="ja-JP"/>
          </a:p>
        </p:txBody>
      </p:sp>
      <p:sp>
        <p:nvSpPr>
          <p:cNvPr id="38916" name="Rectangle 2">
            <a:extLst>
              <a:ext uri="{FF2B5EF4-FFF2-40B4-BE49-F238E27FC236}">
                <a16:creationId xmlns:a16="http://schemas.microsoft.com/office/drawing/2014/main" id="{0DFEA7EF-F8F5-6762-0494-1A4E2323C931}"/>
              </a:ext>
            </a:extLst>
          </p:cNvPr>
          <p:cNvSpPr>
            <a:spLocks noGrp="1" noRot="1" noChangeAspect="1" noChangeArrowheads="1" noTextEdit="1"/>
          </p:cNvSpPr>
          <p:nvPr>
            <p:ph type="sldImg"/>
          </p:nvPr>
        </p:nvSpPr>
        <p:spPr>
          <a:ln/>
        </p:spPr>
      </p:sp>
      <p:sp>
        <p:nvSpPr>
          <p:cNvPr id="38917" name="Rectangle 3">
            <a:extLst>
              <a:ext uri="{FF2B5EF4-FFF2-40B4-BE49-F238E27FC236}">
                <a16:creationId xmlns:a16="http://schemas.microsoft.com/office/drawing/2014/main" id="{D445F8A7-5B8C-6EC1-6DC8-B897B5C42C14}"/>
              </a:ext>
            </a:extLst>
          </p:cNvPr>
          <p:cNvSpPr>
            <a:spLocks noGrp="1" noChangeArrowheads="1"/>
          </p:cNvSpPr>
          <p:nvPr>
            <p:ph type="body" idx="1"/>
          </p:nvPr>
        </p:nvSpPr>
        <p:spPr>
          <a:noFill/>
          <a:ln/>
        </p:spPr>
        <p:txBody>
          <a:bodyPr/>
          <a:lstStyle/>
          <a:p>
            <a:pPr eaLnBrk="1" hangingPunct="1"/>
            <a:endParaRPr lang="ja-JP" altLang="ja-JP"/>
          </a:p>
        </p:txBody>
      </p:sp>
    </p:spTree>
    <p:extLst>
      <p:ext uri="{BB962C8B-B14F-4D97-AF65-F5344CB8AC3E}">
        <p14:creationId xmlns:p14="http://schemas.microsoft.com/office/powerpoint/2010/main" val="26414098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6FCD93-FB53-2824-9B4A-CEBE920B2932}"/>
            </a:ext>
          </a:extLst>
        </p:cNvPr>
        <p:cNvGrpSpPr/>
        <p:nvPr/>
      </p:nvGrpSpPr>
      <p:grpSpPr>
        <a:xfrm>
          <a:off x="0" y="0"/>
          <a:ext cx="0" cy="0"/>
          <a:chOff x="0" y="0"/>
          <a:chExt cx="0" cy="0"/>
        </a:xfrm>
      </p:grpSpPr>
      <p:sp>
        <p:nvSpPr>
          <p:cNvPr id="38914" name="Rectangle 3">
            <a:extLst>
              <a:ext uri="{FF2B5EF4-FFF2-40B4-BE49-F238E27FC236}">
                <a16:creationId xmlns:a16="http://schemas.microsoft.com/office/drawing/2014/main" id="{D83803C0-C5AB-4358-7145-625992FF6CE6}"/>
              </a:ext>
            </a:extLst>
          </p:cNvPr>
          <p:cNvSpPr>
            <a:spLocks noGrp="1" noChangeArrowheads="1"/>
          </p:cNvSpPr>
          <p:nvPr>
            <p:ph type="dt" sz="quarter" idx="1"/>
          </p:nvPr>
        </p:nvSpPr>
        <p:spPr>
          <a:noFill/>
        </p:spPr>
        <p:txBody>
          <a:bodyPr/>
          <a:lstStyle/>
          <a:p>
            <a:fld id="{E0F97605-2DAB-4BA4-9546-9AFAD979C542}" type="datetime8">
              <a:rPr lang="en-US" altLang="ja-JP"/>
              <a:pPr/>
              <a:t>6/3/2026 3:38 PM</a:t>
            </a:fld>
            <a:endParaRPr lang="en-US" altLang="ja-JP"/>
          </a:p>
        </p:txBody>
      </p:sp>
      <p:sp>
        <p:nvSpPr>
          <p:cNvPr id="38915" name="Rectangle 7">
            <a:extLst>
              <a:ext uri="{FF2B5EF4-FFF2-40B4-BE49-F238E27FC236}">
                <a16:creationId xmlns:a16="http://schemas.microsoft.com/office/drawing/2014/main" id="{86B96167-4D5B-48C2-8967-095C77546C9A}"/>
              </a:ext>
            </a:extLst>
          </p:cNvPr>
          <p:cNvSpPr>
            <a:spLocks noGrp="1" noChangeArrowheads="1"/>
          </p:cNvSpPr>
          <p:nvPr>
            <p:ph type="sldNum" sz="quarter" idx="5"/>
          </p:nvPr>
        </p:nvSpPr>
        <p:spPr>
          <a:noFill/>
        </p:spPr>
        <p:txBody>
          <a:bodyPr/>
          <a:lstStyle/>
          <a:p>
            <a:fld id="{E002E5FF-962A-4A73-B820-974153EA34F5}" type="slidenum">
              <a:rPr lang="en-US" altLang="ja-JP"/>
              <a:pPr/>
              <a:t>19</a:t>
            </a:fld>
            <a:endParaRPr lang="en-US" altLang="ja-JP"/>
          </a:p>
        </p:txBody>
      </p:sp>
      <p:sp>
        <p:nvSpPr>
          <p:cNvPr id="38916" name="Rectangle 2">
            <a:extLst>
              <a:ext uri="{FF2B5EF4-FFF2-40B4-BE49-F238E27FC236}">
                <a16:creationId xmlns:a16="http://schemas.microsoft.com/office/drawing/2014/main" id="{492C1DFF-EC04-01F1-3247-A244CF28A9C3}"/>
              </a:ext>
            </a:extLst>
          </p:cNvPr>
          <p:cNvSpPr>
            <a:spLocks noGrp="1" noRot="1" noChangeAspect="1" noChangeArrowheads="1" noTextEdit="1"/>
          </p:cNvSpPr>
          <p:nvPr>
            <p:ph type="sldImg"/>
          </p:nvPr>
        </p:nvSpPr>
        <p:spPr>
          <a:ln/>
        </p:spPr>
      </p:sp>
      <p:sp>
        <p:nvSpPr>
          <p:cNvPr id="38917" name="Rectangle 3">
            <a:extLst>
              <a:ext uri="{FF2B5EF4-FFF2-40B4-BE49-F238E27FC236}">
                <a16:creationId xmlns:a16="http://schemas.microsoft.com/office/drawing/2014/main" id="{A90773E1-1CB9-33B4-606D-1B60081B7647}"/>
              </a:ext>
            </a:extLst>
          </p:cNvPr>
          <p:cNvSpPr>
            <a:spLocks noGrp="1" noChangeArrowheads="1"/>
          </p:cNvSpPr>
          <p:nvPr>
            <p:ph type="body" idx="1"/>
          </p:nvPr>
        </p:nvSpPr>
        <p:spPr>
          <a:noFill/>
          <a:ln/>
        </p:spPr>
        <p:txBody>
          <a:bodyPr/>
          <a:lstStyle/>
          <a:p>
            <a:pPr eaLnBrk="1" hangingPunct="1"/>
            <a:endParaRPr lang="ja-JP" altLang="ja-JP"/>
          </a:p>
        </p:txBody>
      </p:sp>
    </p:spTree>
    <p:extLst>
      <p:ext uri="{BB962C8B-B14F-4D97-AF65-F5344CB8AC3E}">
        <p14:creationId xmlns:p14="http://schemas.microsoft.com/office/powerpoint/2010/main" val="35604246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表紙">
    <p:spTree>
      <p:nvGrpSpPr>
        <p:cNvPr id="1" name=""/>
        <p:cNvGrpSpPr/>
        <p:nvPr/>
      </p:nvGrpSpPr>
      <p:grpSpPr>
        <a:xfrm>
          <a:off x="0" y="0"/>
          <a:ext cx="0" cy="0"/>
          <a:chOff x="0" y="0"/>
          <a:chExt cx="0" cy="0"/>
        </a:xfrm>
      </p:grpSpPr>
      <p:sp>
        <p:nvSpPr>
          <p:cNvPr id="6" name="Line 211"/>
          <p:cNvSpPr>
            <a:spLocks noChangeShapeType="1"/>
          </p:cNvSpPr>
          <p:nvPr userDrawn="1"/>
        </p:nvSpPr>
        <p:spPr bwMode="auto">
          <a:xfrm>
            <a:off x="412750" y="6877050"/>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7" name="Line 212"/>
          <p:cNvSpPr>
            <a:spLocks noChangeShapeType="1"/>
          </p:cNvSpPr>
          <p:nvPr userDrawn="1"/>
        </p:nvSpPr>
        <p:spPr bwMode="auto">
          <a:xfrm>
            <a:off x="2574925" y="6877050"/>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8" name="Line 213"/>
          <p:cNvSpPr>
            <a:spLocks noChangeShapeType="1"/>
          </p:cNvSpPr>
          <p:nvPr userDrawn="1"/>
        </p:nvSpPr>
        <p:spPr bwMode="auto">
          <a:xfrm>
            <a:off x="2717800" y="6877050"/>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9" name="Line 214"/>
          <p:cNvSpPr>
            <a:spLocks noChangeShapeType="1"/>
          </p:cNvSpPr>
          <p:nvPr userDrawn="1"/>
        </p:nvSpPr>
        <p:spPr bwMode="auto">
          <a:xfrm>
            <a:off x="4879975" y="6877050"/>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10" name="Line 215"/>
          <p:cNvSpPr>
            <a:spLocks noChangeShapeType="1"/>
          </p:cNvSpPr>
          <p:nvPr userDrawn="1"/>
        </p:nvSpPr>
        <p:spPr bwMode="auto">
          <a:xfrm>
            <a:off x="5022850" y="6877050"/>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11" name="Line 216"/>
          <p:cNvSpPr>
            <a:spLocks noChangeShapeType="1"/>
          </p:cNvSpPr>
          <p:nvPr userDrawn="1"/>
        </p:nvSpPr>
        <p:spPr bwMode="auto">
          <a:xfrm>
            <a:off x="7181850" y="6877050"/>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12" name="Line 217"/>
          <p:cNvSpPr>
            <a:spLocks noChangeShapeType="1"/>
          </p:cNvSpPr>
          <p:nvPr userDrawn="1"/>
        </p:nvSpPr>
        <p:spPr bwMode="auto">
          <a:xfrm>
            <a:off x="7327900" y="6877050"/>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13" name="Line 218"/>
          <p:cNvSpPr>
            <a:spLocks noChangeShapeType="1"/>
          </p:cNvSpPr>
          <p:nvPr userDrawn="1"/>
        </p:nvSpPr>
        <p:spPr bwMode="auto">
          <a:xfrm>
            <a:off x="9485313" y="6877050"/>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14" name="Line 219"/>
          <p:cNvSpPr>
            <a:spLocks noChangeShapeType="1"/>
          </p:cNvSpPr>
          <p:nvPr userDrawn="1"/>
        </p:nvSpPr>
        <p:spPr bwMode="auto">
          <a:xfrm>
            <a:off x="-298450" y="546100"/>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15" name="Line 220"/>
          <p:cNvSpPr>
            <a:spLocks noChangeShapeType="1"/>
          </p:cNvSpPr>
          <p:nvPr userDrawn="1"/>
        </p:nvSpPr>
        <p:spPr bwMode="auto">
          <a:xfrm>
            <a:off x="-298450" y="1341438"/>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16" name="Line 221"/>
          <p:cNvSpPr>
            <a:spLocks noChangeShapeType="1"/>
          </p:cNvSpPr>
          <p:nvPr userDrawn="1"/>
        </p:nvSpPr>
        <p:spPr bwMode="auto">
          <a:xfrm>
            <a:off x="-298450" y="1689100"/>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17" name="Line 222"/>
          <p:cNvSpPr>
            <a:spLocks noChangeShapeType="1"/>
          </p:cNvSpPr>
          <p:nvPr userDrawn="1"/>
        </p:nvSpPr>
        <p:spPr bwMode="auto">
          <a:xfrm>
            <a:off x="-298450" y="3787775"/>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18" name="Line 223"/>
          <p:cNvSpPr>
            <a:spLocks noChangeShapeType="1"/>
          </p:cNvSpPr>
          <p:nvPr userDrawn="1"/>
        </p:nvSpPr>
        <p:spPr bwMode="auto">
          <a:xfrm>
            <a:off x="-298450" y="4132263"/>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19" name="Line 224"/>
          <p:cNvSpPr>
            <a:spLocks noChangeShapeType="1"/>
          </p:cNvSpPr>
          <p:nvPr userDrawn="1"/>
        </p:nvSpPr>
        <p:spPr bwMode="auto">
          <a:xfrm>
            <a:off x="-298450" y="6235700"/>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20" name="Line 225"/>
          <p:cNvSpPr>
            <a:spLocks noChangeShapeType="1"/>
          </p:cNvSpPr>
          <p:nvPr userDrawn="1"/>
        </p:nvSpPr>
        <p:spPr bwMode="auto">
          <a:xfrm>
            <a:off x="-298450" y="6416675"/>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21" name="Line 233"/>
          <p:cNvSpPr>
            <a:spLocks noChangeShapeType="1"/>
          </p:cNvSpPr>
          <p:nvPr userDrawn="1"/>
        </p:nvSpPr>
        <p:spPr bwMode="auto">
          <a:xfrm>
            <a:off x="412750" y="-261938"/>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22" name="Line 234"/>
          <p:cNvSpPr>
            <a:spLocks noChangeShapeType="1"/>
          </p:cNvSpPr>
          <p:nvPr userDrawn="1"/>
        </p:nvSpPr>
        <p:spPr bwMode="auto">
          <a:xfrm>
            <a:off x="2574925" y="-261938"/>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23" name="Line 235"/>
          <p:cNvSpPr>
            <a:spLocks noChangeShapeType="1"/>
          </p:cNvSpPr>
          <p:nvPr userDrawn="1"/>
        </p:nvSpPr>
        <p:spPr bwMode="auto">
          <a:xfrm>
            <a:off x="2717800" y="-261938"/>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24" name="Line 236"/>
          <p:cNvSpPr>
            <a:spLocks noChangeShapeType="1"/>
          </p:cNvSpPr>
          <p:nvPr userDrawn="1"/>
        </p:nvSpPr>
        <p:spPr bwMode="auto">
          <a:xfrm>
            <a:off x="4879975" y="-261938"/>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25" name="Line 237"/>
          <p:cNvSpPr>
            <a:spLocks noChangeShapeType="1"/>
          </p:cNvSpPr>
          <p:nvPr userDrawn="1"/>
        </p:nvSpPr>
        <p:spPr bwMode="auto">
          <a:xfrm>
            <a:off x="5022850" y="-261938"/>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26" name="Line 238"/>
          <p:cNvSpPr>
            <a:spLocks noChangeShapeType="1"/>
          </p:cNvSpPr>
          <p:nvPr userDrawn="1"/>
        </p:nvSpPr>
        <p:spPr bwMode="auto">
          <a:xfrm>
            <a:off x="7181850" y="-261938"/>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27" name="Line 239"/>
          <p:cNvSpPr>
            <a:spLocks noChangeShapeType="1"/>
          </p:cNvSpPr>
          <p:nvPr userDrawn="1"/>
        </p:nvSpPr>
        <p:spPr bwMode="auto">
          <a:xfrm>
            <a:off x="7327900" y="-261938"/>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29" name="Line 243"/>
          <p:cNvSpPr>
            <a:spLocks noChangeShapeType="1"/>
          </p:cNvSpPr>
          <p:nvPr userDrawn="1"/>
        </p:nvSpPr>
        <p:spPr bwMode="auto">
          <a:xfrm>
            <a:off x="9926638" y="546100"/>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30" name="Line 244"/>
          <p:cNvSpPr>
            <a:spLocks noChangeShapeType="1"/>
          </p:cNvSpPr>
          <p:nvPr userDrawn="1"/>
        </p:nvSpPr>
        <p:spPr bwMode="auto">
          <a:xfrm>
            <a:off x="9926638" y="1341438"/>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31" name="Line 245"/>
          <p:cNvSpPr>
            <a:spLocks noChangeShapeType="1"/>
          </p:cNvSpPr>
          <p:nvPr userDrawn="1"/>
        </p:nvSpPr>
        <p:spPr bwMode="auto">
          <a:xfrm>
            <a:off x="9926638" y="1689100"/>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32" name="Line 246"/>
          <p:cNvSpPr>
            <a:spLocks noChangeShapeType="1"/>
          </p:cNvSpPr>
          <p:nvPr userDrawn="1"/>
        </p:nvSpPr>
        <p:spPr bwMode="auto">
          <a:xfrm>
            <a:off x="9926638" y="3787775"/>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33" name="Line 247"/>
          <p:cNvSpPr>
            <a:spLocks noChangeShapeType="1"/>
          </p:cNvSpPr>
          <p:nvPr userDrawn="1"/>
        </p:nvSpPr>
        <p:spPr bwMode="auto">
          <a:xfrm>
            <a:off x="9926638" y="4132263"/>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34" name="Line 248"/>
          <p:cNvSpPr>
            <a:spLocks noChangeShapeType="1"/>
          </p:cNvSpPr>
          <p:nvPr userDrawn="1"/>
        </p:nvSpPr>
        <p:spPr bwMode="auto">
          <a:xfrm>
            <a:off x="9926638" y="6235700"/>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35" name="Line 249"/>
          <p:cNvSpPr>
            <a:spLocks noChangeShapeType="1"/>
          </p:cNvSpPr>
          <p:nvPr userDrawn="1"/>
        </p:nvSpPr>
        <p:spPr bwMode="auto">
          <a:xfrm>
            <a:off x="9926638" y="6416675"/>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241667" name="Rectangle 3"/>
          <p:cNvSpPr>
            <a:spLocks noGrp="1" noChangeArrowheads="1"/>
          </p:cNvSpPr>
          <p:nvPr>
            <p:ph type="ctrTitle" hasCustomPrompt="1"/>
          </p:nvPr>
        </p:nvSpPr>
        <p:spPr>
          <a:xfrm>
            <a:off x="2720975" y="3138488"/>
            <a:ext cx="6769100" cy="512762"/>
          </a:xfrm>
        </p:spPr>
        <p:txBody>
          <a:bodyPr anchor="ctr"/>
          <a:lstStyle>
            <a:lvl1pPr hangingPunct="0">
              <a:defRPr sz="2800"/>
            </a:lvl1pPr>
          </a:lstStyle>
          <a:p>
            <a:r>
              <a:rPr kumimoji="1" lang="ja-JP" altLang="en-US" dirty="0"/>
              <a:t>タイトル</a:t>
            </a:r>
            <a:r>
              <a:rPr kumimoji="1" lang="en-US" altLang="ja-JP" dirty="0"/>
              <a:t>MSP</a:t>
            </a:r>
            <a:r>
              <a:rPr kumimoji="1" lang="ja-JP" altLang="en-US" dirty="0"/>
              <a:t>ゴシック</a:t>
            </a:r>
            <a:r>
              <a:rPr kumimoji="1" lang="en-US" altLang="ja-JP" dirty="0"/>
              <a:t>28pt</a:t>
            </a:r>
            <a:r>
              <a:rPr lang="ja-JP" altLang="en-US" dirty="0"/>
              <a:t>□□□□</a:t>
            </a:r>
          </a:p>
        </p:txBody>
      </p:sp>
      <p:sp>
        <p:nvSpPr>
          <p:cNvPr id="43" name="テキスト プレースホルダ 41"/>
          <p:cNvSpPr>
            <a:spLocks noGrp="1"/>
          </p:cNvSpPr>
          <p:nvPr>
            <p:ph type="body" sz="quarter" idx="10" hasCustomPrompt="1"/>
          </p:nvPr>
        </p:nvSpPr>
        <p:spPr>
          <a:xfrm>
            <a:off x="2574925" y="2458885"/>
            <a:ext cx="2846933" cy="301778"/>
          </a:xfrm>
          <a:noFill/>
          <a:ln w="9525" algn="ctr">
            <a:noFill/>
            <a:miter lim="800000"/>
            <a:headEnd/>
            <a:tailEnd/>
          </a:ln>
        </p:spPr>
        <p:txBody>
          <a:bodyPr wrap="none" lIns="0" tIns="35988" rIns="0" bIns="49511" anchor="b">
            <a:spAutoFit/>
          </a:bodyPr>
          <a:lstStyle>
            <a:lvl1pPr algn="l" rtl="0" eaLnBrk="0" fontAlgn="base" hangingPunct="0">
              <a:lnSpc>
                <a:spcPct val="100000"/>
              </a:lnSpc>
              <a:spcBef>
                <a:spcPct val="0"/>
              </a:spcBef>
              <a:spcAft>
                <a:spcPct val="0"/>
              </a:spcAft>
              <a:buClrTx/>
              <a:buFontTx/>
              <a:buNone/>
              <a:defRPr kumimoji="1" lang="ja-JP" altLang="en-US" sz="1400" kern="1200" dirty="0" smtClean="0">
                <a:solidFill>
                  <a:schemeClr val="tx1"/>
                </a:solidFill>
                <a:latin typeface="Arial" charset="0"/>
                <a:ea typeface="ＭＳ Ｐゴシック" charset="-128"/>
                <a:cs typeface="+mn-cs"/>
              </a:defRPr>
            </a:lvl1pPr>
            <a:lvl2pPr algn="l" rtl="0" eaLnBrk="0" fontAlgn="base" hangingPunct="0">
              <a:lnSpc>
                <a:spcPct val="100000"/>
              </a:lnSpc>
              <a:spcBef>
                <a:spcPct val="0"/>
              </a:spcBef>
              <a:spcAft>
                <a:spcPct val="0"/>
              </a:spcAft>
              <a:buClrTx/>
              <a:buFontTx/>
              <a:buNone/>
              <a:defRPr kumimoji="1" lang="ja-JP" altLang="en-US" sz="1400" kern="1200" dirty="0" smtClean="0">
                <a:solidFill>
                  <a:schemeClr val="tx1"/>
                </a:solidFill>
                <a:latin typeface="Arial" charset="0"/>
                <a:ea typeface="ＭＳ Ｐゴシック" charset="-128"/>
                <a:cs typeface="+mn-cs"/>
              </a:defRPr>
            </a:lvl2pPr>
            <a:lvl3pPr algn="l" rtl="0" eaLnBrk="0" fontAlgn="base" hangingPunct="0">
              <a:lnSpc>
                <a:spcPct val="100000"/>
              </a:lnSpc>
              <a:spcBef>
                <a:spcPct val="0"/>
              </a:spcBef>
              <a:spcAft>
                <a:spcPct val="0"/>
              </a:spcAft>
              <a:buClrTx/>
              <a:buFontTx/>
              <a:buNone/>
              <a:defRPr kumimoji="1" lang="ja-JP" altLang="en-US" sz="1400" kern="1200" dirty="0" smtClean="0">
                <a:solidFill>
                  <a:schemeClr val="tx1"/>
                </a:solidFill>
                <a:latin typeface="Arial" charset="0"/>
                <a:ea typeface="ＭＳ Ｐゴシック" charset="-128"/>
                <a:cs typeface="+mn-cs"/>
              </a:defRPr>
            </a:lvl3pPr>
            <a:lvl4pPr algn="l" rtl="0" eaLnBrk="0" fontAlgn="base" hangingPunct="0">
              <a:lnSpc>
                <a:spcPct val="100000"/>
              </a:lnSpc>
              <a:spcBef>
                <a:spcPct val="0"/>
              </a:spcBef>
              <a:spcAft>
                <a:spcPct val="0"/>
              </a:spcAft>
              <a:buClrTx/>
              <a:buFontTx/>
              <a:buNone/>
              <a:defRPr kumimoji="1" lang="ja-JP" altLang="en-US" sz="1400" kern="1200" dirty="0" smtClean="0">
                <a:solidFill>
                  <a:schemeClr val="tx1"/>
                </a:solidFill>
                <a:latin typeface="Arial" charset="0"/>
                <a:ea typeface="ＭＳ Ｐゴシック" charset="-128"/>
                <a:cs typeface="+mn-cs"/>
              </a:defRPr>
            </a:lvl4pPr>
            <a:lvl5pPr algn="l" rtl="0" eaLnBrk="0" fontAlgn="base" hangingPunct="0">
              <a:lnSpc>
                <a:spcPct val="100000"/>
              </a:lnSpc>
              <a:spcBef>
                <a:spcPct val="0"/>
              </a:spcBef>
              <a:spcAft>
                <a:spcPct val="0"/>
              </a:spcAft>
              <a:buClrTx/>
              <a:buFontTx/>
              <a:buNone/>
              <a:defRPr kumimoji="1" lang="ja-JP" altLang="en-US" sz="1400" kern="1200" dirty="0">
                <a:solidFill>
                  <a:schemeClr val="tx1"/>
                </a:solidFill>
                <a:latin typeface="Arial" charset="0"/>
                <a:ea typeface="ＭＳ Ｐゴシック" charset="-128"/>
                <a:cs typeface="+mn-cs"/>
              </a:defRPr>
            </a:lvl5pPr>
          </a:lstStyle>
          <a:p>
            <a:pPr lvl="0"/>
            <a:r>
              <a:rPr kumimoji="1" lang="ja-JP" altLang="en-US" dirty="0"/>
              <a:t>予備タイトル（使用しない場合は削除）</a:t>
            </a:r>
          </a:p>
        </p:txBody>
      </p:sp>
      <p:sp>
        <p:nvSpPr>
          <p:cNvPr id="46" name="テキスト プレースホルダ 44"/>
          <p:cNvSpPr>
            <a:spLocks noGrp="1"/>
          </p:cNvSpPr>
          <p:nvPr>
            <p:ph type="body" sz="quarter" idx="11" hasCustomPrompt="1"/>
          </p:nvPr>
        </p:nvSpPr>
        <p:spPr>
          <a:xfrm>
            <a:off x="2714625" y="4419600"/>
            <a:ext cx="1615827" cy="301778"/>
          </a:xfrm>
          <a:noFill/>
          <a:ln w="9525">
            <a:noFill/>
            <a:miter lim="800000"/>
            <a:headEnd/>
            <a:tailEnd/>
          </a:ln>
        </p:spPr>
        <p:txBody>
          <a:bodyPr wrap="none" lIns="0" tIns="35988" rIns="0" bIns="49511" anchor="t" anchorCtr="0">
            <a:spAutoFit/>
          </a:bodyPr>
          <a:lstStyle>
            <a:lvl1pPr algn="l" rtl="0" eaLnBrk="0" fontAlgn="base" hangingPunct="0">
              <a:lnSpc>
                <a:spcPct val="100000"/>
              </a:lnSpc>
              <a:spcBef>
                <a:spcPct val="0"/>
              </a:spcBef>
              <a:spcAft>
                <a:spcPct val="0"/>
              </a:spcAft>
              <a:buClrTx/>
              <a:buFontTx/>
              <a:buNone/>
              <a:defRPr kumimoji="1" lang="ja-JP" altLang="en-US" sz="1400" kern="1200" dirty="0" smtClean="0">
                <a:solidFill>
                  <a:schemeClr val="tx1"/>
                </a:solidFill>
                <a:latin typeface="Arial" charset="0"/>
                <a:ea typeface="ＭＳ Ｐゴシック" charset="-128"/>
                <a:cs typeface="+mn-cs"/>
              </a:defRPr>
            </a:lvl1pPr>
            <a:lvl2pPr algn="l" rtl="0" eaLnBrk="0" fontAlgn="base" hangingPunct="0">
              <a:lnSpc>
                <a:spcPct val="100000"/>
              </a:lnSpc>
              <a:spcBef>
                <a:spcPct val="0"/>
              </a:spcBef>
              <a:spcAft>
                <a:spcPct val="0"/>
              </a:spcAft>
              <a:buClrTx/>
              <a:buFontTx/>
              <a:buNone/>
              <a:defRPr kumimoji="1" lang="ja-JP" altLang="en-US" sz="1400" kern="1200" dirty="0" smtClean="0">
                <a:solidFill>
                  <a:schemeClr val="tx1"/>
                </a:solidFill>
                <a:latin typeface="Arial" charset="0"/>
                <a:ea typeface="ＭＳ Ｐゴシック" charset="-128"/>
                <a:cs typeface="+mn-cs"/>
              </a:defRPr>
            </a:lvl2pPr>
            <a:lvl3pPr algn="l" rtl="0" eaLnBrk="0" fontAlgn="base" hangingPunct="0">
              <a:lnSpc>
                <a:spcPct val="100000"/>
              </a:lnSpc>
              <a:spcBef>
                <a:spcPct val="0"/>
              </a:spcBef>
              <a:spcAft>
                <a:spcPct val="0"/>
              </a:spcAft>
              <a:buClrTx/>
              <a:buFontTx/>
              <a:buNone/>
              <a:defRPr kumimoji="1" lang="ja-JP" altLang="en-US" sz="1400" kern="1200" dirty="0" smtClean="0">
                <a:solidFill>
                  <a:schemeClr val="tx1"/>
                </a:solidFill>
                <a:latin typeface="Arial" charset="0"/>
                <a:ea typeface="ＭＳ Ｐゴシック" charset="-128"/>
                <a:cs typeface="+mn-cs"/>
              </a:defRPr>
            </a:lvl3pPr>
            <a:lvl4pPr algn="l" rtl="0" eaLnBrk="0" fontAlgn="base" hangingPunct="0">
              <a:lnSpc>
                <a:spcPct val="100000"/>
              </a:lnSpc>
              <a:spcBef>
                <a:spcPct val="0"/>
              </a:spcBef>
              <a:spcAft>
                <a:spcPct val="0"/>
              </a:spcAft>
              <a:buClrTx/>
              <a:buFontTx/>
              <a:buNone/>
              <a:defRPr kumimoji="1" lang="ja-JP" altLang="en-US" sz="1400" kern="1200" dirty="0" smtClean="0">
                <a:solidFill>
                  <a:schemeClr val="tx1"/>
                </a:solidFill>
                <a:latin typeface="Arial" charset="0"/>
                <a:ea typeface="ＭＳ Ｐゴシック" charset="-128"/>
                <a:cs typeface="+mn-cs"/>
              </a:defRPr>
            </a:lvl4pPr>
            <a:lvl5pPr algn="l" rtl="0" eaLnBrk="0" fontAlgn="base" hangingPunct="0">
              <a:lnSpc>
                <a:spcPct val="100000"/>
              </a:lnSpc>
              <a:spcBef>
                <a:spcPct val="0"/>
              </a:spcBef>
              <a:spcAft>
                <a:spcPct val="0"/>
              </a:spcAft>
              <a:buClrTx/>
              <a:buFontTx/>
              <a:buNone/>
              <a:defRPr kumimoji="1" lang="ja-JP" altLang="en-US" sz="1400" kern="1200" dirty="0">
                <a:solidFill>
                  <a:schemeClr val="tx1"/>
                </a:solidFill>
                <a:latin typeface="Arial" charset="0"/>
                <a:ea typeface="ＭＳ Ｐゴシック" charset="-128"/>
                <a:cs typeface="+mn-cs"/>
              </a:defRPr>
            </a:lvl5pPr>
          </a:lstStyle>
          <a:p>
            <a:pPr lvl="0"/>
            <a:r>
              <a:rPr kumimoji="1" lang="ja-JP" altLang="en-US" dirty="0"/>
              <a:t>○○○○年○月○日</a:t>
            </a:r>
          </a:p>
        </p:txBody>
      </p:sp>
      <p:sp>
        <p:nvSpPr>
          <p:cNvPr id="50" name="テキスト プレースホルダ 48"/>
          <p:cNvSpPr>
            <a:spLocks noGrp="1"/>
          </p:cNvSpPr>
          <p:nvPr>
            <p:ph type="body" sz="quarter" idx="12" hasCustomPrompt="1"/>
          </p:nvPr>
        </p:nvSpPr>
        <p:spPr>
          <a:xfrm>
            <a:off x="2727129" y="784506"/>
            <a:ext cx="2348400" cy="424888"/>
          </a:xfrm>
          <a:noFill/>
          <a:ln w="9525">
            <a:noFill/>
            <a:miter lim="800000"/>
            <a:headEnd/>
            <a:tailEnd/>
          </a:ln>
        </p:spPr>
        <p:txBody>
          <a:bodyPr wrap="none" lIns="0" tIns="35988" rIns="0" bIns="49511" anchor="t" anchorCtr="0">
            <a:spAutoFit/>
          </a:bodyPr>
          <a:lstStyle>
            <a:lvl1pPr algn="l" rtl="0" eaLnBrk="0" fontAlgn="base" hangingPunct="0">
              <a:lnSpc>
                <a:spcPct val="100000"/>
              </a:lnSpc>
              <a:spcBef>
                <a:spcPct val="0"/>
              </a:spcBef>
              <a:spcAft>
                <a:spcPct val="0"/>
              </a:spcAft>
              <a:buClrTx/>
              <a:buFontTx/>
              <a:buNone/>
              <a:defRPr kumimoji="1" lang="zh-CN" altLang="en-US" sz="2200" b="1" kern="1200" dirty="0" smtClean="0">
                <a:solidFill>
                  <a:schemeClr val="tx1"/>
                </a:solidFill>
                <a:latin typeface="Arial" charset="0"/>
                <a:ea typeface="ＭＳ Ｐゴシック" charset="-128"/>
                <a:cs typeface="+mn-cs"/>
              </a:defRPr>
            </a:lvl1pPr>
          </a:lstStyle>
          <a:p>
            <a:pPr lvl="0"/>
            <a:r>
              <a:rPr kumimoji="1" lang="zh-CN" altLang="en-US" dirty="0"/>
              <a:t>○○株式会社 御中</a:t>
            </a:r>
          </a:p>
        </p:txBody>
      </p:sp>
      <p:sp>
        <p:nvSpPr>
          <p:cNvPr id="41" name="Line 110"/>
          <p:cNvSpPr>
            <a:spLocks noChangeShapeType="1"/>
          </p:cNvSpPr>
          <p:nvPr userDrawn="1"/>
        </p:nvSpPr>
        <p:spPr bwMode="auto">
          <a:xfrm>
            <a:off x="9926638" y="487036"/>
            <a:ext cx="282575" cy="0"/>
          </a:xfrm>
          <a:prstGeom prst="line">
            <a:avLst/>
          </a:prstGeom>
          <a:noFill/>
          <a:ln w="12700">
            <a:solidFill>
              <a:srgbClr val="0F99BC"/>
            </a:solidFill>
            <a:round/>
            <a:headEnd/>
            <a:tailEnd/>
          </a:ln>
          <a:effectLst/>
        </p:spPr>
        <p:txBody>
          <a:bodyPr lIns="0" tIns="0" rIns="0" bIns="0">
            <a:spAutoFit/>
          </a:bodyPr>
          <a:lstStyle/>
          <a:p>
            <a:pPr>
              <a:defRPr/>
            </a:pPr>
            <a:endParaRPr lang="ja-JP" altLang="en-US"/>
          </a:p>
        </p:txBody>
      </p:sp>
      <p:grpSp>
        <p:nvGrpSpPr>
          <p:cNvPr id="44" name="グループ化 43"/>
          <p:cNvGrpSpPr/>
          <p:nvPr userDrawn="1"/>
        </p:nvGrpSpPr>
        <p:grpSpPr>
          <a:xfrm>
            <a:off x="9483725" y="-261938"/>
            <a:ext cx="1587" cy="247650"/>
            <a:chOff x="9483725" y="-510339"/>
            <a:chExt cx="1587" cy="496050"/>
          </a:xfrm>
        </p:grpSpPr>
        <p:sp>
          <p:nvSpPr>
            <p:cNvPr id="45" name="Line 110"/>
            <p:cNvSpPr>
              <a:spLocks noChangeShapeType="1"/>
            </p:cNvSpPr>
            <p:nvPr userDrawn="1"/>
          </p:nvSpPr>
          <p:spPr bwMode="auto">
            <a:xfrm rot="16200000">
              <a:off x="9361112" y="-138489"/>
              <a:ext cx="248400" cy="0"/>
            </a:xfrm>
            <a:prstGeom prst="line">
              <a:avLst/>
            </a:prstGeom>
            <a:noFill/>
            <a:ln w="12700">
              <a:solidFill>
                <a:srgbClr val="E60000"/>
              </a:solidFill>
              <a:round/>
              <a:headEnd/>
              <a:tailEnd/>
            </a:ln>
            <a:effectLst/>
          </p:spPr>
          <p:txBody>
            <a:bodyPr lIns="0" tIns="0" rIns="0" bIns="0">
              <a:spAutoFit/>
            </a:bodyPr>
            <a:lstStyle/>
            <a:p>
              <a:pPr algn="ctr" rtl="0" fontAlgn="base">
                <a:lnSpc>
                  <a:spcPct val="120000"/>
                </a:lnSpc>
                <a:spcBef>
                  <a:spcPct val="50000"/>
                </a:spcBef>
                <a:spcAft>
                  <a:spcPct val="0"/>
                </a:spcAft>
                <a:buClr>
                  <a:schemeClr val="bg2"/>
                </a:buClr>
                <a:buFont typeface="Wingdings" pitchFamily="2" charset="2"/>
                <a:defRPr/>
              </a:pPr>
              <a:endParaRPr kumimoji="1" lang="ja-JP" altLang="en-US" sz="1000" kern="1200">
                <a:solidFill>
                  <a:srgbClr val="000000"/>
                </a:solidFill>
                <a:latin typeface="Arial" charset="0"/>
                <a:ea typeface="ＭＳ Ｐゴシック" charset="-128"/>
                <a:cs typeface="+mn-cs"/>
              </a:endParaRPr>
            </a:p>
          </p:txBody>
        </p:sp>
        <p:sp>
          <p:nvSpPr>
            <p:cNvPr id="47" name="Line 110"/>
            <p:cNvSpPr>
              <a:spLocks noChangeShapeType="1"/>
            </p:cNvSpPr>
            <p:nvPr userDrawn="1"/>
          </p:nvSpPr>
          <p:spPr bwMode="auto">
            <a:xfrm flipV="1">
              <a:off x="9483725" y="-510339"/>
              <a:ext cx="0" cy="248401"/>
            </a:xfrm>
            <a:prstGeom prst="line">
              <a:avLst/>
            </a:prstGeom>
            <a:noFill/>
            <a:ln w="12700">
              <a:solidFill>
                <a:srgbClr val="0F99BC"/>
              </a:solidFill>
              <a:round/>
              <a:headEnd/>
              <a:tailEnd/>
            </a:ln>
            <a:effectLst/>
          </p:spPr>
          <p:txBody>
            <a:bodyPr wrap="square" lIns="0" tIns="0" rIns="0" bIns="0">
              <a:spAutoFit/>
            </a:bodyPr>
            <a:lstStyle/>
            <a:p>
              <a:pPr>
                <a:defRPr/>
              </a:pPr>
              <a:endParaRPr lang="ja-JP" altLang="en-US"/>
            </a:p>
          </p:txBody>
        </p:sp>
      </p:grpSp>
      <p:sp>
        <p:nvSpPr>
          <p:cNvPr id="52" name="Line 110"/>
          <p:cNvSpPr>
            <a:spLocks noChangeShapeType="1"/>
          </p:cNvSpPr>
          <p:nvPr userDrawn="1"/>
        </p:nvSpPr>
        <p:spPr bwMode="auto">
          <a:xfrm>
            <a:off x="9926638" y="1082675"/>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
        <p:nvSpPr>
          <p:cNvPr id="53" name="Line 95"/>
          <p:cNvSpPr>
            <a:spLocks noChangeShapeType="1"/>
          </p:cNvSpPr>
          <p:nvPr userDrawn="1"/>
        </p:nvSpPr>
        <p:spPr bwMode="auto">
          <a:xfrm>
            <a:off x="-298450" y="1082675"/>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12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本文スライド">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406400" y="662087"/>
            <a:ext cx="9061450" cy="307777"/>
          </a:xfrm>
          <a:noFill/>
          <a:ln w="9525">
            <a:noFill/>
            <a:miter lim="800000"/>
            <a:headEnd/>
            <a:tailEnd/>
          </a:ln>
        </p:spPr>
        <p:txBody>
          <a:bodyPr vert="horz" wrap="square" lIns="0" tIns="0" rIns="0" bIns="0" numCol="1" anchor="ctr" anchorCtr="0" compatLnSpc="1">
            <a:prstTxWarp prst="textNoShape">
              <a:avLst/>
            </a:prstTxWarp>
            <a:spAutoFit/>
          </a:bodyPr>
          <a:lstStyle>
            <a:lvl1pPr>
              <a:defRPr kumimoji="1" lang="ja-JP" altLang="en-US" sz="2000" b="1" dirty="0">
                <a:solidFill>
                  <a:schemeClr val="tx2"/>
                </a:solidFill>
                <a:latin typeface="+mj-lt"/>
                <a:ea typeface="+mj-ea"/>
                <a:cs typeface="+mj-cs"/>
              </a:defRPr>
            </a:lvl1pPr>
          </a:lstStyle>
          <a:p>
            <a:pPr lvl="0" algn="l" defTabSz="990600" rtl="0" eaLnBrk="0" fontAlgn="base" hangingPunct="0">
              <a:spcBef>
                <a:spcPct val="0"/>
              </a:spcBef>
              <a:spcAft>
                <a:spcPct val="0"/>
              </a:spcAft>
            </a:pPr>
            <a:r>
              <a:rPr lang="ja-JP" altLang="en-US" dirty="0"/>
              <a:t>タイトル</a:t>
            </a:r>
            <a:r>
              <a:rPr lang="en-US" altLang="ja-JP" dirty="0"/>
              <a:t>MSP</a:t>
            </a:r>
            <a:r>
              <a:rPr lang="ja-JP" altLang="en-US" dirty="0"/>
              <a:t>ゴシック</a:t>
            </a:r>
            <a:r>
              <a:rPr lang="en-US" altLang="ja-JP" dirty="0"/>
              <a:t>20pt□□□□</a:t>
            </a:r>
            <a:endParaRPr lang="ja-JP"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8" name="テキスト ボックス 37"/>
          <p:cNvSpPr txBox="1"/>
          <p:nvPr userDrawn="1"/>
        </p:nvSpPr>
        <p:spPr>
          <a:xfrm>
            <a:off x="9083675" y="6477000"/>
            <a:ext cx="406400" cy="260350"/>
          </a:xfrm>
          <a:prstGeom prst="rect">
            <a:avLst/>
          </a:prstGeom>
          <a:noFill/>
        </p:spPr>
        <p:txBody>
          <a:bodyPr wrap="none"/>
          <a:lstStyle/>
          <a:p>
            <a:pPr algn="r">
              <a:defRPr/>
            </a:pPr>
            <a:fld id="{54FC02CB-9E9B-446E-AF88-F271348760CE}" type="slidenum">
              <a:rPr lang="ja-JP" altLang="en-US">
                <a:latin typeface="Arial" panose="020B0604020202020204" pitchFamily="34" charset="0"/>
                <a:ea typeface="ＭＳ Ｐゴシック" panose="020B0600070205080204" pitchFamily="50" charset="-128"/>
              </a:rPr>
              <a:pPr algn="r">
                <a:defRPr/>
              </a:pPr>
              <a:t>‹#›</a:t>
            </a:fld>
            <a:endParaRPr lang="ja-JP" altLang="en-US" dirty="0">
              <a:latin typeface="Arial" panose="020B0604020202020204" pitchFamily="34" charset="0"/>
              <a:ea typeface="ＭＳ Ｐゴシック" panose="020B0600070205080204" pitchFamily="50" charset="-128"/>
            </a:endParaRPr>
          </a:p>
        </p:txBody>
      </p:sp>
      <p:sp>
        <p:nvSpPr>
          <p:cNvPr id="39" name="テキスト ボックス 38"/>
          <p:cNvSpPr txBox="1"/>
          <p:nvPr userDrawn="1"/>
        </p:nvSpPr>
        <p:spPr>
          <a:xfrm>
            <a:off x="9297988" y="6477000"/>
            <a:ext cx="347662" cy="258763"/>
          </a:xfrm>
          <a:prstGeom prst="rect">
            <a:avLst/>
          </a:prstGeom>
          <a:noFill/>
        </p:spPr>
        <p:txBody>
          <a:bodyPr wrap="none"/>
          <a:lstStyle/>
          <a:p>
            <a:pPr algn="l">
              <a:defRPr/>
            </a:pPr>
            <a:r>
              <a:rPr lang="en-US" altLang="ja-JP" dirty="0">
                <a:solidFill>
                  <a:schemeClr val="bg1"/>
                </a:solidFill>
                <a:latin typeface="Arial" panose="020B0604020202020204" pitchFamily="34" charset="0"/>
                <a:ea typeface="ＭＳ Ｐゴシック" panose="020B0600070205080204" pitchFamily="50" charset="-128"/>
              </a:rPr>
              <a:t>/</a:t>
            </a:r>
            <a:r>
              <a:rPr lang="ja-JP" altLang="en-US" dirty="0">
                <a:solidFill>
                  <a:schemeClr val="bg1"/>
                </a:solidFill>
                <a:latin typeface="Arial" panose="020B0604020202020204" pitchFamily="34" charset="0"/>
                <a:ea typeface="ＭＳ Ｐゴシック" panose="020B0600070205080204" pitchFamily="50" charset="-128"/>
              </a:rPr>
              <a:t>●</a:t>
            </a:r>
          </a:p>
        </p:txBody>
      </p:sp>
      <p:sp>
        <p:nvSpPr>
          <p:cNvPr id="1029" name="Rectangle 35"/>
          <p:cNvSpPr>
            <a:spLocks noGrp="1" noChangeArrowheads="1"/>
          </p:cNvSpPr>
          <p:nvPr userDrawn="1">
            <p:ph type="title"/>
          </p:nvPr>
        </p:nvSpPr>
        <p:spPr bwMode="auto">
          <a:xfrm>
            <a:off x="406400" y="662087"/>
            <a:ext cx="9061450" cy="307777"/>
          </a:xfrm>
          <a:prstGeom prst="rect">
            <a:avLst/>
          </a:prstGeom>
          <a:noFill/>
          <a:ln w="9525">
            <a:noFill/>
            <a:miter lim="800000"/>
            <a:headEnd/>
            <a:tailEnd/>
          </a:ln>
        </p:spPr>
        <p:txBody>
          <a:bodyPr vert="horz" wrap="square" lIns="0" tIns="0" rIns="0" bIns="0" numCol="1" anchor="ctr" anchorCtr="0" compatLnSpc="1">
            <a:prstTxWarp prst="textNoShape">
              <a:avLst/>
            </a:prstTxWarp>
            <a:spAutoFit/>
          </a:bodyPr>
          <a:lstStyle/>
          <a:p>
            <a:pPr lvl="0"/>
            <a:r>
              <a:rPr lang="ja-JP" altLang="en-US" dirty="0"/>
              <a:t>マスタータイトルの書式設定</a:t>
            </a:r>
          </a:p>
        </p:txBody>
      </p:sp>
      <p:sp>
        <p:nvSpPr>
          <p:cNvPr id="1030" name="Rectangle 37"/>
          <p:cNvSpPr>
            <a:spLocks noGrp="1" noChangeArrowheads="1"/>
          </p:cNvSpPr>
          <p:nvPr userDrawn="1">
            <p:ph type="body" idx="1"/>
          </p:nvPr>
        </p:nvSpPr>
        <p:spPr bwMode="auto">
          <a:xfrm>
            <a:off x="419100" y="1285875"/>
            <a:ext cx="9064625" cy="51657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ja-JP" altLang="en-US"/>
              <a:t>第 </a:t>
            </a:r>
            <a:r>
              <a:rPr lang="en-US" altLang="ja-JP"/>
              <a:t>1 </a:t>
            </a:r>
            <a:r>
              <a:rPr lang="ja-JP" altLang="en-US"/>
              <a:t>レベル</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p:txBody>
      </p:sp>
      <p:sp>
        <p:nvSpPr>
          <p:cNvPr id="240676" name="Line 36"/>
          <p:cNvSpPr>
            <a:spLocks noChangeShapeType="1"/>
          </p:cNvSpPr>
          <p:nvPr userDrawn="1"/>
        </p:nvSpPr>
        <p:spPr bwMode="auto">
          <a:xfrm flipV="1">
            <a:off x="374650" y="549275"/>
            <a:ext cx="9156654" cy="0"/>
          </a:xfrm>
          <a:prstGeom prst="line">
            <a:avLst/>
          </a:prstGeom>
          <a:noFill/>
          <a:ln w="25400">
            <a:solidFill>
              <a:srgbClr val="E60000"/>
            </a:solidFill>
            <a:round/>
            <a:headEnd/>
            <a:tailEnd/>
          </a:ln>
          <a:effectLst/>
        </p:spPr>
        <p:txBody>
          <a:bodyPr>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681" name="Line 41"/>
          <p:cNvSpPr>
            <a:spLocks noChangeShapeType="1"/>
          </p:cNvSpPr>
          <p:nvPr userDrawn="1"/>
        </p:nvSpPr>
        <p:spPr bwMode="auto">
          <a:xfrm flipV="1">
            <a:off x="374650" y="1082675"/>
            <a:ext cx="9161463" cy="0"/>
          </a:xfrm>
          <a:prstGeom prst="line">
            <a:avLst/>
          </a:prstGeom>
          <a:noFill/>
          <a:ln w="15875">
            <a:solidFill>
              <a:srgbClr val="808080"/>
            </a:solidFill>
            <a:round/>
            <a:headEnd/>
            <a:tailEnd/>
          </a:ln>
          <a:effectLst/>
        </p:spPr>
        <p:txBody>
          <a:bodyPr>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29" name="Line 89"/>
          <p:cNvSpPr>
            <a:spLocks noChangeShapeType="1"/>
          </p:cNvSpPr>
          <p:nvPr userDrawn="1"/>
        </p:nvSpPr>
        <p:spPr bwMode="auto">
          <a:xfrm>
            <a:off x="2574925" y="6877050"/>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30" name="Line 90"/>
          <p:cNvSpPr>
            <a:spLocks noChangeShapeType="1"/>
          </p:cNvSpPr>
          <p:nvPr userDrawn="1"/>
        </p:nvSpPr>
        <p:spPr bwMode="auto">
          <a:xfrm>
            <a:off x="2717800" y="6877050"/>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31" name="Line 91"/>
          <p:cNvSpPr>
            <a:spLocks noChangeShapeType="1"/>
          </p:cNvSpPr>
          <p:nvPr userDrawn="1"/>
        </p:nvSpPr>
        <p:spPr bwMode="auto">
          <a:xfrm>
            <a:off x="4879975" y="6877050"/>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32" name="Line 92"/>
          <p:cNvSpPr>
            <a:spLocks noChangeShapeType="1"/>
          </p:cNvSpPr>
          <p:nvPr userDrawn="1"/>
        </p:nvSpPr>
        <p:spPr bwMode="auto">
          <a:xfrm>
            <a:off x="5022850" y="6877050"/>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33" name="Line 93"/>
          <p:cNvSpPr>
            <a:spLocks noChangeShapeType="1"/>
          </p:cNvSpPr>
          <p:nvPr userDrawn="1"/>
        </p:nvSpPr>
        <p:spPr bwMode="auto">
          <a:xfrm>
            <a:off x="7181850" y="6877050"/>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34" name="Line 94"/>
          <p:cNvSpPr>
            <a:spLocks noChangeShapeType="1"/>
          </p:cNvSpPr>
          <p:nvPr userDrawn="1"/>
        </p:nvSpPr>
        <p:spPr bwMode="auto">
          <a:xfrm>
            <a:off x="7327900" y="6877050"/>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35" name="Line 95"/>
          <p:cNvSpPr>
            <a:spLocks noChangeShapeType="1"/>
          </p:cNvSpPr>
          <p:nvPr userDrawn="1"/>
        </p:nvSpPr>
        <p:spPr bwMode="auto">
          <a:xfrm>
            <a:off x="-298450" y="546100"/>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36" name="Line 96"/>
          <p:cNvSpPr>
            <a:spLocks noChangeShapeType="1"/>
          </p:cNvSpPr>
          <p:nvPr userDrawn="1"/>
        </p:nvSpPr>
        <p:spPr bwMode="auto">
          <a:xfrm>
            <a:off x="-298450" y="1341438"/>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37" name="Line 97"/>
          <p:cNvSpPr>
            <a:spLocks noChangeShapeType="1"/>
          </p:cNvSpPr>
          <p:nvPr userDrawn="1"/>
        </p:nvSpPr>
        <p:spPr bwMode="auto">
          <a:xfrm>
            <a:off x="-298450" y="1689100"/>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38" name="Line 98"/>
          <p:cNvSpPr>
            <a:spLocks noChangeShapeType="1"/>
          </p:cNvSpPr>
          <p:nvPr userDrawn="1"/>
        </p:nvSpPr>
        <p:spPr bwMode="auto">
          <a:xfrm>
            <a:off x="-298450" y="3787775"/>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39" name="Line 99"/>
          <p:cNvSpPr>
            <a:spLocks noChangeShapeType="1"/>
          </p:cNvSpPr>
          <p:nvPr userDrawn="1"/>
        </p:nvSpPr>
        <p:spPr bwMode="auto">
          <a:xfrm>
            <a:off x="-298450" y="4132263"/>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40" name="Line 100"/>
          <p:cNvSpPr>
            <a:spLocks noChangeShapeType="1"/>
          </p:cNvSpPr>
          <p:nvPr userDrawn="1"/>
        </p:nvSpPr>
        <p:spPr bwMode="auto">
          <a:xfrm>
            <a:off x="-298450" y="6235700"/>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41" name="Line 101"/>
          <p:cNvSpPr>
            <a:spLocks noChangeShapeType="1"/>
          </p:cNvSpPr>
          <p:nvPr userDrawn="1"/>
        </p:nvSpPr>
        <p:spPr bwMode="auto">
          <a:xfrm>
            <a:off x="-298450" y="6416675"/>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42" name="Line 102"/>
          <p:cNvSpPr>
            <a:spLocks noChangeShapeType="1"/>
          </p:cNvSpPr>
          <p:nvPr userDrawn="1"/>
        </p:nvSpPr>
        <p:spPr bwMode="auto">
          <a:xfrm>
            <a:off x="412750" y="-261938"/>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43" name="Line 103"/>
          <p:cNvSpPr>
            <a:spLocks noChangeShapeType="1"/>
          </p:cNvSpPr>
          <p:nvPr userDrawn="1"/>
        </p:nvSpPr>
        <p:spPr bwMode="auto">
          <a:xfrm>
            <a:off x="2574925" y="-261938"/>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44" name="Line 104"/>
          <p:cNvSpPr>
            <a:spLocks noChangeShapeType="1"/>
          </p:cNvSpPr>
          <p:nvPr userDrawn="1"/>
        </p:nvSpPr>
        <p:spPr bwMode="auto">
          <a:xfrm>
            <a:off x="2717800" y="-261938"/>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45" name="Line 105"/>
          <p:cNvSpPr>
            <a:spLocks noChangeShapeType="1"/>
          </p:cNvSpPr>
          <p:nvPr userDrawn="1"/>
        </p:nvSpPr>
        <p:spPr bwMode="auto">
          <a:xfrm>
            <a:off x="4879975" y="-261938"/>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46" name="Line 106"/>
          <p:cNvSpPr>
            <a:spLocks noChangeShapeType="1"/>
          </p:cNvSpPr>
          <p:nvPr userDrawn="1"/>
        </p:nvSpPr>
        <p:spPr bwMode="auto">
          <a:xfrm>
            <a:off x="5022850" y="-261938"/>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47" name="Line 107"/>
          <p:cNvSpPr>
            <a:spLocks noChangeShapeType="1"/>
          </p:cNvSpPr>
          <p:nvPr userDrawn="1"/>
        </p:nvSpPr>
        <p:spPr bwMode="auto">
          <a:xfrm>
            <a:off x="7181850" y="-261938"/>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48" name="Line 108"/>
          <p:cNvSpPr>
            <a:spLocks noChangeShapeType="1"/>
          </p:cNvSpPr>
          <p:nvPr userDrawn="1"/>
        </p:nvSpPr>
        <p:spPr bwMode="auto">
          <a:xfrm>
            <a:off x="7327900" y="-261938"/>
            <a:ext cx="0" cy="24765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50" name="Line 110"/>
          <p:cNvSpPr>
            <a:spLocks noChangeShapeType="1"/>
          </p:cNvSpPr>
          <p:nvPr userDrawn="1"/>
        </p:nvSpPr>
        <p:spPr bwMode="auto">
          <a:xfrm>
            <a:off x="9926638" y="546100"/>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51" name="Line 111"/>
          <p:cNvSpPr>
            <a:spLocks noChangeShapeType="1"/>
          </p:cNvSpPr>
          <p:nvPr userDrawn="1"/>
        </p:nvSpPr>
        <p:spPr bwMode="auto">
          <a:xfrm>
            <a:off x="9926638" y="1341438"/>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52" name="Line 112"/>
          <p:cNvSpPr>
            <a:spLocks noChangeShapeType="1"/>
          </p:cNvSpPr>
          <p:nvPr userDrawn="1"/>
        </p:nvSpPr>
        <p:spPr bwMode="auto">
          <a:xfrm>
            <a:off x="9926638" y="1689100"/>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53" name="Line 113"/>
          <p:cNvSpPr>
            <a:spLocks noChangeShapeType="1"/>
          </p:cNvSpPr>
          <p:nvPr userDrawn="1"/>
        </p:nvSpPr>
        <p:spPr bwMode="auto">
          <a:xfrm>
            <a:off x="9926638" y="3787775"/>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54" name="Line 114"/>
          <p:cNvSpPr>
            <a:spLocks noChangeShapeType="1"/>
          </p:cNvSpPr>
          <p:nvPr userDrawn="1"/>
        </p:nvSpPr>
        <p:spPr bwMode="auto">
          <a:xfrm>
            <a:off x="9926638" y="4132263"/>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55" name="Line 115"/>
          <p:cNvSpPr>
            <a:spLocks noChangeShapeType="1"/>
          </p:cNvSpPr>
          <p:nvPr userDrawn="1"/>
        </p:nvSpPr>
        <p:spPr bwMode="auto">
          <a:xfrm>
            <a:off x="9926638" y="6235700"/>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240756" name="Line 116"/>
          <p:cNvSpPr>
            <a:spLocks noChangeShapeType="1"/>
          </p:cNvSpPr>
          <p:nvPr userDrawn="1"/>
        </p:nvSpPr>
        <p:spPr bwMode="auto">
          <a:xfrm>
            <a:off x="9926638" y="6416675"/>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41" name="Line 110"/>
          <p:cNvSpPr>
            <a:spLocks noChangeShapeType="1"/>
          </p:cNvSpPr>
          <p:nvPr userDrawn="1"/>
        </p:nvSpPr>
        <p:spPr bwMode="auto">
          <a:xfrm>
            <a:off x="9926638" y="487036"/>
            <a:ext cx="282575" cy="0"/>
          </a:xfrm>
          <a:prstGeom prst="line">
            <a:avLst/>
          </a:prstGeom>
          <a:noFill/>
          <a:ln w="12700">
            <a:solidFill>
              <a:srgbClr val="0F99BC"/>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grpSp>
        <p:nvGrpSpPr>
          <p:cNvPr id="43" name="グループ化 42"/>
          <p:cNvGrpSpPr/>
          <p:nvPr userDrawn="1"/>
        </p:nvGrpSpPr>
        <p:grpSpPr>
          <a:xfrm>
            <a:off x="9483725" y="-261938"/>
            <a:ext cx="1587" cy="247650"/>
            <a:chOff x="9483725" y="-510339"/>
            <a:chExt cx="1587" cy="496050"/>
          </a:xfrm>
        </p:grpSpPr>
        <p:sp>
          <p:nvSpPr>
            <p:cNvPr id="40" name="Line 110"/>
            <p:cNvSpPr>
              <a:spLocks noChangeShapeType="1"/>
            </p:cNvSpPr>
            <p:nvPr userDrawn="1"/>
          </p:nvSpPr>
          <p:spPr bwMode="auto">
            <a:xfrm rot="16200000">
              <a:off x="9361112" y="-138489"/>
              <a:ext cx="248400" cy="0"/>
            </a:xfrm>
            <a:prstGeom prst="line">
              <a:avLst/>
            </a:prstGeom>
            <a:noFill/>
            <a:ln w="12700">
              <a:solidFill>
                <a:srgbClr val="E60000"/>
              </a:solidFill>
              <a:round/>
              <a:headEnd/>
              <a:tailEnd/>
            </a:ln>
            <a:effectLst/>
          </p:spPr>
          <p:txBody>
            <a:bodyPr lIns="0" tIns="0" rIns="0" bIns="0">
              <a:spAutoFit/>
            </a:bodyPr>
            <a:lstStyle/>
            <a:p>
              <a:pPr algn="ctr" rtl="0" fontAlgn="base">
                <a:lnSpc>
                  <a:spcPct val="120000"/>
                </a:lnSpc>
                <a:spcBef>
                  <a:spcPct val="50000"/>
                </a:spcBef>
                <a:spcAft>
                  <a:spcPct val="0"/>
                </a:spcAft>
                <a:buClr>
                  <a:schemeClr val="bg2"/>
                </a:buClr>
                <a:buFont typeface="Wingdings" pitchFamily="2" charset="2"/>
                <a:defRPr/>
              </a:pPr>
              <a:endParaRPr kumimoji="1" lang="ja-JP" altLang="en-US" sz="1000" kern="1200">
                <a:solidFill>
                  <a:srgbClr val="000000"/>
                </a:solidFill>
                <a:latin typeface="Arial" panose="020B0604020202020204" pitchFamily="34" charset="0"/>
                <a:ea typeface="ＭＳ Ｐゴシック" panose="020B0600070205080204" pitchFamily="50" charset="-128"/>
                <a:cs typeface="+mn-cs"/>
              </a:endParaRPr>
            </a:p>
          </p:txBody>
        </p:sp>
        <p:sp>
          <p:nvSpPr>
            <p:cNvPr id="42" name="Line 110"/>
            <p:cNvSpPr>
              <a:spLocks noChangeShapeType="1"/>
            </p:cNvSpPr>
            <p:nvPr userDrawn="1"/>
          </p:nvSpPr>
          <p:spPr bwMode="auto">
            <a:xfrm flipV="1">
              <a:off x="9483725" y="-510339"/>
              <a:ext cx="0" cy="248401"/>
            </a:xfrm>
            <a:prstGeom prst="line">
              <a:avLst/>
            </a:prstGeom>
            <a:noFill/>
            <a:ln w="12700">
              <a:solidFill>
                <a:srgbClr val="0F99BC"/>
              </a:solidFill>
              <a:round/>
              <a:headEnd/>
              <a:tailEnd/>
            </a:ln>
            <a:effectLst/>
          </p:spPr>
          <p:txBody>
            <a:bodyPr wrap="square"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grpSp>
      <p:sp>
        <p:nvSpPr>
          <p:cNvPr id="44" name="Line 110"/>
          <p:cNvSpPr>
            <a:spLocks noChangeShapeType="1"/>
          </p:cNvSpPr>
          <p:nvPr userDrawn="1"/>
        </p:nvSpPr>
        <p:spPr bwMode="auto">
          <a:xfrm>
            <a:off x="9926638" y="1082675"/>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
        <p:nvSpPr>
          <p:cNvPr id="45" name="Line 95"/>
          <p:cNvSpPr>
            <a:spLocks noChangeShapeType="1"/>
          </p:cNvSpPr>
          <p:nvPr userDrawn="1"/>
        </p:nvSpPr>
        <p:spPr bwMode="auto">
          <a:xfrm>
            <a:off x="-298450" y="1082675"/>
            <a:ext cx="282575" cy="0"/>
          </a:xfrm>
          <a:prstGeom prst="line">
            <a:avLst/>
          </a:prstGeom>
          <a:noFill/>
          <a:ln w="12700">
            <a:solidFill>
              <a:srgbClr val="E60000"/>
            </a:solidFill>
            <a:round/>
            <a:headEnd/>
            <a:tailEnd/>
          </a:ln>
          <a:effectLst/>
        </p:spPr>
        <p:txBody>
          <a:bodyPr lIns="0" tIns="0" rIns="0" bIns="0">
            <a:spAutoFit/>
          </a:bodyPr>
          <a:lstStyle/>
          <a:p>
            <a:pPr>
              <a:defRPr/>
            </a:pPr>
            <a:endParaRPr lang="ja-JP" altLang="en-US">
              <a:latin typeface="Arial" panose="020B0604020202020204" pitchFamily="34" charset="0"/>
              <a:ea typeface="ＭＳ Ｐゴシック" panose="020B0600070205080204" pitchFamily="50" charset="-128"/>
            </a:endParaRPr>
          </a:p>
        </p:txBody>
      </p:sp>
    </p:spTree>
  </p:cSld>
  <p:clrMap bg1="lt1" tx1="dk1" bg2="lt2" tx2="dk2" accent1="accent1" accent2="accent2" accent3="accent3" accent4="accent4" accent5="accent5" accent6="accent6" hlink="hlink" folHlink="folHlink"/>
  <p:sldLayoutIdLst>
    <p:sldLayoutId id="2147483670" r:id="rId1"/>
    <p:sldLayoutId id="2147483668" r:id="rId2"/>
  </p:sldLayoutIdLst>
  <p:hf hdr="0" ftr="0" dt="0"/>
  <p:txStyles>
    <p:titleStyle>
      <a:lvl1pPr algn="l" defTabSz="990600" rtl="0" eaLnBrk="0" fontAlgn="base" hangingPunct="0">
        <a:spcBef>
          <a:spcPct val="0"/>
        </a:spcBef>
        <a:spcAft>
          <a:spcPct val="0"/>
        </a:spcAft>
        <a:defRPr kumimoji="1" sz="2000" b="1">
          <a:solidFill>
            <a:schemeClr val="tx2"/>
          </a:solidFill>
          <a:latin typeface="Arial" panose="020B0604020202020204" pitchFamily="34" charset="0"/>
          <a:ea typeface="ＭＳ Ｐゴシック" panose="020B0600070205080204" pitchFamily="50" charset="-128"/>
          <a:cs typeface="+mj-cs"/>
        </a:defRPr>
      </a:lvl1pPr>
      <a:lvl2pPr algn="l" defTabSz="990600" rtl="0" eaLnBrk="0" fontAlgn="base" hangingPunct="0">
        <a:spcBef>
          <a:spcPct val="0"/>
        </a:spcBef>
        <a:spcAft>
          <a:spcPct val="0"/>
        </a:spcAft>
        <a:defRPr kumimoji="1" sz="2000" b="1">
          <a:solidFill>
            <a:schemeClr val="tx2"/>
          </a:solidFill>
          <a:latin typeface="Arial" charset="0"/>
          <a:ea typeface="ＭＳ Ｐゴシック" charset="-128"/>
        </a:defRPr>
      </a:lvl2pPr>
      <a:lvl3pPr algn="l" defTabSz="990600" rtl="0" eaLnBrk="0" fontAlgn="base" hangingPunct="0">
        <a:spcBef>
          <a:spcPct val="0"/>
        </a:spcBef>
        <a:spcAft>
          <a:spcPct val="0"/>
        </a:spcAft>
        <a:defRPr kumimoji="1" sz="2000" b="1">
          <a:solidFill>
            <a:schemeClr val="tx2"/>
          </a:solidFill>
          <a:latin typeface="Arial" charset="0"/>
          <a:ea typeface="ＭＳ Ｐゴシック" charset="-128"/>
        </a:defRPr>
      </a:lvl3pPr>
      <a:lvl4pPr algn="l" defTabSz="990600" rtl="0" eaLnBrk="0" fontAlgn="base" hangingPunct="0">
        <a:spcBef>
          <a:spcPct val="0"/>
        </a:spcBef>
        <a:spcAft>
          <a:spcPct val="0"/>
        </a:spcAft>
        <a:defRPr kumimoji="1" sz="2000" b="1">
          <a:solidFill>
            <a:schemeClr val="tx2"/>
          </a:solidFill>
          <a:latin typeface="Arial" charset="0"/>
          <a:ea typeface="ＭＳ Ｐゴシック" charset="-128"/>
        </a:defRPr>
      </a:lvl4pPr>
      <a:lvl5pPr algn="l" defTabSz="990600" rtl="0" eaLnBrk="0" fontAlgn="base" hangingPunct="0">
        <a:spcBef>
          <a:spcPct val="0"/>
        </a:spcBef>
        <a:spcAft>
          <a:spcPct val="0"/>
        </a:spcAft>
        <a:defRPr kumimoji="1" sz="2000" b="1">
          <a:solidFill>
            <a:schemeClr val="tx2"/>
          </a:solidFill>
          <a:latin typeface="Arial" charset="0"/>
          <a:ea typeface="ＭＳ Ｐゴシック" charset="-128"/>
        </a:defRPr>
      </a:lvl5pPr>
      <a:lvl6pPr marL="457200" algn="l" defTabSz="990600" rtl="0" fontAlgn="base">
        <a:spcBef>
          <a:spcPct val="0"/>
        </a:spcBef>
        <a:spcAft>
          <a:spcPct val="0"/>
        </a:spcAft>
        <a:defRPr kumimoji="1" sz="2000" b="1">
          <a:solidFill>
            <a:schemeClr val="tx2"/>
          </a:solidFill>
          <a:latin typeface="Arial" charset="0"/>
          <a:ea typeface="ＭＳ Ｐゴシック" charset="-128"/>
        </a:defRPr>
      </a:lvl6pPr>
      <a:lvl7pPr marL="914400" algn="l" defTabSz="990600" rtl="0" fontAlgn="base">
        <a:spcBef>
          <a:spcPct val="0"/>
        </a:spcBef>
        <a:spcAft>
          <a:spcPct val="0"/>
        </a:spcAft>
        <a:defRPr kumimoji="1" sz="2000" b="1">
          <a:solidFill>
            <a:schemeClr val="tx2"/>
          </a:solidFill>
          <a:latin typeface="Arial" charset="0"/>
          <a:ea typeface="ＭＳ Ｐゴシック" charset="-128"/>
        </a:defRPr>
      </a:lvl7pPr>
      <a:lvl8pPr marL="1371600" algn="l" defTabSz="990600" rtl="0" fontAlgn="base">
        <a:spcBef>
          <a:spcPct val="0"/>
        </a:spcBef>
        <a:spcAft>
          <a:spcPct val="0"/>
        </a:spcAft>
        <a:defRPr kumimoji="1" sz="2000" b="1">
          <a:solidFill>
            <a:schemeClr val="tx2"/>
          </a:solidFill>
          <a:latin typeface="Arial" charset="0"/>
          <a:ea typeface="ＭＳ Ｐゴシック" charset="-128"/>
        </a:defRPr>
      </a:lvl8pPr>
      <a:lvl9pPr marL="1828800" algn="l" defTabSz="990600" rtl="0" fontAlgn="base">
        <a:spcBef>
          <a:spcPct val="0"/>
        </a:spcBef>
        <a:spcAft>
          <a:spcPct val="0"/>
        </a:spcAft>
        <a:defRPr kumimoji="1" sz="2000" b="1">
          <a:solidFill>
            <a:schemeClr val="tx2"/>
          </a:solidFill>
          <a:latin typeface="Arial" charset="0"/>
          <a:ea typeface="ＭＳ Ｐゴシック" charset="-128"/>
        </a:defRPr>
      </a:lvl9pPr>
    </p:titleStyle>
    <p:body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12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プレースホルダ 21">
            <a:extLst>
              <a:ext uri="{FF2B5EF4-FFF2-40B4-BE49-F238E27FC236}">
                <a16:creationId xmlns:a16="http://schemas.microsoft.com/office/drawing/2014/main" id="{12306E2B-769A-438D-BD32-581CA298B23D}"/>
              </a:ext>
            </a:extLst>
          </p:cNvPr>
          <p:cNvSpPr txBox="1">
            <a:spLocks/>
          </p:cNvSpPr>
          <p:nvPr/>
        </p:nvSpPr>
        <p:spPr bwMode="auto">
          <a:xfrm>
            <a:off x="381769" y="3773154"/>
            <a:ext cx="7529141" cy="517221"/>
          </a:xfrm>
          <a:prstGeom prst="rect">
            <a:avLst/>
          </a:prstGeom>
          <a:noFill/>
          <a:ln w="9525">
            <a:noFill/>
            <a:miter lim="800000"/>
            <a:headEnd/>
            <a:tailEnd/>
          </a:ln>
        </p:spPr>
        <p:txBody>
          <a:bodyPr vert="horz" wrap="square" lIns="0" tIns="35988" rIns="0" bIns="49511" numCol="1" anchor="t" anchorCtr="0" compatLnSpc="1">
            <a:prstTxWarp prst="textNoShape">
              <a:avLst/>
            </a:prstTxWarp>
            <a:spAutoFit/>
          </a:bodyPr>
          <a:lstStyle>
            <a:lvl1pPr marL="266700" indent="-266700" algn="l" rtl="0" eaLnBrk="0" fontAlgn="base" hangingPunct="0">
              <a:lnSpc>
                <a:spcPct val="100000"/>
              </a:lnSpc>
              <a:spcBef>
                <a:spcPct val="0"/>
              </a:spcBef>
              <a:spcAft>
                <a:spcPct val="0"/>
              </a:spcAft>
              <a:buClrTx/>
              <a:buFontTx/>
              <a:buNone/>
              <a:defRPr kumimoji="1" lang="ja-JP" altLang="en-US" sz="1400" kern="1200" dirty="0" smtClean="0">
                <a:solidFill>
                  <a:schemeClr val="tx1"/>
                </a:solidFill>
                <a:latin typeface="Arial" charset="0"/>
                <a:ea typeface="ＭＳ Ｐゴシック" charset="-128"/>
                <a:cs typeface="+mn-cs"/>
              </a:defRPr>
            </a:lvl1pPr>
            <a:lvl2pPr marL="539750" indent="-271463" algn="l" rtl="0" eaLnBrk="0" fontAlgn="base" hangingPunct="0">
              <a:lnSpc>
                <a:spcPct val="100000"/>
              </a:lnSpc>
              <a:spcBef>
                <a:spcPct val="0"/>
              </a:spcBef>
              <a:spcAft>
                <a:spcPct val="0"/>
              </a:spcAft>
              <a:buClrTx/>
              <a:buFontTx/>
              <a:buNone/>
              <a:defRPr kumimoji="1" lang="ja-JP" altLang="en-US" sz="1400" kern="1200" dirty="0" smtClean="0">
                <a:solidFill>
                  <a:schemeClr val="tx1"/>
                </a:solidFill>
                <a:latin typeface="Arial" charset="0"/>
                <a:ea typeface="ＭＳ Ｐゴシック" charset="-128"/>
                <a:cs typeface="+mn-cs"/>
              </a:defRPr>
            </a:lvl2pPr>
            <a:lvl3pPr marL="812800" indent="-271463" algn="l" rtl="0" eaLnBrk="0" fontAlgn="base" hangingPunct="0">
              <a:lnSpc>
                <a:spcPct val="100000"/>
              </a:lnSpc>
              <a:spcBef>
                <a:spcPct val="0"/>
              </a:spcBef>
              <a:spcAft>
                <a:spcPct val="0"/>
              </a:spcAft>
              <a:buClrTx/>
              <a:buFontTx/>
              <a:buNone/>
              <a:defRPr kumimoji="1" lang="ja-JP" altLang="en-US" sz="1400" kern="1200" dirty="0" smtClean="0">
                <a:solidFill>
                  <a:schemeClr val="tx1"/>
                </a:solidFill>
                <a:latin typeface="Arial" charset="0"/>
                <a:ea typeface="ＭＳ Ｐゴシック" charset="-128"/>
                <a:cs typeface="+mn-cs"/>
              </a:defRPr>
            </a:lvl3pPr>
            <a:lvl4pPr marL="1079500" indent="-265113" algn="l" rtl="0" eaLnBrk="0" fontAlgn="base" hangingPunct="0">
              <a:lnSpc>
                <a:spcPct val="100000"/>
              </a:lnSpc>
              <a:spcBef>
                <a:spcPct val="0"/>
              </a:spcBef>
              <a:spcAft>
                <a:spcPct val="0"/>
              </a:spcAft>
              <a:buClrTx/>
              <a:buFontTx/>
              <a:buNone/>
              <a:defRPr kumimoji="1" lang="ja-JP" altLang="en-US" sz="1400" kern="1200" dirty="0" smtClean="0">
                <a:solidFill>
                  <a:schemeClr val="tx1"/>
                </a:solidFill>
                <a:latin typeface="Arial" charset="0"/>
                <a:ea typeface="ＭＳ Ｐゴシック" charset="-128"/>
                <a:cs typeface="+mn-cs"/>
              </a:defRPr>
            </a:lvl4pPr>
            <a:lvl5pPr marL="1968500" indent="-268288" algn="l" defTabSz="990600" rtl="0" eaLnBrk="0" fontAlgn="base" hangingPunct="0">
              <a:lnSpc>
                <a:spcPct val="100000"/>
              </a:lnSpc>
              <a:spcBef>
                <a:spcPct val="0"/>
              </a:spcBef>
              <a:spcAft>
                <a:spcPct val="0"/>
              </a:spcAft>
              <a:buClrTx/>
              <a:buFontTx/>
              <a:buNone/>
              <a:defRPr kumimoji="1" lang="ja-JP" altLang="en-US" sz="1400" kern="1200" dirty="0">
                <a:solidFill>
                  <a:schemeClr val="tx1"/>
                </a:solidFill>
                <a:latin typeface="Arial" charset="0"/>
                <a:ea typeface="ＭＳ Ｐゴシック" charset="-128"/>
                <a:cs typeface="+mn-cs"/>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r>
              <a:rPr lang="ja-JP" altLang="en-US" b="1" u="sng" dirty="0">
                <a:latin typeface="Meiryo UI" panose="020B0604030504040204" pitchFamily="50" charset="-128"/>
                <a:ea typeface="Meiryo UI" panose="020B0604030504040204" pitchFamily="50" charset="-128"/>
              </a:rPr>
              <a:t>提出日</a:t>
            </a:r>
            <a:r>
              <a:rPr lang="ja-JP" altLang="en-US" dirty="0">
                <a:latin typeface="Meiryo UI" panose="020B0604030504040204" pitchFamily="50" charset="-128"/>
                <a:ea typeface="Meiryo UI" panose="020B0604030504040204" pitchFamily="50" charset="-128"/>
              </a:rPr>
              <a:t>：</a:t>
            </a:r>
            <a:r>
              <a:rPr lang="ja-JP" altLang="en-US" dirty="0">
                <a:solidFill>
                  <a:srgbClr val="FF0000"/>
                </a:solidFill>
                <a:latin typeface="Meiryo UI" panose="020B0604030504040204" pitchFamily="50" charset="-128"/>
                <a:ea typeface="Meiryo UI" panose="020B0604030504040204" pitchFamily="50" charset="-128"/>
              </a:rPr>
              <a:t>令和</a:t>
            </a:r>
            <a:r>
              <a:rPr lang="en-US" altLang="ja-JP" dirty="0">
                <a:solidFill>
                  <a:srgbClr val="FF0000"/>
                </a:solidFill>
                <a:latin typeface="Meiryo UI" panose="020B0604030504040204" pitchFamily="50" charset="-128"/>
                <a:ea typeface="Meiryo UI" panose="020B0604030504040204" pitchFamily="50" charset="-128"/>
              </a:rPr>
              <a:t>8</a:t>
            </a:r>
            <a:r>
              <a:rPr lang="ja-JP" altLang="en-US" dirty="0">
                <a:solidFill>
                  <a:srgbClr val="FF0000"/>
                </a:solidFill>
                <a:latin typeface="Meiryo UI" panose="020B0604030504040204" pitchFamily="50" charset="-128"/>
                <a:ea typeface="Meiryo UI" panose="020B0604030504040204" pitchFamily="50" charset="-128"/>
              </a:rPr>
              <a:t>年○月○日</a:t>
            </a:r>
          </a:p>
          <a:p>
            <a:r>
              <a:rPr lang="ja-JP" altLang="en-US" b="1" u="sng" dirty="0">
                <a:latin typeface="Meiryo UI" panose="020B0604030504040204" pitchFamily="50" charset="-128"/>
                <a:ea typeface="Meiryo UI" panose="020B0604030504040204" pitchFamily="50" charset="-128"/>
              </a:rPr>
              <a:t>応募者</a:t>
            </a:r>
            <a:r>
              <a:rPr lang="ja-JP" altLang="en-US" dirty="0">
                <a:latin typeface="Meiryo UI" panose="020B0604030504040204" pitchFamily="50" charset="-128"/>
                <a:ea typeface="Meiryo UI" panose="020B0604030504040204" pitchFamily="50" charset="-128"/>
              </a:rPr>
              <a:t>：</a:t>
            </a:r>
            <a:r>
              <a:rPr lang="ja-JP" altLang="en-US" dirty="0">
                <a:solidFill>
                  <a:srgbClr val="FF0000"/>
                </a:solidFill>
                <a:latin typeface="Meiryo UI" panose="020B0604030504040204" pitchFamily="50" charset="-128"/>
                <a:ea typeface="Meiryo UI" panose="020B0604030504040204" pitchFamily="50" charset="-128"/>
              </a:rPr>
              <a:t>○○○株式会社</a:t>
            </a:r>
            <a:endParaRPr lang="en-US" altLang="ja-JP" dirty="0">
              <a:solidFill>
                <a:srgbClr val="FF0000"/>
              </a:solidFill>
              <a:latin typeface="Meiryo UI" panose="020B0604030504040204" pitchFamily="50" charset="-128"/>
              <a:ea typeface="Meiryo UI" panose="020B0604030504040204" pitchFamily="50" charset="-128"/>
            </a:endParaRPr>
          </a:p>
        </p:txBody>
      </p:sp>
      <p:sp>
        <p:nvSpPr>
          <p:cNvPr id="11" name="Rectangle 1">
            <a:extLst>
              <a:ext uri="{FF2B5EF4-FFF2-40B4-BE49-F238E27FC236}">
                <a16:creationId xmlns:a16="http://schemas.microsoft.com/office/drawing/2014/main" id="{B20D0775-F497-4D1C-B934-6A28DAA87420}"/>
              </a:ext>
            </a:extLst>
          </p:cNvPr>
          <p:cNvSpPr>
            <a:spLocks noChangeArrowheads="1"/>
          </p:cNvSpPr>
          <p:nvPr/>
        </p:nvSpPr>
        <p:spPr bwMode="auto">
          <a:xfrm>
            <a:off x="344489" y="4653136"/>
            <a:ext cx="9217024" cy="1764270"/>
          </a:xfrm>
          <a:prstGeom prst="rect">
            <a:avLst/>
          </a:prstGeom>
          <a:noFill/>
          <a:ln w="9525">
            <a:solidFill>
              <a:schemeClr val="bg2">
                <a:lumMod val="75000"/>
              </a:schemeClr>
            </a:solidFill>
            <a:prstDash val="dash"/>
            <a:miter lim="800000"/>
            <a:headEnd/>
            <a:tailEnd/>
          </a:ln>
          <a:effectLst/>
        </p:spPr>
        <p:txBody>
          <a:bodyPr vert="horz" wrap="square" lIns="36000" tIns="36000" rIns="36000" bIns="36000" numCol="1" anchor="ctr" anchorCtr="0" compatLnSpc="1">
            <a:prstTxWarp prst="textNoShape">
              <a:avLst/>
            </a:prstTxWarp>
            <a:noAutofit/>
          </a:bodyPr>
          <a:lstStyle/>
          <a:p>
            <a:pPr algn="l">
              <a:lnSpc>
                <a:spcPct val="150000"/>
              </a:lnSpc>
              <a:spcBef>
                <a:spcPct val="0"/>
              </a:spcBef>
              <a:buClr>
                <a:srgbClr val="5A5A5A"/>
              </a:buClr>
              <a:buSzPct val="100000"/>
            </a:pPr>
            <a:r>
              <a:rPr kumimoji="1" lang="ja-JP" altLang="ja-JP" sz="1200" b="1"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cs typeface="ＭＳ ゴシック" pitchFamily="49" charset="-128"/>
              </a:rPr>
              <a:t>【</a:t>
            </a:r>
            <a:r>
              <a:rPr lang="ja-JP" altLang="en-US" sz="1200" b="1" dirty="0">
                <a:solidFill>
                  <a:schemeClr val="tx1"/>
                </a:solidFill>
                <a:latin typeface="Meiryo UI" panose="020B0604030504040204" pitchFamily="50" charset="-128"/>
                <a:ea typeface="Meiryo UI" panose="020B0604030504040204" pitchFamily="50" charset="-128"/>
                <a:cs typeface="ＭＳ ゴシック" pitchFamily="49" charset="-128"/>
              </a:rPr>
              <a:t>作成時の留意事項</a:t>
            </a:r>
            <a:r>
              <a:rPr kumimoji="1" lang="ja-JP" altLang="ja-JP" sz="1200" b="1"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cs typeface="ＭＳ ゴシック" pitchFamily="49" charset="-128"/>
              </a:rPr>
              <a:t>】</a:t>
            </a:r>
            <a:endParaRPr kumimoji="1" lang="ja-JP" altLang="ja-JP" sz="1200" b="1"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cs typeface="ＭＳ Ｐゴシック" pitchFamily="50" charset="-128"/>
            </a:endParaRPr>
          </a:p>
          <a:p>
            <a:pPr marL="211138" indent="-211138" algn="l" eaLnBrk="0" hangingPunct="0">
              <a:lnSpc>
                <a:spcPct val="150000"/>
              </a:lnSpc>
              <a:spcBef>
                <a:spcPct val="0"/>
              </a:spcBef>
              <a:buClr>
                <a:srgbClr val="5A5A5A"/>
              </a:buClr>
              <a:buSzPct val="100000"/>
              <a:buFont typeface="Wingdings" panose="05000000000000000000" pitchFamily="2" charset="2"/>
              <a:buChar char="n"/>
            </a:pPr>
            <a:r>
              <a:rPr lang="ja-JP" altLang="en-US" sz="1200" b="1" u="sng" dirty="0">
                <a:solidFill>
                  <a:schemeClr val="tx1"/>
                </a:solidFill>
                <a:latin typeface="Meiryo UI" panose="020B0604030504040204" pitchFamily="50" charset="-128"/>
                <a:ea typeface="Meiryo UI" panose="020B0604030504040204" pitchFamily="50" charset="-128"/>
                <a:cs typeface="Times New Roman" pitchFamily="18" charset="0"/>
              </a:rPr>
              <a:t>応募者が作成</a:t>
            </a:r>
            <a:r>
              <a:rPr lang="ja-JP" altLang="en-US" sz="1200" dirty="0">
                <a:solidFill>
                  <a:schemeClr val="tx1"/>
                </a:solidFill>
                <a:latin typeface="Meiryo UI" panose="020B0604030504040204" pitchFamily="50" charset="-128"/>
                <a:ea typeface="Meiryo UI" panose="020B0604030504040204" pitchFamily="50" charset="-128"/>
                <a:cs typeface="Times New Roman" pitchFamily="18" charset="0"/>
              </a:rPr>
              <a:t>をしてください。</a:t>
            </a:r>
            <a:endParaRPr lang="en-US" altLang="ja-JP" sz="1200" dirty="0">
              <a:solidFill>
                <a:schemeClr val="tx1"/>
              </a:solidFill>
              <a:latin typeface="Meiryo UI" panose="020B0604030504040204" pitchFamily="50" charset="-128"/>
              <a:ea typeface="Meiryo UI" panose="020B0604030504040204" pitchFamily="50" charset="-128"/>
              <a:cs typeface="Times New Roman" pitchFamily="18" charset="0"/>
            </a:endParaRPr>
          </a:p>
          <a:p>
            <a:pPr marL="411163" lvl="1" indent="-198173" algn="l" eaLnBrk="0" hangingPunct="0">
              <a:lnSpc>
                <a:spcPct val="170000"/>
              </a:lnSpc>
              <a:spcBef>
                <a:spcPct val="0"/>
              </a:spcBef>
              <a:buClr>
                <a:srgbClr val="969696"/>
              </a:buClr>
              <a:buSzPct val="70000"/>
              <a:buFont typeface="Wingdings" panose="05000000000000000000" pitchFamily="2" charset="2"/>
              <a:buChar char="l"/>
            </a:pPr>
            <a:r>
              <a:rPr lang="ja-JP" altLang="en-US" sz="1200" dirty="0">
                <a:solidFill>
                  <a:schemeClr val="tx1"/>
                </a:solidFill>
                <a:latin typeface="Meiryo UI" panose="020B0604030504040204" pitchFamily="50" charset="-128"/>
                <a:ea typeface="Meiryo UI" panose="020B0604030504040204" pitchFamily="50" charset="-128"/>
                <a:cs typeface="Times New Roman" pitchFamily="18" charset="0"/>
              </a:rPr>
              <a:t>記載欄が設定されている場合は、記載欄内にテキストベースで簡潔に記載をしてください。</a:t>
            </a:r>
            <a:endParaRPr lang="en-US" altLang="ja-JP" sz="1200" dirty="0">
              <a:solidFill>
                <a:schemeClr val="tx1"/>
              </a:solidFill>
              <a:latin typeface="Meiryo UI" panose="020B0604030504040204" pitchFamily="50" charset="-128"/>
              <a:ea typeface="Meiryo UI" panose="020B0604030504040204" pitchFamily="50" charset="-128"/>
              <a:cs typeface="Times New Roman" pitchFamily="18" charset="0"/>
            </a:endParaRPr>
          </a:p>
          <a:p>
            <a:pPr marL="411163" lvl="1" indent="-198173" algn="l" eaLnBrk="0" hangingPunct="0">
              <a:lnSpc>
                <a:spcPct val="170000"/>
              </a:lnSpc>
              <a:spcBef>
                <a:spcPct val="0"/>
              </a:spcBef>
              <a:buClr>
                <a:srgbClr val="969696"/>
              </a:buClr>
              <a:buSzPct val="70000"/>
              <a:buFont typeface="Wingdings" panose="05000000000000000000" pitchFamily="2" charset="2"/>
              <a:buChar char="l"/>
            </a:pPr>
            <a:r>
              <a:rPr lang="ja-JP" altLang="en-US" sz="1200" dirty="0">
                <a:solidFill>
                  <a:schemeClr val="tx1"/>
                </a:solidFill>
                <a:latin typeface="Meiryo UI" panose="020B0604030504040204" pitchFamily="50" charset="-128"/>
                <a:ea typeface="Meiryo UI" panose="020B0604030504040204" pitchFamily="50" charset="-128"/>
                <a:cs typeface="Times New Roman" pitchFamily="18" charset="0"/>
              </a:rPr>
              <a:t>記載欄が設定されていない場合は、必要に応じてグラフ、図、写真等を挿入して作成をしてください。</a:t>
            </a:r>
            <a:endParaRPr lang="en-US" altLang="ja-JP" sz="1200" dirty="0">
              <a:solidFill>
                <a:schemeClr val="tx1"/>
              </a:solidFill>
              <a:latin typeface="Meiryo UI" panose="020B0604030504040204" pitchFamily="50" charset="-128"/>
              <a:ea typeface="Meiryo UI" panose="020B0604030504040204" pitchFamily="50" charset="-128"/>
              <a:cs typeface="Times New Roman" pitchFamily="18" charset="0"/>
            </a:endParaRPr>
          </a:p>
          <a:p>
            <a:pPr marL="211138" indent="-211138" algn="l" eaLnBrk="0" hangingPunct="0">
              <a:lnSpc>
                <a:spcPct val="150000"/>
              </a:lnSpc>
              <a:spcBef>
                <a:spcPct val="0"/>
              </a:spcBef>
              <a:buClr>
                <a:srgbClr val="5A5A5A"/>
              </a:buClr>
              <a:buSzPct val="100000"/>
              <a:buFont typeface="Wingdings" panose="05000000000000000000" pitchFamily="2" charset="2"/>
              <a:buChar char="n"/>
            </a:pPr>
            <a:r>
              <a:rPr lang="ja-JP" altLang="en-US" sz="1200" dirty="0">
                <a:solidFill>
                  <a:schemeClr val="tx1"/>
                </a:solidFill>
                <a:latin typeface="Meiryo UI" panose="020B0604030504040204" pitchFamily="50" charset="-128"/>
                <a:ea typeface="Meiryo UI" panose="020B0604030504040204" pitchFamily="50" charset="-128"/>
                <a:cs typeface="Times New Roman" pitchFamily="18" charset="0"/>
              </a:rPr>
              <a:t>必要に応じてスライドを追加いただいて問題ございませんが、全体を通じて、</a:t>
            </a:r>
            <a:r>
              <a:rPr lang="en-US" altLang="ja-JP" sz="1200" b="1" u="sng" dirty="0">
                <a:solidFill>
                  <a:schemeClr val="tx1"/>
                </a:solidFill>
                <a:latin typeface="Meiryo UI" panose="020B0604030504040204" pitchFamily="50" charset="-128"/>
                <a:ea typeface="Meiryo UI" panose="020B0604030504040204" pitchFamily="50" charset="-128"/>
                <a:cs typeface="Times New Roman" pitchFamily="18" charset="0"/>
              </a:rPr>
              <a:t>30</a:t>
            </a:r>
            <a:r>
              <a:rPr lang="ja-JP" altLang="en-US" sz="1200" b="1" u="sng" dirty="0">
                <a:solidFill>
                  <a:schemeClr val="tx1"/>
                </a:solidFill>
                <a:latin typeface="Meiryo UI" panose="020B0604030504040204" pitchFamily="50" charset="-128"/>
                <a:ea typeface="Meiryo UI" panose="020B0604030504040204" pitchFamily="50" charset="-128"/>
                <a:cs typeface="Times New Roman" pitchFamily="18" charset="0"/>
              </a:rPr>
              <a:t>ページ以内で作成</a:t>
            </a:r>
            <a:r>
              <a:rPr lang="ja-JP" altLang="en-US" sz="1200" dirty="0">
                <a:solidFill>
                  <a:schemeClr val="tx1"/>
                </a:solidFill>
                <a:latin typeface="Meiryo UI" panose="020B0604030504040204" pitchFamily="50" charset="-128"/>
                <a:ea typeface="Meiryo UI" panose="020B0604030504040204" pitchFamily="50" charset="-128"/>
                <a:cs typeface="Times New Roman" pitchFamily="18" charset="0"/>
              </a:rPr>
              <a:t>をしてください（表紙を除く）。</a:t>
            </a:r>
          </a:p>
          <a:p>
            <a:pPr marL="211138" indent="-211138" algn="l" eaLnBrk="0" hangingPunct="0">
              <a:lnSpc>
                <a:spcPct val="150000"/>
              </a:lnSpc>
              <a:spcBef>
                <a:spcPct val="0"/>
              </a:spcBef>
              <a:buClr>
                <a:srgbClr val="5A5A5A"/>
              </a:buClr>
              <a:buSzPct val="100000"/>
              <a:buFont typeface="Wingdings" panose="05000000000000000000" pitchFamily="2" charset="2"/>
              <a:buChar char="n"/>
            </a:pPr>
            <a:r>
              <a:rPr lang="ja-JP" altLang="en-US" sz="1200" dirty="0">
                <a:solidFill>
                  <a:schemeClr val="tx1"/>
                </a:solidFill>
                <a:latin typeface="Meiryo UI" panose="020B0604030504040204" pitchFamily="50" charset="-128"/>
                <a:ea typeface="Meiryo UI" panose="020B0604030504040204" pitchFamily="50" charset="-128"/>
                <a:cs typeface="Times New Roman" pitchFamily="18" charset="0"/>
              </a:rPr>
              <a:t>書面審査を通過後に実施するプレゼンテーション審査では、本資料をご活用いただきます。</a:t>
            </a:r>
            <a:endParaRPr lang="en-US" altLang="ja-JP" sz="1200" dirty="0">
              <a:solidFill>
                <a:schemeClr val="tx1"/>
              </a:solidFill>
              <a:latin typeface="Meiryo UI" panose="020B0604030504040204" pitchFamily="50" charset="-128"/>
              <a:ea typeface="Meiryo UI" panose="020B0604030504040204" pitchFamily="50" charset="-128"/>
              <a:cs typeface="Times New Roman" pitchFamily="18" charset="0"/>
            </a:endParaRPr>
          </a:p>
        </p:txBody>
      </p:sp>
      <p:sp>
        <p:nvSpPr>
          <p:cNvPr id="10" name="テキスト ボックス 9">
            <a:extLst>
              <a:ext uri="{FF2B5EF4-FFF2-40B4-BE49-F238E27FC236}">
                <a16:creationId xmlns:a16="http://schemas.microsoft.com/office/drawing/2014/main" id="{9E001D28-6DAD-4DBE-B6D5-008CD2149606}"/>
              </a:ext>
            </a:extLst>
          </p:cNvPr>
          <p:cNvSpPr txBox="1"/>
          <p:nvPr/>
        </p:nvSpPr>
        <p:spPr>
          <a:xfrm>
            <a:off x="8443913" y="549275"/>
            <a:ext cx="1117600" cy="491481"/>
          </a:xfrm>
          <a:prstGeom prst="rect">
            <a:avLst/>
          </a:prstGeom>
          <a:noFill/>
          <a:ln>
            <a:solidFill>
              <a:schemeClr val="tx1">
                <a:lumMod val="95000"/>
                <a:lumOff val="5000"/>
              </a:schemeClr>
            </a:solidFill>
          </a:ln>
        </p:spPr>
        <p:txBody>
          <a:bodyPr wrap="square" rtlCol="0">
            <a:spAutoFit/>
          </a:bodyPr>
          <a:lstStyle/>
          <a:p>
            <a:r>
              <a:rPr lang="ja-JP" altLang="en-US" sz="2400" dirty="0">
                <a:latin typeface="Meiryo UI" panose="020B0604030504040204" pitchFamily="50" charset="-128"/>
                <a:ea typeface="Meiryo UI" panose="020B0604030504040204" pitchFamily="50" charset="-128"/>
              </a:rPr>
              <a:t>様式</a:t>
            </a:r>
            <a:r>
              <a:rPr lang="en-US" altLang="ja-JP" sz="2400" dirty="0">
                <a:latin typeface="Meiryo UI" panose="020B0604030504040204" pitchFamily="50" charset="-128"/>
                <a:ea typeface="Meiryo UI" panose="020B0604030504040204" pitchFamily="50" charset="-128"/>
              </a:rPr>
              <a:t>3</a:t>
            </a:r>
            <a:endParaRPr kumimoji="1" lang="ja-JP" altLang="en-US" sz="2400" dirty="0">
              <a:latin typeface="Meiryo UI" panose="020B0604030504040204" pitchFamily="50" charset="-128"/>
              <a:ea typeface="Meiryo UI" panose="020B0604030504040204" pitchFamily="50" charset="-128"/>
            </a:endParaRPr>
          </a:p>
        </p:txBody>
      </p:sp>
      <p:sp>
        <p:nvSpPr>
          <p:cNvPr id="12" name="Rectangle 2">
            <a:extLst>
              <a:ext uri="{FF2B5EF4-FFF2-40B4-BE49-F238E27FC236}">
                <a16:creationId xmlns:a16="http://schemas.microsoft.com/office/drawing/2014/main" id="{05CEF05F-B2AE-4A92-878B-F565BA6C5311}"/>
              </a:ext>
            </a:extLst>
          </p:cNvPr>
          <p:cNvSpPr>
            <a:spLocks noGrp="1" noChangeArrowheads="1"/>
          </p:cNvSpPr>
          <p:nvPr>
            <p:ph type="ctrTitle"/>
          </p:nvPr>
        </p:nvSpPr>
        <p:spPr>
          <a:xfrm>
            <a:off x="344488" y="1289982"/>
            <a:ext cx="9217025" cy="738664"/>
          </a:xfrm>
          <a:solidFill>
            <a:srgbClr val="C6D2DE"/>
          </a:solidFill>
          <a:ln>
            <a:solidFill>
              <a:srgbClr val="C6D2DE"/>
            </a:solidFill>
          </a:ln>
        </p:spPr>
        <p:txBody>
          <a:bodyPr/>
          <a:lstStyle/>
          <a:p>
            <a:pPr algn="ctr" eaLnBrk="1">
              <a:spcAft>
                <a:spcPts val="600"/>
              </a:spcAft>
            </a:pPr>
            <a:r>
              <a:rPr lang="ja-JP" altLang="en-US" sz="2400" dirty="0">
                <a:solidFill>
                  <a:srgbClr val="000000"/>
                </a:solidFill>
                <a:latin typeface="Meiryo UI" panose="020B0604030504040204" pitchFamily="50" charset="-128"/>
                <a:ea typeface="Meiryo UI" panose="020B0604030504040204" pitchFamily="50" charset="-128"/>
                <a:cs typeface="Arial" panose="020B0604020202020204" pitchFamily="34" charset="0"/>
              </a:rPr>
              <a:t>新産業創出に向けた企業立地支援補助金</a:t>
            </a:r>
            <a:br>
              <a:rPr lang="en-US" altLang="ja-JP" sz="2400" dirty="0">
                <a:solidFill>
                  <a:srgbClr val="000000"/>
                </a:solidFill>
                <a:latin typeface="Meiryo UI" panose="020B0604030504040204" pitchFamily="50" charset="-128"/>
                <a:ea typeface="Meiryo UI" panose="020B0604030504040204" pitchFamily="50" charset="-128"/>
                <a:cs typeface="Arial" panose="020B0604020202020204" pitchFamily="34" charset="0"/>
              </a:rPr>
            </a:br>
            <a:r>
              <a:rPr lang="ja-JP" altLang="en-US" sz="2400" dirty="0">
                <a:solidFill>
                  <a:srgbClr val="000000"/>
                </a:solidFill>
                <a:latin typeface="Meiryo UI" panose="020B0604030504040204" pitchFamily="50" charset="-128"/>
                <a:ea typeface="Meiryo UI" panose="020B0604030504040204" pitchFamily="50" charset="-128"/>
                <a:cs typeface="Arial" panose="020B0604020202020204" pitchFamily="34" charset="0"/>
              </a:rPr>
              <a:t>＜ 事業計画書 ＞</a:t>
            </a:r>
          </a:p>
        </p:txBody>
      </p:sp>
      <p:sp>
        <p:nvSpPr>
          <p:cNvPr id="13" name="テキスト ボックス 12">
            <a:extLst>
              <a:ext uri="{FF2B5EF4-FFF2-40B4-BE49-F238E27FC236}">
                <a16:creationId xmlns:a16="http://schemas.microsoft.com/office/drawing/2014/main" id="{8CA838DE-D356-4DF2-93E3-286E0C20724A}"/>
              </a:ext>
            </a:extLst>
          </p:cNvPr>
          <p:cNvSpPr txBox="1"/>
          <p:nvPr/>
        </p:nvSpPr>
        <p:spPr>
          <a:xfrm>
            <a:off x="344488" y="549275"/>
            <a:ext cx="1117600" cy="491481"/>
          </a:xfrm>
          <a:prstGeom prst="rect">
            <a:avLst/>
          </a:prstGeom>
          <a:noFill/>
          <a:ln>
            <a:solidFill>
              <a:schemeClr val="tx1">
                <a:lumMod val="95000"/>
                <a:lumOff val="5000"/>
              </a:schemeClr>
            </a:solidFill>
          </a:ln>
        </p:spPr>
        <p:txBody>
          <a:bodyPr wrap="square" rtlCol="0">
            <a:spAutoFit/>
          </a:bodyPr>
          <a:lstStyle/>
          <a:p>
            <a:r>
              <a:rPr kumimoji="1" lang="ja-JP" altLang="en-US" sz="2400" dirty="0">
                <a:latin typeface="Meiryo UI" panose="020B0604030504040204" pitchFamily="50" charset="-128"/>
                <a:ea typeface="Meiryo UI" panose="020B0604030504040204" pitchFamily="50" charset="-128"/>
              </a:rPr>
              <a:t>表紙</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99F9A48-E678-7782-0B75-56323572E4EC}"/>
              </a:ext>
            </a:extLst>
          </p:cNvPr>
          <p:cNvSpPr>
            <a:spLocks noGrp="1"/>
          </p:cNvSpPr>
          <p:nvPr>
            <p:ph type="title"/>
          </p:nvPr>
        </p:nvSpPr>
        <p:spPr/>
        <p:txBody>
          <a:bodyPr/>
          <a:lstStyle/>
          <a:p>
            <a:r>
              <a:rPr lang="en-US" altLang="ja-JP" dirty="0"/>
              <a:t>2-1</a:t>
            </a:r>
            <a:r>
              <a:rPr lang="ja-JP" altLang="en-US" dirty="0"/>
              <a:t>．計画の概要（</a:t>
            </a:r>
            <a:r>
              <a:rPr lang="en-US" altLang="ja-JP" dirty="0"/>
              <a:t>3</a:t>
            </a:r>
            <a:r>
              <a:rPr lang="ja-JP" altLang="en-US" dirty="0"/>
              <a:t>）　</a:t>
            </a:r>
            <a:r>
              <a:rPr lang="ja-JP" altLang="en-US" dirty="0">
                <a:solidFill>
                  <a:schemeClr val="tx1"/>
                </a:solidFill>
              </a:rPr>
              <a:t>導入予定の設備等</a:t>
            </a:r>
            <a:r>
              <a:rPr lang="ja-JP" altLang="en-US" dirty="0"/>
              <a:t>の内容詳細</a:t>
            </a:r>
            <a:endParaRPr kumimoji="1" lang="ja-JP" altLang="en-US" dirty="0"/>
          </a:p>
        </p:txBody>
      </p:sp>
      <p:sp>
        <p:nvSpPr>
          <p:cNvPr id="3" name="Rectangle 3">
            <a:extLst>
              <a:ext uri="{FF2B5EF4-FFF2-40B4-BE49-F238E27FC236}">
                <a16:creationId xmlns:a16="http://schemas.microsoft.com/office/drawing/2014/main" id="{C1BB6EA2-CA1F-85A2-12B1-26AE16FEA71F}"/>
              </a:ext>
            </a:extLst>
          </p:cNvPr>
          <p:cNvSpPr txBox="1">
            <a:spLocks noChangeArrowheads="1"/>
          </p:cNvSpPr>
          <p:nvPr/>
        </p:nvSpPr>
        <p:spPr bwMode="auto">
          <a:xfrm>
            <a:off x="345512" y="1196752"/>
            <a:ext cx="9360015" cy="38350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Font typeface="Wingdings" pitchFamily="2" charset="2"/>
              <a:buNone/>
            </a:pPr>
            <a:r>
              <a:rPr lang="en-US" altLang="ja-JP" sz="1100" b="1" kern="0" dirty="0">
                <a:solidFill>
                  <a:schemeClr val="tx1"/>
                </a:solidFill>
                <a:highlight>
                  <a:srgbClr val="CCDAEC"/>
                </a:highlight>
                <a:latin typeface="Meiryo UI" panose="020B0604030504040204" pitchFamily="50" charset="-128"/>
                <a:ea typeface="Meiryo UI" panose="020B0604030504040204" pitchFamily="50" charset="-128"/>
              </a:rPr>
              <a:t>【</a:t>
            </a:r>
            <a:r>
              <a:rPr lang="ja-JP" altLang="en-US" sz="1100" b="1" kern="0" dirty="0">
                <a:solidFill>
                  <a:schemeClr val="tx1"/>
                </a:solidFill>
                <a:highlight>
                  <a:srgbClr val="CCDAEC"/>
                </a:highlight>
                <a:latin typeface="Meiryo UI" panose="020B0604030504040204" pitchFamily="50" charset="-128"/>
                <a:ea typeface="Meiryo UI" panose="020B0604030504040204" pitchFamily="50" charset="-128"/>
              </a:rPr>
              <a:t>拠点に導入予定の設備・機材</a:t>
            </a:r>
            <a:r>
              <a:rPr lang="en-US" altLang="ja-JP" sz="1100" b="1" kern="0" dirty="0">
                <a:solidFill>
                  <a:schemeClr val="tx1"/>
                </a:solidFill>
                <a:highlight>
                  <a:srgbClr val="CCDAEC"/>
                </a:highlight>
                <a:latin typeface="Meiryo UI" panose="020B0604030504040204" pitchFamily="50" charset="-128"/>
                <a:ea typeface="Meiryo UI" panose="020B0604030504040204" pitchFamily="50" charset="-128"/>
              </a:rPr>
              <a:t>】</a:t>
            </a:r>
          </a:p>
          <a:p>
            <a:pPr marL="0" indent="0" eaLnBrk="1" hangingPunct="1">
              <a:spcBef>
                <a:spcPct val="0"/>
              </a:spcBef>
              <a:buClr>
                <a:srgbClr val="5A5A5A"/>
              </a:buClr>
              <a:buSzPct val="100000"/>
              <a:buNone/>
            </a:pPr>
            <a:r>
              <a:rPr lang="en-US" altLang="ja-JP" sz="1100" kern="0" dirty="0">
                <a:solidFill>
                  <a:schemeClr val="tx1"/>
                </a:solidFill>
                <a:latin typeface="Meiryo UI" panose="020B0604030504040204" pitchFamily="50" charset="-128"/>
                <a:ea typeface="Meiryo UI" panose="020B0604030504040204" pitchFamily="50" charset="-128"/>
              </a:rPr>
              <a:t>2-1(1)</a:t>
            </a:r>
            <a:r>
              <a:rPr lang="ja-JP" altLang="en-US" sz="1100" kern="0" dirty="0">
                <a:solidFill>
                  <a:schemeClr val="tx1"/>
                </a:solidFill>
                <a:latin typeface="Meiryo UI" panose="020B0604030504040204" pitchFamily="50" charset="-128"/>
                <a:ea typeface="Meiryo UI" panose="020B0604030504040204" pitchFamily="50" charset="-128"/>
              </a:rPr>
              <a:t>に記載した「拠点のコンセプト」を実現する上で重要な役割を果たす、</a:t>
            </a:r>
            <a:r>
              <a:rPr lang="ja-JP" altLang="en-US" sz="1100" u="sng" kern="0" dirty="0">
                <a:solidFill>
                  <a:schemeClr val="tx1"/>
                </a:solidFill>
                <a:latin typeface="Meiryo UI" panose="020B0604030504040204" pitchFamily="50" charset="-128"/>
                <a:ea typeface="Meiryo UI" panose="020B0604030504040204" pitchFamily="50" charset="-128"/>
              </a:rPr>
              <a:t>導入予定の主な設備・機材</a:t>
            </a:r>
            <a:r>
              <a:rPr lang="ja-JP" altLang="en-US" sz="1100" kern="0" dirty="0">
                <a:solidFill>
                  <a:schemeClr val="tx1"/>
                </a:solidFill>
                <a:latin typeface="Meiryo UI" panose="020B0604030504040204" pitchFamily="50" charset="-128"/>
                <a:ea typeface="Meiryo UI" panose="020B0604030504040204" pitchFamily="50" charset="-128"/>
              </a:rPr>
              <a:t>について記載してください。</a:t>
            </a:r>
            <a:endParaRPr lang="en-US" altLang="ja-JP" sz="1100" kern="0" dirty="0">
              <a:solidFill>
                <a:schemeClr val="tx1"/>
              </a:solidFill>
              <a:latin typeface="Meiryo UI" panose="020B0604030504040204" pitchFamily="50" charset="-128"/>
              <a:ea typeface="Meiryo UI" panose="020B0604030504040204" pitchFamily="50" charset="-128"/>
            </a:endParaRPr>
          </a:p>
        </p:txBody>
      </p:sp>
      <p:graphicFrame>
        <p:nvGraphicFramePr>
          <p:cNvPr id="4" name="表 3">
            <a:extLst>
              <a:ext uri="{FF2B5EF4-FFF2-40B4-BE49-F238E27FC236}">
                <a16:creationId xmlns:a16="http://schemas.microsoft.com/office/drawing/2014/main" id="{F3BB5227-3A5E-1011-0FFD-9FF6F338C7DA}"/>
              </a:ext>
            </a:extLst>
          </p:cNvPr>
          <p:cNvGraphicFramePr>
            <a:graphicFrameLocks noGrp="1"/>
          </p:cNvGraphicFramePr>
          <p:nvPr>
            <p:extLst>
              <p:ext uri="{D42A27DB-BD31-4B8C-83A1-F6EECF244321}">
                <p14:modId xmlns:p14="http://schemas.microsoft.com/office/powerpoint/2010/main" val="1928714199"/>
              </p:ext>
            </p:extLst>
          </p:nvPr>
        </p:nvGraphicFramePr>
        <p:xfrm>
          <a:off x="560512" y="1772816"/>
          <a:ext cx="8928991" cy="4194147"/>
        </p:xfrm>
        <a:graphic>
          <a:graphicData uri="http://schemas.openxmlformats.org/drawingml/2006/table">
            <a:tbl>
              <a:tblPr firstRow="1">
                <a:tableStyleId>{93296810-A885-4BE3-A3E7-6D5BEEA58F35}</a:tableStyleId>
              </a:tblPr>
              <a:tblGrid>
                <a:gridCol w="1728192">
                  <a:extLst>
                    <a:ext uri="{9D8B030D-6E8A-4147-A177-3AD203B41FA5}">
                      <a16:colId xmlns:a16="http://schemas.microsoft.com/office/drawing/2014/main" val="2568723622"/>
                    </a:ext>
                  </a:extLst>
                </a:gridCol>
                <a:gridCol w="1728192">
                  <a:extLst>
                    <a:ext uri="{9D8B030D-6E8A-4147-A177-3AD203B41FA5}">
                      <a16:colId xmlns:a16="http://schemas.microsoft.com/office/drawing/2014/main" val="1635288791"/>
                    </a:ext>
                  </a:extLst>
                </a:gridCol>
                <a:gridCol w="792088">
                  <a:extLst>
                    <a:ext uri="{9D8B030D-6E8A-4147-A177-3AD203B41FA5}">
                      <a16:colId xmlns:a16="http://schemas.microsoft.com/office/drawing/2014/main" val="2853928314"/>
                    </a:ext>
                  </a:extLst>
                </a:gridCol>
                <a:gridCol w="1152128">
                  <a:extLst>
                    <a:ext uri="{9D8B030D-6E8A-4147-A177-3AD203B41FA5}">
                      <a16:colId xmlns:a16="http://schemas.microsoft.com/office/drawing/2014/main" val="2418614268"/>
                    </a:ext>
                  </a:extLst>
                </a:gridCol>
                <a:gridCol w="3528391">
                  <a:extLst>
                    <a:ext uri="{9D8B030D-6E8A-4147-A177-3AD203B41FA5}">
                      <a16:colId xmlns:a16="http://schemas.microsoft.com/office/drawing/2014/main" val="263456034"/>
                    </a:ext>
                  </a:extLst>
                </a:gridCol>
              </a:tblGrid>
              <a:tr h="0">
                <a:tc>
                  <a:txBody>
                    <a:bodyPr/>
                    <a:lstStyle/>
                    <a:p>
                      <a:pPr algn="ctr"/>
                      <a:r>
                        <a:rPr kumimoji="1" lang="ja-JP" altLang="en-US" sz="1100" dirty="0"/>
                        <a:t>設備・機材名</a:t>
                      </a:r>
                    </a:p>
                  </a:txBody>
                  <a:tcPr anchor="ctr"/>
                </a:tc>
                <a:tc>
                  <a:txBody>
                    <a:bodyPr/>
                    <a:lstStyle/>
                    <a:p>
                      <a:pPr algn="ctr"/>
                      <a:r>
                        <a:rPr kumimoji="1" lang="ja-JP" altLang="en-US" sz="1100" dirty="0"/>
                        <a:t>メーカー名</a:t>
                      </a:r>
                    </a:p>
                  </a:txBody>
                  <a:tcPr anchor="ctr"/>
                </a:tc>
                <a:tc>
                  <a:txBody>
                    <a:bodyPr/>
                    <a:lstStyle/>
                    <a:p>
                      <a:pPr algn="ctr"/>
                      <a:r>
                        <a:rPr kumimoji="1" lang="ja-JP" altLang="en-US" sz="1100" dirty="0"/>
                        <a:t>導入予定</a:t>
                      </a:r>
                      <a:endParaRPr kumimoji="1" lang="en-US" altLang="ja-JP" sz="1100" dirty="0"/>
                    </a:p>
                    <a:p>
                      <a:pPr algn="ctr"/>
                      <a:r>
                        <a:rPr kumimoji="1" lang="ja-JP" altLang="en-US" sz="1100" dirty="0"/>
                        <a:t>台数</a:t>
                      </a:r>
                    </a:p>
                  </a:txBody>
                  <a:tcPr anchor="ctr"/>
                </a:tc>
                <a:tc>
                  <a:txBody>
                    <a:bodyPr/>
                    <a:lstStyle/>
                    <a:p>
                      <a:pPr algn="ctr"/>
                      <a:r>
                        <a:rPr kumimoji="1" lang="ja-JP" altLang="en-US" sz="1100" dirty="0"/>
                        <a:t>概算価格</a:t>
                      </a:r>
                    </a:p>
                  </a:txBody>
                  <a:tcPr anchor="ctr"/>
                </a:tc>
                <a:tc>
                  <a:txBody>
                    <a:bodyPr/>
                    <a:lstStyle/>
                    <a:p>
                      <a:pPr algn="ctr"/>
                      <a:r>
                        <a:rPr kumimoji="1" lang="ja-JP" altLang="en-US" sz="1100" dirty="0"/>
                        <a:t>設備・機材の特徴、期待する役割・効果</a:t>
                      </a:r>
                    </a:p>
                  </a:txBody>
                  <a:tcPr anchor="ctr"/>
                </a:tc>
                <a:extLst>
                  <a:ext uri="{0D108BD9-81ED-4DB2-BD59-A6C34878D82A}">
                    <a16:rowId xmlns:a16="http://schemas.microsoft.com/office/drawing/2014/main" val="21477214"/>
                  </a:ext>
                </a:extLst>
              </a:tr>
              <a:tr h="747809">
                <a:tc>
                  <a:txBody>
                    <a:bodyPr/>
                    <a:lstStyle/>
                    <a:p>
                      <a:pPr algn="l"/>
                      <a:r>
                        <a:rPr kumimoji="1" lang="en-US" altLang="ja-JP" sz="1100" dirty="0">
                          <a:solidFill>
                            <a:srgbClr val="FF0000"/>
                          </a:solidFill>
                        </a:rPr>
                        <a:t>XXX</a:t>
                      </a:r>
                      <a:r>
                        <a:rPr kumimoji="1" lang="ja-JP" altLang="en-US" sz="1100" dirty="0">
                          <a:solidFill>
                            <a:srgbClr val="FF0000"/>
                          </a:solidFill>
                        </a:rPr>
                        <a:t>開発設備</a:t>
                      </a:r>
                      <a:br>
                        <a:rPr kumimoji="1" lang="en-US" altLang="ja-JP" sz="1100" dirty="0">
                          <a:solidFill>
                            <a:srgbClr val="FF0000"/>
                          </a:solidFill>
                        </a:rPr>
                      </a:br>
                      <a:r>
                        <a:rPr kumimoji="1" lang="ja-JP" altLang="en-US" sz="1100" dirty="0">
                          <a:solidFill>
                            <a:srgbClr val="FF0000"/>
                          </a:solidFill>
                        </a:rPr>
                        <a:t>（固有名詞が決まっていれば固有名詞も記載）</a:t>
                      </a:r>
                    </a:p>
                  </a:txBody>
                  <a:tcPr/>
                </a:tc>
                <a:tc>
                  <a:txBody>
                    <a:bodyPr/>
                    <a:lstStyle/>
                    <a:p>
                      <a:pPr algn="l"/>
                      <a:r>
                        <a:rPr kumimoji="1" lang="en-US" altLang="ja-JP" sz="1100" dirty="0">
                          <a:solidFill>
                            <a:srgbClr val="FF0000"/>
                          </a:solidFill>
                        </a:rPr>
                        <a:t>XXXX</a:t>
                      </a:r>
                      <a:endParaRPr kumimoji="1" lang="ja-JP" altLang="en-US" sz="1100" dirty="0">
                        <a:solidFill>
                          <a:srgbClr val="FF0000"/>
                        </a:solidFill>
                      </a:endParaRPr>
                    </a:p>
                  </a:txBody>
                  <a:tcPr/>
                </a:tc>
                <a:tc>
                  <a:txBody>
                    <a:bodyPr/>
                    <a:lstStyle/>
                    <a:p>
                      <a:pPr algn="l"/>
                      <a:r>
                        <a:rPr kumimoji="1" lang="en-US" altLang="ja-JP" sz="1100" dirty="0">
                          <a:solidFill>
                            <a:srgbClr val="FF0000"/>
                          </a:solidFill>
                        </a:rPr>
                        <a:t>XX</a:t>
                      </a:r>
                      <a:r>
                        <a:rPr kumimoji="1" lang="ja-JP" altLang="en-US" sz="1100" dirty="0">
                          <a:solidFill>
                            <a:srgbClr val="FF0000"/>
                          </a:solidFill>
                        </a:rPr>
                        <a:t>台</a:t>
                      </a:r>
                    </a:p>
                  </a:txBody>
                  <a:tcPr/>
                </a:tc>
                <a:tc>
                  <a:txBody>
                    <a:bodyPr/>
                    <a:lstStyle/>
                    <a:p>
                      <a:pPr algn="l"/>
                      <a:r>
                        <a:rPr kumimoji="1" lang="en-US" altLang="ja-JP" sz="1100" dirty="0">
                          <a:solidFill>
                            <a:srgbClr val="FF0000"/>
                          </a:solidFill>
                        </a:rPr>
                        <a:t>XX</a:t>
                      </a:r>
                      <a:r>
                        <a:rPr kumimoji="1" lang="ja-JP" altLang="en-US" sz="1100" dirty="0">
                          <a:solidFill>
                            <a:srgbClr val="FF0000"/>
                          </a:solidFill>
                        </a:rPr>
                        <a:t>百万円</a:t>
                      </a:r>
                      <a:r>
                        <a:rPr kumimoji="1" lang="en-US" altLang="ja-JP" sz="1100" dirty="0">
                          <a:solidFill>
                            <a:srgbClr val="FF0000"/>
                          </a:solidFill>
                        </a:rPr>
                        <a:t>/</a:t>
                      </a:r>
                      <a:r>
                        <a:rPr kumimoji="1" lang="ja-JP" altLang="en-US" sz="1100" dirty="0">
                          <a:solidFill>
                            <a:srgbClr val="FF0000"/>
                          </a:solidFill>
                        </a:rPr>
                        <a:t>台</a:t>
                      </a:r>
                    </a:p>
                  </a:txBody>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lang="ja-JP" altLang="en-US" sz="1100" dirty="0">
                          <a:solidFill>
                            <a:srgbClr val="FF0000"/>
                          </a:solidFill>
                        </a:rPr>
                        <a:t>独自のゲノム編集技術を活用して、バイオ素材の研究開発を行う設備</a:t>
                      </a:r>
                      <a:endParaRPr lang="en-US" altLang="ja-JP" sz="1100" dirty="0">
                        <a:solidFill>
                          <a:srgbClr val="FF0000"/>
                        </a:solidFill>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lang="en-US" altLang="ja-JP" sz="1100" dirty="0">
                          <a:solidFill>
                            <a:srgbClr val="FF0000"/>
                          </a:solidFill>
                        </a:rPr>
                        <a:t>AI</a:t>
                      </a:r>
                      <a:r>
                        <a:rPr lang="ja-JP" altLang="en-US" sz="1100" dirty="0">
                          <a:solidFill>
                            <a:srgbClr val="FF0000"/>
                          </a:solidFill>
                        </a:rPr>
                        <a:t>やロボティクスを活用して、効率的に研究開発を推進</a:t>
                      </a:r>
                      <a:endParaRPr lang="en-US" altLang="ja-JP" sz="1100" dirty="0">
                        <a:solidFill>
                          <a:srgbClr val="FF0000"/>
                        </a:solidFill>
                      </a:endParaRPr>
                    </a:p>
                  </a:txBody>
                  <a:tcPr/>
                </a:tc>
                <a:extLst>
                  <a:ext uri="{0D108BD9-81ED-4DB2-BD59-A6C34878D82A}">
                    <a16:rowId xmlns:a16="http://schemas.microsoft.com/office/drawing/2014/main" val="2529650786"/>
                  </a:ext>
                </a:extLst>
              </a:tr>
              <a:tr h="747809">
                <a:tc>
                  <a:txBody>
                    <a:bodyPr/>
                    <a:lstStyle/>
                    <a:p>
                      <a:pPr algn="l"/>
                      <a:r>
                        <a:rPr kumimoji="1" lang="en-US" altLang="ja-JP" sz="1100" dirty="0">
                          <a:solidFill>
                            <a:srgbClr val="FF0000"/>
                          </a:solidFill>
                        </a:rPr>
                        <a:t>XXX</a:t>
                      </a:r>
                      <a:r>
                        <a:rPr kumimoji="1" lang="ja-JP" altLang="en-US" sz="1100" dirty="0">
                          <a:solidFill>
                            <a:srgbClr val="FF0000"/>
                          </a:solidFill>
                        </a:rPr>
                        <a:t>製造設備</a:t>
                      </a:r>
                      <a:br>
                        <a:rPr kumimoji="1" lang="en-US" altLang="ja-JP" sz="1100" dirty="0">
                          <a:solidFill>
                            <a:srgbClr val="FF0000"/>
                          </a:solidFill>
                        </a:rPr>
                      </a:br>
                      <a:r>
                        <a:rPr kumimoji="1" lang="ja-JP" altLang="en-US" sz="1100" dirty="0">
                          <a:solidFill>
                            <a:srgbClr val="FF0000"/>
                          </a:solidFill>
                        </a:rPr>
                        <a:t>（固有名詞が決まっていれば固有名詞も記載）</a:t>
                      </a:r>
                    </a:p>
                  </a:txBody>
                  <a:tcPr/>
                </a:tc>
                <a:tc>
                  <a:txBody>
                    <a:bodyPr/>
                    <a:lstStyle/>
                    <a:p>
                      <a:pPr algn="l"/>
                      <a:r>
                        <a:rPr kumimoji="1" lang="en-US" altLang="ja-JP" sz="1100" dirty="0">
                          <a:solidFill>
                            <a:srgbClr val="FF0000"/>
                          </a:solidFill>
                        </a:rPr>
                        <a:t>XXXX</a:t>
                      </a:r>
                      <a:endParaRPr kumimoji="1" lang="ja-JP" altLang="en-US" sz="1100" dirty="0">
                        <a:solidFill>
                          <a:srgbClr val="FF0000"/>
                        </a:solidFill>
                      </a:endParaRPr>
                    </a:p>
                  </a:txBody>
                  <a:tcPr/>
                </a:tc>
                <a:tc>
                  <a:txBody>
                    <a:bodyPr/>
                    <a:lstStyle/>
                    <a:p>
                      <a:pPr algn="l"/>
                      <a:r>
                        <a:rPr kumimoji="1" lang="en-US" altLang="ja-JP" sz="1100" dirty="0">
                          <a:solidFill>
                            <a:srgbClr val="FF0000"/>
                          </a:solidFill>
                        </a:rPr>
                        <a:t>XX</a:t>
                      </a:r>
                      <a:r>
                        <a:rPr kumimoji="1" lang="ja-JP" altLang="en-US" sz="1100" dirty="0">
                          <a:solidFill>
                            <a:srgbClr val="FF0000"/>
                          </a:solidFill>
                        </a:rPr>
                        <a:t>台</a:t>
                      </a:r>
                    </a:p>
                  </a:txBody>
                  <a:tcPr/>
                </a:tc>
                <a:tc>
                  <a:txBody>
                    <a:bodyPr/>
                    <a:lstStyle/>
                    <a:p>
                      <a:pPr algn="l"/>
                      <a:r>
                        <a:rPr kumimoji="1" lang="en-US" altLang="ja-JP" sz="1100" dirty="0">
                          <a:solidFill>
                            <a:srgbClr val="FF0000"/>
                          </a:solidFill>
                        </a:rPr>
                        <a:t>XX</a:t>
                      </a:r>
                      <a:r>
                        <a:rPr kumimoji="1" lang="ja-JP" altLang="en-US" sz="1100" dirty="0">
                          <a:solidFill>
                            <a:srgbClr val="FF0000"/>
                          </a:solidFill>
                        </a:rPr>
                        <a:t>百万円</a:t>
                      </a:r>
                      <a:r>
                        <a:rPr kumimoji="1" lang="en-US" altLang="ja-JP" sz="1100" dirty="0">
                          <a:solidFill>
                            <a:srgbClr val="FF0000"/>
                          </a:solidFill>
                        </a:rPr>
                        <a:t>/</a:t>
                      </a:r>
                      <a:r>
                        <a:rPr kumimoji="1" lang="ja-JP" altLang="en-US" sz="1100" dirty="0">
                          <a:solidFill>
                            <a:srgbClr val="FF0000"/>
                          </a:solidFill>
                        </a:rPr>
                        <a:t>台</a:t>
                      </a:r>
                    </a:p>
                  </a:txBody>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lang="ja-JP" altLang="en-US" sz="1100" dirty="0">
                          <a:solidFill>
                            <a:srgbClr val="FF0000"/>
                          </a:solidFill>
                        </a:rPr>
                        <a:t>独自のゲノム編集技術を活用して、バイオ素材を製造する設備</a:t>
                      </a:r>
                      <a:endParaRPr lang="en-US" altLang="ja-JP" sz="1100" dirty="0">
                        <a:solidFill>
                          <a:srgbClr val="FF0000"/>
                        </a:solidFill>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lang="ja-JP" altLang="en-US" sz="1100" dirty="0">
                          <a:solidFill>
                            <a:srgbClr val="FF0000"/>
                          </a:solidFill>
                        </a:rPr>
                        <a:t>パラメータの自動制御等が可能</a:t>
                      </a:r>
                      <a:endParaRPr lang="en-US" altLang="ja-JP" sz="1100" dirty="0">
                        <a:solidFill>
                          <a:srgbClr val="FF0000"/>
                        </a:solidFill>
                      </a:endParaRPr>
                    </a:p>
                  </a:txBody>
                  <a:tcPr/>
                </a:tc>
                <a:extLst>
                  <a:ext uri="{0D108BD9-81ED-4DB2-BD59-A6C34878D82A}">
                    <a16:rowId xmlns:a16="http://schemas.microsoft.com/office/drawing/2014/main" val="294482112"/>
                  </a:ext>
                </a:extLst>
              </a:tr>
              <a:tr h="747809">
                <a:tc>
                  <a:txBody>
                    <a:bodyPr/>
                    <a:lstStyle/>
                    <a:p>
                      <a:pPr algn="l"/>
                      <a:r>
                        <a:rPr kumimoji="1" lang="en-US" altLang="ja-JP" sz="1100" dirty="0">
                          <a:solidFill>
                            <a:srgbClr val="FF0000"/>
                          </a:solidFill>
                        </a:rPr>
                        <a:t>XXX</a:t>
                      </a:r>
                      <a:r>
                        <a:rPr kumimoji="1" lang="ja-JP" altLang="en-US" sz="1100" dirty="0">
                          <a:solidFill>
                            <a:srgbClr val="FF0000"/>
                          </a:solidFill>
                        </a:rPr>
                        <a:t>評価設備</a:t>
                      </a:r>
                      <a:br>
                        <a:rPr kumimoji="1" lang="en-US" altLang="ja-JP" sz="1100" dirty="0">
                          <a:solidFill>
                            <a:srgbClr val="FF0000"/>
                          </a:solidFill>
                        </a:rPr>
                      </a:br>
                      <a:r>
                        <a:rPr kumimoji="1" lang="ja-JP" altLang="en-US" sz="1100" dirty="0">
                          <a:solidFill>
                            <a:srgbClr val="FF0000"/>
                          </a:solidFill>
                        </a:rPr>
                        <a:t>（固有名詞が決まっていれば固有名詞も記載）</a:t>
                      </a:r>
                    </a:p>
                  </a:txBody>
                  <a:tcPr/>
                </a:tc>
                <a:tc>
                  <a:txBody>
                    <a:bodyPr/>
                    <a:lstStyle/>
                    <a:p>
                      <a:pPr algn="l"/>
                      <a:r>
                        <a:rPr kumimoji="1" lang="en-US" altLang="ja-JP" sz="1100" dirty="0">
                          <a:solidFill>
                            <a:srgbClr val="FF0000"/>
                          </a:solidFill>
                        </a:rPr>
                        <a:t>XXXX</a:t>
                      </a:r>
                      <a:endParaRPr kumimoji="1" lang="ja-JP" altLang="en-US" sz="1100" dirty="0">
                        <a:solidFill>
                          <a:srgbClr val="FF0000"/>
                        </a:solidFill>
                      </a:endParaRPr>
                    </a:p>
                  </a:txBody>
                  <a:tcPr/>
                </a:tc>
                <a:tc>
                  <a:txBody>
                    <a:bodyPr/>
                    <a:lstStyle/>
                    <a:p>
                      <a:pPr algn="l"/>
                      <a:r>
                        <a:rPr kumimoji="1" lang="en-US" altLang="ja-JP" sz="1100" dirty="0">
                          <a:solidFill>
                            <a:srgbClr val="FF0000"/>
                          </a:solidFill>
                        </a:rPr>
                        <a:t>XX</a:t>
                      </a:r>
                      <a:r>
                        <a:rPr kumimoji="1" lang="ja-JP" altLang="en-US" sz="1100" dirty="0">
                          <a:solidFill>
                            <a:srgbClr val="FF0000"/>
                          </a:solidFill>
                        </a:rPr>
                        <a:t>台</a:t>
                      </a:r>
                    </a:p>
                  </a:txBody>
                  <a:tcPr/>
                </a:tc>
                <a:tc>
                  <a:txBody>
                    <a:bodyPr/>
                    <a:lstStyle/>
                    <a:p>
                      <a:pPr algn="l"/>
                      <a:r>
                        <a:rPr kumimoji="1" lang="en-US" altLang="ja-JP" sz="1100" dirty="0">
                          <a:solidFill>
                            <a:srgbClr val="FF0000"/>
                          </a:solidFill>
                        </a:rPr>
                        <a:t>XX</a:t>
                      </a:r>
                      <a:r>
                        <a:rPr kumimoji="1" lang="ja-JP" altLang="en-US" sz="1100" dirty="0">
                          <a:solidFill>
                            <a:srgbClr val="FF0000"/>
                          </a:solidFill>
                        </a:rPr>
                        <a:t>百万円</a:t>
                      </a:r>
                      <a:r>
                        <a:rPr kumimoji="1" lang="en-US" altLang="ja-JP" sz="1100" dirty="0">
                          <a:solidFill>
                            <a:srgbClr val="FF0000"/>
                          </a:solidFill>
                        </a:rPr>
                        <a:t>/</a:t>
                      </a:r>
                      <a:r>
                        <a:rPr kumimoji="1" lang="ja-JP" altLang="en-US" sz="1100" dirty="0">
                          <a:solidFill>
                            <a:srgbClr val="FF0000"/>
                          </a:solidFill>
                        </a:rPr>
                        <a:t>台</a:t>
                      </a:r>
                    </a:p>
                  </a:txBody>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lang="ja-JP" altLang="en-US" sz="1100" dirty="0">
                          <a:solidFill>
                            <a:srgbClr val="FF0000"/>
                          </a:solidFill>
                        </a:rPr>
                        <a:t>製造したバイオ素材の品質を確認する設備</a:t>
                      </a:r>
                      <a:endParaRPr lang="en-US" altLang="ja-JP" sz="1100" dirty="0">
                        <a:solidFill>
                          <a:srgbClr val="FF0000"/>
                        </a:solidFill>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lang="ja-JP" altLang="en-US" sz="1100" dirty="0">
                          <a:solidFill>
                            <a:srgbClr val="FF0000"/>
                          </a:solidFill>
                        </a:rPr>
                        <a:t>高解像度で品質検査が可能</a:t>
                      </a:r>
                      <a:endParaRPr lang="en-US" altLang="ja-JP" sz="1100" dirty="0">
                        <a:solidFill>
                          <a:srgbClr val="FF0000"/>
                        </a:solidFill>
                      </a:endParaRPr>
                    </a:p>
                  </a:txBody>
                  <a:tcPr/>
                </a:tc>
                <a:extLst>
                  <a:ext uri="{0D108BD9-81ED-4DB2-BD59-A6C34878D82A}">
                    <a16:rowId xmlns:a16="http://schemas.microsoft.com/office/drawing/2014/main" val="1137701779"/>
                  </a:ext>
                </a:extLst>
              </a:tr>
              <a:tr h="747809">
                <a:tc>
                  <a:txBody>
                    <a:bodyPr/>
                    <a:lstStyle/>
                    <a:p>
                      <a:pPr algn="l"/>
                      <a:r>
                        <a:rPr kumimoji="1" lang="en-US" altLang="ja-JP" sz="1100" dirty="0">
                          <a:solidFill>
                            <a:srgbClr val="FF0000"/>
                          </a:solidFill>
                        </a:rPr>
                        <a:t>XXX</a:t>
                      </a:r>
                      <a:r>
                        <a:rPr kumimoji="1" lang="ja-JP" altLang="en-US" sz="1100" dirty="0">
                          <a:solidFill>
                            <a:srgbClr val="FF0000"/>
                          </a:solidFill>
                        </a:rPr>
                        <a:t>データプラットフォーム</a:t>
                      </a:r>
                      <a:br>
                        <a:rPr kumimoji="1" lang="en-US" altLang="ja-JP" sz="1100" dirty="0">
                          <a:solidFill>
                            <a:srgbClr val="FF0000"/>
                          </a:solidFill>
                        </a:rPr>
                      </a:br>
                      <a:r>
                        <a:rPr kumimoji="1" lang="ja-JP" altLang="en-US" sz="1100" dirty="0">
                          <a:solidFill>
                            <a:srgbClr val="FF0000"/>
                          </a:solidFill>
                        </a:rPr>
                        <a:t>（固有名詞が決まっていれば固有名詞も記載）</a:t>
                      </a:r>
                    </a:p>
                  </a:txBody>
                  <a:tcPr/>
                </a:tc>
                <a:tc>
                  <a:txBody>
                    <a:bodyPr/>
                    <a:lstStyle/>
                    <a:p>
                      <a:pPr algn="l"/>
                      <a:r>
                        <a:rPr kumimoji="1" lang="en-US" altLang="ja-JP" sz="1100" dirty="0">
                          <a:solidFill>
                            <a:srgbClr val="FF0000"/>
                          </a:solidFill>
                        </a:rPr>
                        <a:t>XXXX</a:t>
                      </a:r>
                      <a:endParaRPr kumimoji="1" lang="ja-JP" altLang="en-US" sz="1100" dirty="0">
                        <a:solidFill>
                          <a:srgbClr val="FF0000"/>
                        </a:solidFill>
                      </a:endParaRPr>
                    </a:p>
                  </a:txBody>
                  <a:tcPr/>
                </a:tc>
                <a:tc>
                  <a:txBody>
                    <a:bodyPr/>
                    <a:lstStyle/>
                    <a:p>
                      <a:pPr algn="l"/>
                      <a:r>
                        <a:rPr kumimoji="1" lang="en-US" altLang="ja-JP" sz="1100" dirty="0">
                          <a:solidFill>
                            <a:srgbClr val="FF0000"/>
                          </a:solidFill>
                        </a:rPr>
                        <a:t>XX</a:t>
                      </a:r>
                      <a:r>
                        <a:rPr kumimoji="1" lang="ja-JP" altLang="en-US" sz="1100" dirty="0">
                          <a:solidFill>
                            <a:srgbClr val="FF0000"/>
                          </a:solidFill>
                        </a:rPr>
                        <a:t>式</a:t>
                      </a:r>
                    </a:p>
                  </a:txBody>
                  <a:tcPr/>
                </a:tc>
                <a:tc>
                  <a:txBody>
                    <a:bodyPr/>
                    <a:lstStyle/>
                    <a:p>
                      <a:pPr algn="l"/>
                      <a:r>
                        <a:rPr kumimoji="1" lang="en-US" altLang="ja-JP" sz="1100" dirty="0">
                          <a:solidFill>
                            <a:srgbClr val="FF0000"/>
                          </a:solidFill>
                        </a:rPr>
                        <a:t>XX</a:t>
                      </a:r>
                      <a:r>
                        <a:rPr kumimoji="1" lang="ja-JP" altLang="en-US" sz="1100" dirty="0">
                          <a:solidFill>
                            <a:srgbClr val="FF0000"/>
                          </a:solidFill>
                        </a:rPr>
                        <a:t>百万円</a:t>
                      </a:r>
                      <a:r>
                        <a:rPr kumimoji="1" lang="en-US" altLang="ja-JP" sz="1100" dirty="0">
                          <a:solidFill>
                            <a:srgbClr val="FF0000"/>
                          </a:solidFill>
                        </a:rPr>
                        <a:t>/</a:t>
                      </a:r>
                      <a:r>
                        <a:rPr kumimoji="1" lang="ja-JP" altLang="en-US" sz="1100" dirty="0">
                          <a:solidFill>
                            <a:srgbClr val="FF0000"/>
                          </a:solidFill>
                        </a:rPr>
                        <a:t>式</a:t>
                      </a:r>
                    </a:p>
                  </a:txBody>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lang="ja-JP" altLang="en-US" sz="1100" dirty="0">
                          <a:solidFill>
                            <a:srgbClr val="FF0000"/>
                          </a:solidFill>
                        </a:rPr>
                        <a:t>実験データや製造データを可視化し、</a:t>
                      </a:r>
                      <a:r>
                        <a:rPr lang="en-US" altLang="ja-JP" sz="1100" dirty="0">
                          <a:solidFill>
                            <a:srgbClr val="FF0000"/>
                          </a:solidFill>
                        </a:rPr>
                        <a:t>AI</a:t>
                      </a:r>
                      <a:r>
                        <a:rPr lang="ja-JP" altLang="en-US" sz="1100" dirty="0">
                          <a:solidFill>
                            <a:srgbClr val="FF0000"/>
                          </a:solidFill>
                        </a:rPr>
                        <a:t>によって分析するデータプラットフォーム</a:t>
                      </a:r>
                      <a:endParaRPr kumimoji="1" lang="en-US" altLang="ja-JP" sz="1100" b="0" i="0" u="none" strike="noStrike" cap="none" normalizeH="0" baseline="0" dirty="0">
                        <a:ln>
                          <a:noFill/>
                        </a:ln>
                        <a:solidFill>
                          <a:srgbClr val="FF0000"/>
                        </a:solidFill>
                        <a:effectLst/>
                        <a:latin typeface="Arial" charset="0"/>
                        <a:ea typeface="ＭＳ Ｐゴシック" charset="-128"/>
                      </a:endParaRPr>
                    </a:p>
                  </a:txBody>
                  <a:tcPr/>
                </a:tc>
                <a:extLst>
                  <a:ext uri="{0D108BD9-81ED-4DB2-BD59-A6C34878D82A}">
                    <a16:rowId xmlns:a16="http://schemas.microsoft.com/office/drawing/2014/main" val="2786752894"/>
                  </a:ext>
                </a:extLst>
              </a:tr>
              <a:tr h="747809">
                <a:tc>
                  <a:txBody>
                    <a:bodyPr/>
                    <a:lstStyle/>
                    <a:p>
                      <a:pPr algn="l"/>
                      <a:endParaRPr kumimoji="1" lang="ja-JP" altLang="en-US" sz="1100" dirty="0"/>
                    </a:p>
                  </a:txBody>
                  <a:tcPr/>
                </a:tc>
                <a:tc>
                  <a:txBody>
                    <a:bodyPr/>
                    <a:lstStyle/>
                    <a:p>
                      <a:pPr algn="l"/>
                      <a:endParaRPr kumimoji="1" lang="ja-JP" altLang="en-US" sz="1100" dirty="0"/>
                    </a:p>
                  </a:txBody>
                  <a:tcPr/>
                </a:tc>
                <a:tc>
                  <a:txBody>
                    <a:bodyPr/>
                    <a:lstStyle/>
                    <a:p>
                      <a:pPr algn="l"/>
                      <a:endParaRPr kumimoji="1" lang="ja-JP" altLang="en-US" sz="1100" dirty="0"/>
                    </a:p>
                  </a:txBody>
                  <a:tcPr/>
                </a:tc>
                <a:tc>
                  <a:txBody>
                    <a:bodyPr/>
                    <a:lstStyle/>
                    <a:p>
                      <a:pPr algn="l"/>
                      <a:endParaRPr kumimoji="1" lang="ja-JP" altLang="en-US" sz="1100" dirty="0"/>
                    </a:p>
                  </a:txBody>
                  <a:tcPr/>
                </a:tc>
                <a:tc>
                  <a:txBody>
                    <a:bodyPr/>
                    <a:lstStyle/>
                    <a:p>
                      <a:pPr marL="171450" indent="-171450" algn="l">
                        <a:buFont typeface="Wingdings" panose="05000000000000000000" pitchFamily="2" charset="2"/>
                        <a:buChar char="l"/>
                      </a:pPr>
                      <a:endParaRPr kumimoji="1" lang="en-US" altLang="ja-JP" sz="1100" dirty="0"/>
                    </a:p>
                    <a:p>
                      <a:pPr marL="171450" indent="-171450" algn="l">
                        <a:buFont typeface="Wingdings" panose="05000000000000000000" pitchFamily="2" charset="2"/>
                        <a:buChar char="l"/>
                      </a:pPr>
                      <a:endParaRPr kumimoji="1" lang="en-US" altLang="ja-JP" sz="1100" dirty="0"/>
                    </a:p>
                    <a:p>
                      <a:pPr marL="171450" indent="-171450" algn="l">
                        <a:buFont typeface="Wingdings" panose="05000000000000000000" pitchFamily="2" charset="2"/>
                        <a:buChar char="l"/>
                      </a:pPr>
                      <a:endParaRPr kumimoji="1" lang="ja-JP" altLang="en-US" sz="1100" dirty="0"/>
                    </a:p>
                  </a:txBody>
                  <a:tcPr/>
                </a:tc>
                <a:extLst>
                  <a:ext uri="{0D108BD9-81ED-4DB2-BD59-A6C34878D82A}">
                    <a16:rowId xmlns:a16="http://schemas.microsoft.com/office/drawing/2014/main" val="4288250926"/>
                  </a:ext>
                </a:extLst>
              </a:tr>
            </a:tbl>
          </a:graphicData>
        </a:graphic>
      </p:graphicFrame>
      <p:sp>
        <p:nvSpPr>
          <p:cNvPr id="5" name="Rectangle 3">
            <a:extLst>
              <a:ext uri="{FF2B5EF4-FFF2-40B4-BE49-F238E27FC236}">
                <a16:creationId xmlns:a16="http://schemas.microsoft.com/office/drawing/2014/main" id="{96484C35-FFC3-0B10-4012-267B1ED2247B}"/>
              </a:ext>
            </a:extLst>
          </p:cNvPr>
          <p:cNvSpPr txBox="1">
            <a:spLocks noChangeArrowheads="1"/>
          </p:cNvSpPr>
          <p:nvPr/>
        </p:nvSpPr>
        <p:spPr bwMode="auto">
          <a:xfrm>
            <a:off x="7401271" y="319526"/>
            <a:ext cx="2146759"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algn="r" eaLnBrk="1" hangingPunct="1">
              <a:spcBef>
                <a:spcPct val="0"/>
              </a:spcBef>
              <a:buClr>
                <a:srgbClr val="5A5A5A"/>
              </a:buClr>
              <a:buSzPct val="100000"/>
              <a:buFont typeface="Wingdings" pitchFamily="2" charset="2"/>
              <a:buNone/>
            </a:pPr>
            <a:r>
              <a:rPr lang="ja-JP" altLang="en-US" sz="1100" kern="0" dirty="0">
                <a:solidFill>
                  <a:schemeClr val="tx1"/>
                </a:solidFill>
                <a:latin typeface="Meiryo UI" panose="020B0604030504040204" pitchFamily="50" charset="-128"/>
                <a:ea typeface="Meiryo UI" panose="020B0604030504040204" pitchFamily="50" charset="-128"/>
              </a:rPr>
              <a:t>審査基準：適切性・妥当性</a:t>
            </a:r>
            <a:endParaRPr lang="en-US" altLang="ja-JP" sz="1100" kern="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7728383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6AA25B-7653-B731-C092-290A4E2FC762}"/>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94538A8B-3BFA-0163-958D-CB0946E4DF01}"/>
              </a:ext>
            </a:extLst>
          </p:cNvPr>
          <p:cNvSpPr>
            <a:spLocks noGrp="1"/>
          </p:cNvSpPr>
          <p:nvPr>
            <p:ph type="title"/>
          </p:nvPr>
        </p:nvSpPr>
        <p:spPr/>
        <p:txBody>
          <a:bodyPr/>
          <a:lstStyle/>
          <a:p>
            <a:r>
              <a:rPr lang="en-US" altLang="ja-JP" dirty="0"/>
              <a:t>2-2</a:t>
            </a:r>
            <a:r>
              <a:rPr lang="ja-JP" altLang="en-US" dirty="0"/>
              <a:t>．拠点が担う機能、拠点のコンセプト</a:t>
            </a:r>
            <a:endParaRPr kumimoji="1" lang="ja-JP" altLang="en-US" dirty="0"/>
          </a:p>
        </p:txBody>
      </p:sp>
      <p:sp>
        <p:nvSpPr>
          <p:cNvPr id="3" name="Rectangle 3">
            <a:extLst>
              <a:ext uri="{FF2B5EF4-FFF2-40B4-BE49-F238E27FC236}">
                <a16:creationId xmlns:a16="http://schemas.microsoft.com/office/drawing/2014/main" id="{B56C3097-493F-1704-D5DB-CA26422E646D}"/>
              </a:ext>
            </a:extLst>
          </p:cNvPr>
          <p:cNvSpPr txBox="1">
            <a:spLocks noChangeArrowheads="1"/>
          </p:cNvSpPr>
          <p:nvPr/>
        </p:nvSpPr>
        <p:spPr bwMode="auto">
          <a:xfrm>
            <a:off x="345513" y="1196752"/>
            <a:ext cx="9216000" cy="38350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Font typeface="Wingdings" pitchFamily="2" charset="2"/>
              <a:buNone/>
            </a:pPr>
            <a:r>
              <a:rPr lang="en-US" altLang="ja-JP" sz="1100" b="1" kern="0" dirty="0">
                <a:solidFill>
                  <a:schemeClr val="tx1"/>
                </a:solidFill>
                <a:highlight>
                  <a:srgbClr val="CCDAEC"/>
                </a:highlight>
                <a:latin typeface="Meiryo UI" panose="020B0604030504040204" pitchFamily="50" charset="-128"/>
                <a:ea typeface="Meiryo UI" panose="020B0604030504040204" pitchFamily="50" charset="-128"/>
              </a:rPr>
              <a:t>【</a:t>
            </a:r>
            <a:r>
              <a:rPr lang="ja-JP" altLang="en-US" sz="1100" b="1" kern="0" dirty="0">
                <a:solidFill>
                  <a:schemeClr val="tx1"/>
                </a:solidFill>
                <a:highlight>
                  <a:srgbClr val="CCDAEC"/>
                </a:highlight>
                <a:latin typeface="Meiryo UI" panose="020B0604030504040204" pitchFamily="50" charset="-128"/>
                <a:ea typeface="Meiryo UI" panose="020B0604030504040204" pitchFamily="50" charset="-128"/>
              </a:rPr>
              <a:t>拠点が担う機能</a:t>
            </a:r>
            <a:r>
              <a:rPr lang="en-US" altLang="ja-JP" sz="1100" b="1" kern="0" dirty="0">
                <a:solidFill>
                  <a:schemeClr val="tx1"/>
                </a:solidFill>
                <a:highlight>
                  <a:srgbClr val="CCDAEC"/>
                </a:highlight>
                <a:latin typeface="Meiryo UI" panose="020B0604030504040204" pitchFamily="50" charset="-128"/>
                <a:ea typeface="Meiryo UI" panose="020B0604030504040204" pitchFamily="50" charset="-128"/>
              </a:rPr>
              <a:t>】</a:t>
            </a:r>
          </a:p>
          <a:p>
            <a:pPr marL="0" indent="0"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貴社の他の既存の研究開発拠点あるいは生産拠点との機能分担の計画について記載してください。</a:t>
            </a:r>
            <a:endParaRPr lang="en-US" altLang="ja-JP" sz="1100" kern="0" dirty="0">
              <a:solidFill>
                <a:schemeClr val="tx1"/>
              </a:solidFill>
              <a:latin typeface="Meiryo UI" panose="020B0604030504040204" pitchFamily="50" charset="-128"/>
              <a:ea typeface="Meiryo UI" panose="020B0604030504040204" pitchFamily="50" charset="-128"/>
            </a:endParaRPr>
          </a:p>
        </p:txBody>
      </p:sp>
      <p:graphicFrame>
        <p:nvGraphicFramePr>
          <p:cNvPr id="13" name="表 12">
            <a:extLst>
              <a:ext uri="{FF2B5EF4-FFF2-40B4-BE49-F238E27FC236}">
                <a16:creationId xmlns:a16="http://schemas.microsoft.com/office/drawing/2014/main" id="{AC97CCAF-C586-A69F-3D76-DC7B5192D801}"/>
              </a:ext>
            </a:extLst>
          </p:cNvPr>
          <p:cNvGraphicFramePr>
            <a:graphicFrameLocks noGrp="1"/>
          </p:cNvGraphicFramePr>
          <p:nvPr>
            <p:extLst>
              <p:ext uri="{D42A27DB-BD31-4B8C-83A1-F6EECF244321}">
                <p14:modId xmlns:p14="http://schemas.microsoft.com/office/powerpoint/2010/main" val="1087548653"/>
              </p:ext>
            </p:extLst>
          </p:nvPr>
        </p:nvGraphicFramePr>
        <p:xfrm>
          <a:off x="560512" y="1745352"/>
          <a:ext cx="8907340" cy="2331720"/>
        </p:xfrm>
        <a:graphic>
          <a:graphicData uri="http://schemas.openxmlformats.org/drawingml/2006/table">
            <a:tbl>
              <a:tblPr firstRow="1">
                <a:tableStyleId>{93296810-A885-4BE3-A3E7-6D5BEEA58F35}</a:tableStyleId>
              </a:tblPr>
              <a:tblGrid>
                <a:gridCol w="2304256">
                  <a:extLst>
                    <a:ext uri="{9D8B030D-6E8A-4147-A177-3AD203B41FA5}">
                      <a16:colId xmlns:a16="http://schemas.microsoft.com/office/drawing/2014/main" val="2568723622"/>
                    </a:ext>
                  </a:extLst>
                </a:gridCol>
                <a:gridCol w="1100514">
                  <a:extLst>
                    <a:ext uri="{9D8B030D-6E8A-4147-A177-3AD203B41FA5}">
                      <a16:colId xmlns:a16="http://schemas.microsoft.com/office/drawing/2014/main" val="1635288791"/>
                    </a:ext>
                  </a:extLst>
                </a:gridCol>
                <a:gridCol w="1100514">
                  <a:extLst>
                    <a:ext uri="{9D8B030D-6E8A-4147-A177-3AD203B41FA5}">
                      <a16:colId xmlns:a16="http://schemas.microsoft.com/office/drawing/2014/main" val="263456034"/>
                    </a:ext>
                  </a:extLst>
                </a:gridCol>
                <a:gridCol w="1100514">
                  <a:extLst>
                    <a:ext uri="{9D8B030D-6E8A-4147-A177-3AD203B41FA5}">
                      <a16:colId xmlns:a16="http://schemas.microsoft.com/office/drawing/2014/main" val="540643770"/>
                    </a:ext>
                  </a:extLst>
                </a:gridCol>
                <a:gridCol w="1100514">
                  <a:extLst>
                    <a:ext uri="{9D8B030D-6E8A-4147-A177-3AD203B41FA5}">
                      <a16:colId xmlns:a16="http://schemas.microsoft.com/office/drawing/2014/main" val="2371103938"/>
                    </a:ext>
                  </a:extLst>
                </a:gridCol>
                <a:gridCol w="1100514">
                  <a:extLst>
                    <a:ext uri="{9D8B030D-6E8A-4147-A177-3AD203B41FA5}">
                      <a16:colId xmlns:a16="http://schemas.microsoft.com/office/drawing/2014/main" val="2500367033"/>
                    </a:ext>
                  </a:extLst>
                </a:gridCol>
                <a:gridCol w="1100514">
                  <a:extLst>
                    <a:ext uri="{9D8B030D-6E8A-4147-A177-3AD203B41FA5}">
                      <a16:colId xmlns:a16="http://schemas.microsoft.com/office/drawing/2014/main" val="459920083"/>
                    </a:ext>
                  </a:extLst>
                </a:gridCol>
              </a:tblGrid>
              <a:tr h="187221">
                <a:tc>
                  <a:txBody>
                    <a:bodyPr/>
                    <a:lstStyle/>
                    <a:p>
                      <a:pPr algn="ctr"/>
                      <a:r>
                        <a:rPr kumimoji="1" lang="ja-JP" altLang="en-US" sz="1100" dirty="0"/>
                        <a:t>機能</a:t>
                      </a:r>
                    </a:p>
                  </a:txBody>
                  <a:tcPr/>
                </a:tc>
                <a:tc>
                  <a:txBody>
                    <a:bodyPr/>
                    <a:lstStyle/>
                    <a:p>
                      <a:pPr algn="ctr"/>
                      <a:r>
                        <a:rPr kumimoji="1" lang="ja-JP" altLang="en-US" sz="1100" dirty="0"/>
                        <a:t>新たな拠点</a:t>
                      </a:r>
                    </a:p>
                  </a:txBody>
                  <a:tcPr>
                    <a:solidFill>
                      <a:srgbClr val="C00000"/>
                    </a:solidFill>
                  </a:tcPr>
                </a:tc>
                <a:tc>
                  <a:txBody>
                    <a:bodyPr/>
                    <a:lstStyle/>
                    <a:p>
                      <a:pPr algn="ctr"/>
                      <a:r>
                        <a:rPr kumimoji="1" lang="ja-JP" altLang="en-US" sz="1100" dirty="0"/>
                        <a:t>○○研究所</a:t>
                      </a:r>
                    </a:p>
                  </a:txBody>
                  <a:tcPr/>
                </a:tc>
                <a:tc>
                  <a:txBody>
                    <a:bodyPr/>
                    <a:lstStyle/>
                    <a:p>
                      <a:pPr algn="ctr"/>
                      <a:r>
                        <a:rPr kumimoji="1" lang="ja-JP" altLang="en-US" sz="1100" dirty="0"/>
                        <a:t>○○工場</a:t>
                      </a:r>
                    </a:p>
                  </a:txBody>
                  <a:tcPr/>
                </a:tc>
                <a:tc>
                  <a:txBody>
                    <a:bodyPr/>
                    <a:lstStyle/>
                    <a:p>
                      <a:pPr algn="ctr"/>
                      <a:r>
                        <a:rPr kumimoji="1" lang="ja-JP" altLang="en-US" sz="1100" dirty="0"/>
                        <a:t>○○工場</a:t>
                      </a:r>
                    </a:p>
                  </a:txBody>
                  <a:tcPr/>
                </a:tc>
                <a:tc>
                  <a:txBody>
                    <a:bodyPr/>
                    <a:lstStyle/>
                    <a:p>
                      <a:pPr algn="ctr"/>
                      <a:r>
                        <a:rPr kumimoji="1" lang="ja-JP" altLang="en-US" sz="1100" dirty="0"/>
                        <a:t>○○工場</a:t>
                      </a:r>
                    </a:p>
                  </a:txBody>
                  <a:tcPr/>
                </a:tc>
                <a:tc>
                  <a:txBody>
                    <a:bodyPr/>
                    <a:lstStyle/>
                    <a:p>
                      <a:pPr algn="ctr"/>
                      <a:r>
                        <a:rPr kumimoji="1" lang="ja-JP" altLang="en-US" sz="1100" dirty="0"/>
                        <a:t>○○工場</a:t>
                      </a:r>
                    </a:p>
                  </a:txBody>
                  <a:tcPr/>
                </a:tc>
                <a:extLst>
                  <a:ext uri="{0D108BD9-81ED-4DB2-BD59-A6C34878D82A}">
                    <a16:rowId xmlns:a16="http://schemas.microsoft.com/office/drawing/2014/main" val="21477214"/>
                  </a:ext>
                </a:extLst>
              </a:tr>
              <a:tr h="187221">
                <a:tc>
                  <a:txBody>
                    <a:bodyPr/>
                    <a:lstStyle/>
                    <a:p>
                      <a:r>
                        <a:rPr kumimoji="1" lang="ja-JP" altLang="en-US" sz="1100" dirty="0">
                          <a:solidFill>
                            <a:srgbClr val="FF0000"/>
                          </a:solidFill>
                        </a:rPr>
                        <a:t>バイオ素材</a:t>
                      </a:r>
                      <a:r>
                        <a:rPr kumimoji="1" lang="en-US" altLang="ja-JP" sz="1100" dirty="0">
                          <a:solidFill>
                            <a:srgbClr val="FF0000"/>
                          </a:solidFill>
                        </a:rPr>
                        <a:t>A</a:t>
                      </a:r>
                      <a:r>
                        <a:rPr kumimoji="1" lang="ja-JP" altLang="en-US" sz="1100" dirty="0">
                          <a:solidFill>
                            <a:srgbClr val="FF0000"/>
                          </a:solidFill>
                        </a:rPr>
                        <a:t>の開発</a:t>
                      </a:r>
                    </a:p>
                  </a:txBody>
                  <a:tcPr>
                    <a:solidFill>
                      <a:schemeClr val="accent6">
                        <a:lumMod val="20000"/>
                        <a:lumOff val="80000"/>
                      </a:schemeClr>
                    </a:solidFill>
                  </a:tcPr>
                </a:tc>
                <a:tc>
                  <a:txBody>
                    <a:bodyPr/>
                    <a:lstStyle/>
                    <a:p>
                      <a:pPr algn="ctr"/>
                      <a:r>
                        <a:rPr kumimoji="1" lang="ja-JP" altLang="en-US" sz="1100" dirty="0">
                          <a:solidFill>
                            <a:srgbClr val="FF0000"/>
                          </a:solidFill>
                        </a:rPr>
                        <a:t>○</a:t>
                      </a:r>
                    </a:p>
                  </a:txBody>
                  <a:tcPr>
                    <a:solidFill>
                      <a:srgbClr val="FFCCCC"/>
                    </a:solidFill>
                  </a:tcPr>
                </a:tc>
                <a:tc>
                  <a:txBody>
                    <a:bodyPr/>
                    <a:lstStyle/>
                    <a:p>
                      <a:pPr algn="ctr"/>
                      <a:r>
                        <a:rPr kumimoji="1" lang="en-US" altLang="ja-JP" sz="1100" dirty="0">
                          <a:solidFill>
                            <a:srgbClr val="FF0000"/>
                          </a:solidFill>
                        </a:rPr>
                        <a:t>×</a:t>
                      </a:r>
                      <a:endParaRPr kumimoji="1" lang="ja-JP" altLang="en-US" sz="1100" dirty="0">
                        <a:solidFill>
                          <a:srgbClr val="FF0000"/>
                        </a:solidFill>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rgbClr val="FF0000"/>
                          </a:solidFill>
                        </a:rPr>
                        <a:t>×</a:t>
                      </a:r>
                      <a:endParaRPr kumimoji="1" lang="ja-JP" altLang="en-US" sz="1100" dirty="0">
                        <a:solidFill>
                          <a:srgbClr val="FF0000"/>
                        </a:solidFill>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rgbClr val="FF0000"/>
                          </a:solidFill>
                        </a:rPr>
                        <a:t>×</a:t>
                      </a:r>
                      <a:endParaRPr kumimoji="1" lang="ja-JP" altLang="en-US" sz="1100" dirty="0">
                        <a:solidFill>
                          <a:srgbClr val="FF0000"/>
                        </a:solidFill>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rgbClr val="FF0000"/>
                          </a:solidFill>
                        </a:rPr>
                        <a:t>×</a:t>
                      </a:r>
                      <a:endParaRPr kumimoji="1" lang="ja-JP" altLang="en-US" sz="1100" dirty="0">
                        <a:solidFill>
                          <a:srgbClr val="FF0000"/>
                        </a:solidFill>
                      </a:endParaRPr>
                    </a:p>
                  </a:txBody>
                  <a:tcPr/>
                </a:tc>
                <a:tc>
                  <a:txBody>
                    <a:bodyPr/>
                    <a:lstStyle/>
                    <a:p>
                      <a:pPr algn="ctr"/>
                      <a:r>
                        <a:rPr kumimoji="1" lang="en-US" altLang="ja-JP" sz="1100" dirty="0">
                          <a:solidFill>
                            <a:srgbClr val="FF0000"/>
                          </a:solidFill>
                        </a:rPr>
                        <a:t>×</a:t>
                      </a:r>
                      <a:endParaRPr kumimoji="1" lang="ja-JP" altLang="en-US" sz="1100" dirty="0">
                        <a:solidFill>
                          <a:srgbClr val="FF0000"/>
                        </a:solidFill>
                      </a:endParaRPr>
                    </a:p>
                  </a:txBody>
                  <a:tcPr/>
                </a:tc>
                <a:extLst>
                  <a:ext uri="{0D108BD9-81ED-4DB2-BD59-A6C34878D82A}">
                    <a16:rowId xmlns:a16="http://schemas.microsoft.com/office/drawing/2014/main" val="2529650786"/>
                  </a:ext>
                </a:extLst>
              </a:tr>
              <a:tr h="187221">
                <a:tc>
                  <a:txBody>
                    <a:bodyPr/>
                    <a:lstStyle/>
                    <a:p>
                      <a:r>
                        <a:rPr kumimoji="1" lang="ja-JP" altLang="en-US" sz="1100" dirty="0">
                          <a:solidFill>
                            <a:srgbClr val="FF0000"/>
                          </a:solidFill>
                        </a:rPr>
                        <a:t>バイオ素材</a:t>
                      </a:r>
                      <a:r>
                        <a:rPr kumimoji="1" lang="en-US" altLang="ja-JP" sz="1100" dirty="0">
                          <a:solidFill>
                            <a:srgbClr val="FF0000"/>
                          </a:solidFill>
                        </a:rPr>
                        <a:t>B</a:t>
                      </a:r>
                      <a:r>
                        <a:rPr kumimoji="1" lang="ja-JP" altLang="en-US" sz="1100" dirty="0">
                          <a:solidFill>
                            <a:srgbClr val="FF0000"/>
                          </a:solidFill>
                        </a:rPr>
                        <a:t>の開発</a:t>
                      </a:r>
                    </a:p>
                  </a:txBody>
                  <a:tcP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rgbClr val="FF0000"/>
                          </a:solidFill>
                        </a:rPr>
                        <a:t>×</a:t>
                      </a:r>
                      <a:endParaRPr kumimoji="1" lang="ja-JP" altLang="en-US" sz="1100" dirty="0">
                        <a:solidFill>
                          <a:srgbClr val="FF0000"/>
                        </a:solidFill>
                      </a:endParaRPr>
                    </a:p>
                  </a:txBody>
                  <a:tcPr>
                    <a:solidFill>
                      <a:srgbClr val="FFCCC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dirty="0">
                          <a:solidFill>
                            <a:srgbClr val="FF0000"/>
                          </a:solidFill>
                        </a:rPr>
                        <a: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rgbClr val="FF0000"/>
                          </a:solidFill>
                        </a:rPr>
                        <a:t>×</a:t>
                      </a:r>
                      <a:endParaRPr kumimoji="1" lang="ja-JP" altLang="en-US" sz="1100" dirty="0">
                        <a:solidFill>
                          <a:srgbClr val="FF0000"/>
                        </a:solidFill>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rgbClr val="FF0000"/>
                          </a:solidFill>
                        </a:rPr>
                        <a:t>×</a:t>
                      </a:r>
                      <a:endParaRPr kumimoji="1" lang="ja-JP" altLang="en-US" sz="1100" dirty="0">
                        <a:solidFill>
                          <a:srgbClr val="FF0000"/>
                        </a:solidFill>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rgbClr val="FF0000"/>
                          </a:solidFill>
                        </a:rPr>
                        <a:t>×</a:t>
                      </a:r>
                      <a:endParaRPr kumimoji="1" lang="ja-JP" altLang="en-US" sz="1100" dirty="0">
                        <a:solidFill>
                          <a:srgbClr val="FF0000"/>
                        </a:solidFill>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rgbClr val="FF0000"/>
                          </a:solidFill>
                        </a:rPr>
                        <a:t>×</a:t>
                      </a:r>
                      <a:endParaRPr kumimoji="1" lang="ja-JP" altLang="en-US" sz="1100" dirty="0">
                        <a:solidFill>
                          <a:srgbClr val="FF0000"/>
                        </a:solidFill>
                      </a:endParaRPr>
                    </a:p>
                  </a:txBody>
                  <a:tcPr/>
                </a:tc>
                <a:extLst>
                  <a:ext uri="{0D108BD9-81ED-4DB2-BD59-A6C34878D82A}">
                    <a16:rowId xmlns:a16="http://schemas.microsoft.com/office/drawing/2014/main" val="294482112"/>
                  </a:ext>
                </a:extLst>
              </a:tr>
              <a:tr h="187221">
                <a:tc>
                  <a:txBody>
                    <a:bodyPr/>
                    <a:lstStyle/>
                    <a:p>
                      <a:r>
                        <a:rPr kumimoji="1" lang="en-US" altLang="ja-JP" sz="1100" dirty="0">
                          <a:solidFill>
                            <a:srgbClr val="FF0000"/>
                          </a:solidFill>
                        </a:rPr>
                        <a:t>XXXX</a:t>
                      </a:r>
                      <a:r>
                        <a:rPr kumimoji="1" lang="ja-JP" altLang="en-US" sz="1100" dirty="0">
                          <a:solidFill>
                            <a:srgbClr val="FF0000"/>
                          </a:solidFill>
                        </a:rPr>
                        <a:t>素材</a:t>
                      </a:r>
                      <a:r>
                        <a:rPr kumimoji="1" lang="en-US" altLang="ja-JP" sz="1100" dirty="0">
                          <a:solidFill>
                            <a:srgbClr val="FF0000"/>
                          </a:solidFill>
                        </a:rPr>
                        <a:t>C</a:t>
                      </a:r>
                      <a:r>
                        <a:rPr kumimoji="1" lang="ja-JP" altLang="en-US" sz="1100" dirty="0">
                          <a:solidFill>
                            <a:srgbClr val="FF0000"/>
                          </a:solidFill>
                        </a:rPr>
                        <a:t>の開発</a:t>
                      </a:r>
                    </a:p>
                  </a:txBody>
                  <a:tcP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rgbClr val="FF0000"/>
                          </a:solidFill>
                        </a:rPr>
                        <a:t>×</a:t>
                      </a:r>
                      <a:endParaRPr kumimoji="1" lang="ja-JP" altLang="en-US" sz="1100" dirty="0">
                        <a:solidFill>
                          <a:srgbClr val="FF0000"/>
                        </a:solidFill>
                      </a:endParaRPr>
                    </a:p>
                  </a:txBody>
                  <a:tcPr>
                    <a:solidFill>
                      <a:srgbClr val="FFCCC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dirty="0">
                          <a:solidFill>
                            <a:srgbClr val="FF0000"/>
                          </a:solidFill>
                        </a:rPr>
                        <a: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rgbClr val="FF0000"/>
                          </a:solidFill>
                        </a:rPr>
                        <a:t>×</a:t>
                      </a:r>
                      <a:endParaRPr kumimoji="1" lang="ja-JP" altLang="en-US" sz="1100" dirty="0">
                        <a:solidFill>
                          <a:srgbClr val="FF0000"/>
                        </a:solidFill>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rgbClr val="FF0000"/>
                          </a:solidFill>
                        </a:rPr>
                        <a:t>×</a:t>
                      </a:r>
                      <a:endParaRPr kumimoji="1" lang="ja-JP" altLang="en-US" sz="1100" dirty="0">
                        <a:solidFill>
                          <a:srgbClr val="FF0000"/>
                        </a:solidFill>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rgbClr val="FF0000"/>
                          </a:solidFill>
                        </a:rPr>
                        <a:t>×</a:t>
                      </a:r>
                      <a:endParaRPr kumimoji="1" lang="ja-JP" altLang="en-US" sz="1100" dirty="0">
                        <a:solidFill>
                          <a:srgbClr val="FF0000"/>
                        </a:solidFill>
                      </a:endParaRPr>
                    </a:p>
                  </a:txBody>
                  <a:tcPr/>
                </a:tc>
                <a:tc>
                  <a:txBody>
                    <a:bodyPr/>
                    <a:lstStyle/>
                    <a:p>
                      <a:pPr algn="ctr"/>
                      <a:r>
                        <a:rPr kumimoji="1" lang="en-US" altLang="ja-JP" sz="1100" dirty="0">
                          <a:solidFill>
                            <a:srgbClr val="FF0000"/>
                          </a:solidFill>
                        </a:rPr>
                        <a:t>×</a:t>
                      </a:r>
                      <a:endParaRPr kumimoji="1" lang="ja-JP" altLang="en-US" sz="1100" dirty="0">
                        <a:solidFill>
                          <a:srgbClr val="FF0000"/>
                        </a:solidFill>
                      </a:endParaRPr>
                    </a:p>
                  </a:txBody>
                  <a:tcPr/>
                </a:tc>
                <a:extLst>
                  <a:ext uri="{0D108BD9-81ED-4DB2-BD59-A6C34878D82A}">
                    <a16:rowId xmlns:a16="http://schemas.microsoft.com/office/drawing/2014/main" val="1137701779"/>
                  </a:ext>
                </a:extLst>
              </a:tr>
              <a:tr h="18722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dirty="0">
                          <a:solidFill>
                            <a:srgbClr val="FF0000"/>
                          </a:solidFill>
                        </a:rPr>
                        <a:t>バイオ素材</a:t>
                      </a:r>
                      <a:r>
                        <a:rPr kumimoji="1" lang="en-US" altLang="ja-JP" sz="1100" dirty="0">
                          <a:solidFill>
                            <a:srgbClr val="FF0000"/>
                          </a:solidFill>
                        </a:rPr>
                        <a:t>A</a:t>
                      </a:r>
                      <a:r>
                        <a:rPr kumimoji="1" lang="ja-JP" altLang="en-US" sz="1100" dirty="0">
                          <a:solidFill>
                            <a:srgbClr val="FF0000"/>
                          </a:solidFill>
                        </a:rPr>
                        <a:t>の製造</a:t>
                      </a:r>
                    </a:p>
                  </a:txBody>
                  <a:tcP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dirty="0">
                          <a:solidFill>
                            <a:srgbClr val="FF0000"/>
                          </a:solidFill>
                        </a:rPr>
                        <a:t>○</a:t>
                      </a:r>
                    </a:p>
                  </a:txBody>
                  <a:tcPr>
                    <a:solidFill>
                      <a:srgbClr val="FFCCC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rgbClr val="FF0000"/>
                          </a:solidFill>
                        </a:rPr>
                        <a:t>×</a:t>
                      </a:r>
                      <a:endParaRPr kumimoji="1" lang="ja-JP" altLang="en-US" sz="1100" dirty="0">
                        <a:solidFill>
                          <a:srgbClr val="FF0000"/>
                        </a:solidFill>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rgbClr val="FF0000"/>
                          </a:solidFill>
                        </a:rPr>
                        <a:t>×</a:t>
                      </a:r>
                      <a:endParaRPr kumimoji="1" lang="ja-JP" altLang="en-US" sz="1100" dirty="0">
                        <a:solidFill>
                          <a:srgbClr val="FF0000"/>
                        </a:solidFill>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rgbClr val="FF0000"/>
                          </a:solidFill>
                        </a:rPr>
                        <a:t>×</a:t>
                      </a:r>
                      <a:endParaRPr kumimoji="1" lang="ja-JP" altLang="en-US" sz="1100" dirty="0">
                        <a:solidFill>
                          <a:srgbClr val="FF0000"/>
                        </a:solidFill>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rgbClr val="FF0000"/>
                          </a:solidFill>
                        </a:rPr>
                        <a:t>×</a:t>
                      </a:r>
                      <a:endParaRPr kumimoji="1" lang="ja-JP" altLang="en-US" sz="1100" dirty="0">
                        <a:solidFill>
                          <a:srgbClr val="FF0000"/>
                        </a:solidFill>
                      </a:endParaRPr>
                    </a:p>
                  </a:txBody>
                  <a:tcPr/>
                </a:tc>
                <a:tc>
                  <a:txBody>
                    <a:bodyPr/>
                    <a:lstStyle/>
                    <a:p>
                      <a:pPr algn="ctr"/>
                      <a:r>
                        <a:rPr kumimoji="1" lang="en-US" altLang="ja-JP" sz="1100" dirty="0">
                          <a:solidFill>
                            <a:srgbClr val="FF0000"/>
                          </a:solidFill>
                        </a:rPr>
                        <a:t>×</a:t>
                      </a:r>
                      <a:endParaRPr kumimoji="1" lang="ja-JP" altLang="en-US" sz="1100" dirty="0">
                        <a:solidFill>
                          <a:srgbClr val="FF0000"/>
                        </a:solidFill>
                      </a:endParaRPr>
                    </a:p>
                  </a:txBody>
                  <a:tcPr/>
                </a:tc>
                <a:extLst>
                  <a:ext uri="{0D108BD9-81ED-4DB2-BD59-A6C34878D82A}">
                    <a16:rowId xmlns:a16="http://schemas.microsoft.com/office/drawing/2014/main" val="3229077704"/>
                  </a:ext>
                </a:extLst>
              </a:tr>
              <a:tr h="187221">
                <a:tc>
                  <a:txBody>
                    <a:bodyPr/>
                    <a:lstStyle/>
                    <a:p>
                      <a:r>
                        <a:rPr kumimoji="1" lang="ja-JP" altLang="en-US" sz="1100" dirty="0">
                          <a:solidFill>
                            <a:srgbClr val="FF0000"/>
                          </a:solidFill>
                        </a:rPr>
                        <a:t>バイオ素材</a:t>
                      </a:r>
                      <a:r>
                        <a:rPr kumimoji="1" lang="en-US" altLang="ja-JP" sz="1100" dirty="0">
                          <a:solidFill>
                            <a:srgbClr val="FF0000"/>
                          </a:solidFill>
                        </a:rPr>
                        <a:t>B</a:t>
                      </a:r>
                      <a:r>
                        <a:rPr kumimoji="1" lang="ja-JP" altLang="en-US" sz="1100" dirty="0">
                          <a:solidFill>
                            <a:srgbClr val="FF0000"/>
                          </a:solidFill>
                        </a:rPr>
                        <a:t>の製造</a:t>
                      </a:r>
                    </a:p>
                  </a:txBody>
                  <a:tcP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rgbClr val="FF0000"/>
                          </a:solidFill>
                        </a:rPr>
                        <a:t>×</a:t>
                      </a:r>
                      <a:endParaRPr kumimoji="1" lang="ja-JP" altLang="en-US" sz="1100" dirty="0">
                        <a:solidFill>
                          <a:srgbClr val="FF0000"/>
                        </a:solidFill>
                      </a:endParaRPr>
                    </a:p>
                  </a:txBody>
                  <a:tcPr>
                    <a:solidFill>
                      <a:srgbClr val="FFCCC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rgbClr val="FF0000"/>
                          </a:solidFill>
                        </a:rPr>
                        <a:t>×</a:t>
                      </a:r>
                      <a:endParaRPr kumimoji="1" lang="ja-JP" altLang="en-US" sz="1100" dirty="0">
                        <a:solidFill>
                          <a:srgbClr val="FF0000"/>
                        </a:solidFill>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dirty="0">
                          <a:solidFill>
                            <a:srgbClr val="FF0000"/>
                          </a:solidFill>
                        </a:rPr>
                        <a: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dirty="0">
                          <a:solidFill>
                            <a:srgbClr val="FF0000"/>
                          </a:solidFill>
                        </a:rPr>
                        <a: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rgbClr val="FF0000"/>
                          </a:solidFill>
                        </a:rPr>
                        <a:t>×</a:t>
                      </a:r>
                      <a:endParaRPr kumimoji="1" lang="ja-JP" altLang="en-US" sz="1100" dirty="0">
                        <a:solidFill>
                          <a:srgbClr val="FF0000"/>
                        </a:solidFill>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rgbClr val="FF0000"/>
                          </a:solidFill>
                        </a:rPr>
                        <a:t>×</a:t>
                      </a:r>
                      <a:endParaRPr kumimoji="1" lang="ja-JP" altLang="en-US" sz="1100" dirty="0">
                        <a:solidFill>
                          <a:srgbClr val="FF0000"/>
                        </a:solidFill>
                      </a:endParaRPr>
                    </a:p>
                  </a:txBody>
                  <a:tcPr/>
                </a:tc>
                <a:extLst>
                  <a:ext uri="{0D108BD9-81ED-4DB2-BD59-A6C34878D82A}">
                    <a16:rowId xmlns:a16="http://schemas.microsoft.com/office/drawing/2014/main" val="1396907996"/>
                  </a:ext>
                </a:extLst>
              </a:tr>
              <a:tr h="187221">
                <a:tc>
                  <a:txBody>
                    <a:bodyPr/>
                    <a:lstStyle/>
                    <a:p>
                      <a:r>
                        <a:rPr kumimoji="1" lang="en-US" altLang="ja-JP" sz="1100" dirty="0">
                          <a:solidFill>
                            <a:srgbClr val="FF0000"/>
                          </a:solidFill>
                        </a:rPr>
                        <a:t>XXXX</a:t>
                      </a:r>
                      <a:r>
                        <a:rPr kumimoji="1" lang="ja-JP" altLang="en-US" sz="1100" dirty="0">
                          <a:solidFill>
                            <a:srgbClr val="FF0000"/>
                          </a:solidFill>
                        </a:rPr>
                        <a:t>素材</a:t>
                      </a:r>
                      <a:r>
                        <a:rPr kumimoji="1" lang="en-US" altLang="ja-JP" sz="1100" dirty="0">
                          <a:solidFill>
                            <a:srgbClr val="FF0000"/>
                          </a:solidFill>
                        </a:rPr>
                        <a:t>C</a:t>
                      </a:r>
                      <a:r>
                        <a:rPr kumimoji="1" lang="ja-JP" altLang="en-US" sz="1100" dirty="0">
                          <a:solidFill>
                            <a:srgbClr val="FF0000"/>
                          </a:solidFill>
                        </a:rPr>
                        <a:t>の製造</a:t>
                      </a:r>
                    </a:p>
                  </a:txBody>
                  <a:tcP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rgbClr val="FF0000"/>
                          </a:solidFill>
                        </a:rPr>
                        <a:t>×</a:t>
                      </a:r>
                      <a:endParaRPr kumimoji="1" lang="ja-JP" altLang="en-US" sz="1100" dirty="0">
                        <a:solidFill>
                          <a:srgbClr val="FF0000"/>
                        </a:solidFill>
                      </a:endParaRPr>
                    </a:p>
                  </a:txBody>
                  <a:tcPr>
                    <a:solidFill>
                      <a:srgbClr val="FFCCC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rgbClr val="FF0000"/>
                          </a:solidFill>
                        </a:rPr>
                        <a:t>×</a:t>
                      </a:r>
                      <a:endParaRPr kumimoji="1" lang="ja-JP" altLang="en-US" sz="1100" dirty="0">
                        <a:solidFill>
                          <a:srgbClr val="FF0000"/>
                        </a:solidFill>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rgbClr val="FF0000"/>
                          </a:solidFill>
                        </a:rPr>
                        <a:t>×</a:t>
                      </a:r>
                      <a:endParaRPr kumimoji="1" lang="ja-JP" altLang="en-US" sz="1100" dirty="0">
                        <a:solidFill>
                          <a:srgbClr val="FF0000"/>
                        </a:solidFill>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rgbClr val="FF0000"/>
                          </a:solidFill>
                        </a:rPr>
                        <a:t>×</a:t>
                      </a:r>
                      <a:endParaRPr kumimoji="1" lang="ja-JP" altLang="en-US" sz="1100" dirty="0">
                        <a:solidFill>
                          <a:srgbClr val="FF0000"/>
                        </a:solidFill>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dirty="0">
                          <a:solidFill>
                            <a:srgbClr val="FF0000"/>
                          </a:solidFill>
                        </a:rPr>
                        <a: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dirty="0">
                          <a:solidFill>
                            <a:srgbClr val="FF0000"/>
                          </a:solidFill>
                        </a:rPr>
                        <a:t>○</a:t>
                      </a:r>
                    </a:p>
                  </a:txBody>
                  <a:tcPr/>
                </a:tc>
                <a:extLst>
                  <a:ext uri="{0D108BD9-81ED-4DB2-BD59-A6C34878D82A}">
                    <a16:rowId xmlns:a16="http://schemas.microsoft.com/office/drawing/2014/main" val="3674872905"/>
                  </a:ext>
                </a:extLst>
              </a:tr>
              <a:tr h="187221">
                <a:tc>
                  <a:txBody>
                    <a:bodyPr/>
                    <a:lstStyle/>
                    <a:p>
                      <a:endParaRPr kumimoji="1" lang="ja-JP" altLang="en-US" sz="1100" dirty="0"/>
                    </a:p>
                  </a:txBody>
                  <a:tcPr>
                    <a:solidFill>
                      <a:schemeClr val="accent6">
                        <a:lumMod val="20000"/>
                        <a:lumOff val="80000"/>
                      </a:schemeClr>
                    </a:solidFill>
                  </a:tcPr>
                </a:tc>
                <a:tc>
                  <a:txBody>
                    <a:bodyPr/>
                    <a:lstStyle/>
                    <a:p>
                      <a:pPr algn="ctr"/>
                      <a:endParaRPr kumimoji="1" lang="ja-JP" altLang="en-US" sz="1100" dirty="0"/>
                    </a:p>
                  </a:txBody>
                  <a:tcPr>
                    <a:solidFill>
                      <a:srgbClr val="FFCCCC"/>
                    </a:solidFill>
                  </a:tcPr>
                </a:tc>
                <a:tc>
                  <a:txBody>
                    <a:bodyPr/>
                    <a:lstStyle/>
                    <a:p>
                      <a:pPr algn="ctr"/>
                      <a:endParaRPr kumimoji="1" lang="ja-JP" altLang="en-US" sz="1100" dirty="0"/>
                    </a:p>
                  </a:txBody>
                  <a:tcPr/>
                </a:tc>
                <a:tc>
                  <a:txBody>
                    <a:bodyPr/>
                    <a:lstStyle/>
                    <a:p>
                      <a:pPr algn="ctr"/>
                      <a:endParaRPr kumimoji="1" lang="ja-JP" altLang="en-US" sz="1100" dirty="0"/>
                    </a:p>
                  </a:txBody>
                  <a:tcPr/>
                </a:tc>
                <a:tc>
                  <a:txBody>
                    <a:bodyPr/>
                    <a:lstStyle/>
                    <a:p>
                      <a:pPr algn="ctr"/>
                      <a:endParaRPr kumimoji="1" lang="ja-JP" altLang="en-US" sz="1100" dirty="0"/>
                    </a:p>
                  </a:txBody>
                  <a:tcPr/>
                </a:tc>
                <a:tc>
                  <a:txBody>
                    <a:bodyPr/>
                    <a:lstStyle/>
                    <a:p>
                      <a:pPr algn="ctr"/>
                      <a:endParaRPr kumimoji="1" lang="ja-JP" altLang="en-US" sz="1100" dirty="0"/>
                    </a:p>
                  </a:txBody>
                  <a:tcPr/>
                </a:tc>
                <a:tc>
                  <a:txBody>
                    <a:bodyPr/>
                    <a:lstStyle/>
                    <a:p>
                      <a:pPr algn="ctr"/>
                      <a:endParaRPr kumimoji="1" lang="ja-JP" altLang="en-US" sz="1100" dirty="0"/>
                    </a:p>
                  </a:txBody>
                  <a:tcPr/>
                </a:tc>
                <a:extLst>
                  <a:ext uri="{0D108BD9-81ED-4DB2-BD59-A6C34878D82A}">
                    <a16:rowId xmlns:a16="http://schemas.microsoft.com/office/drawing/2014/main" val="1144511522"/>
                  </a:ext>
                </a:extLst>
              </a:tr>
              <a:tr h="187221">
                <a:tc>
                  <a:txBody>
                    <a:bodyPr/>
                    <a:lstStyle/>
                    <a:p>
                      <a:endParaRPr kumimoji="1" lang="ja-JP" altLang="en-US" sz="1100" dirty="0"/>
                    </a:p>
                  </a:txBody>
                  <a:tcPr>
                    <a:solidFill>
                      <a:schemeClr val="accent6">
                        <a:lumMod val="20000"/>
                        <a:lumOff val="80000"/>
                      </a:schemeClr>
                    </a:solidFill>
                  </a:tcPr>
                </a:tc>
                <a:tc>
                  <a:txBody>
                    <a:bodyPr/>
                    <a:lstStyle/>
                    <a:p>
                      <a:pPr algn="ctr"/>
                      <a:endParaRPr kumimoji="1" lang="ja-JP" altLang="en-US" sz="1100" dirty="0"/>
                    </a:p>
                  </a:txBody>
                  <a:tcPr>
                    <a:solidFill>
                      <a:srgbClr val="FFCCCC"/>
                    </a:solidFill>
                  </a:tcPr>
                </a:tc>
                <a:tc>
                  <a:txBody>
                    <a:bodyPr/>
                    <a:lstStyle/>
                    <a:p>
                      <a:pPr algn="ctr"/>
                      <a:endParaRPr kumimoji="1" lang="ja-JP" altLang="en-US" sz="1100" dirty="0"/>
                    </a:p>
                  </a:txBody>
                  <a:tcPr/>
                </a:tc>
                <a:tc>
                  <a:txBody>
                    <a:bodyPr/>
                    <a:lstStyle/>
                    <a:p>
                      <a:pPr algn="ctr"/>
                      <a:endParaRPr kumimoji="1" lang="ja-JP" altLang="en-US" sz="1100" dirty="0"/>
                    </a:p>
                  </a:txBody>
                  <a:tcPr/>
                </a:tc>
                <a:tc>
                  <a:txBody>
                    <a:bodyPr/>
                    <a:lstStyle/>
                    <a:p>
                      <a:pPr algn="ctr"/>
                      <a:endParaRPr kumimoji="1" lang="ja-JP" altLang="en-US" sz="1100" dirty="0"/>
                    </a:p>
                  </a:txBody>
                  <a:tcPr/>
                </a:tc>
                <a:tc>
                  <a:txBody>
                    <a:bodyPr/>
                    <a:lstStyle/>
                    <a:p>
                      <a:pPr algn="ctr"/>
                      <a:endParaRPr kumimoji="1" lang="ja-JP" altLang="en-US" sz="1100" dirty="0"/>
                    </a:p>
                  </a:txBody>
                  <a:tcPr/>
                </a:tc>
                <a:tc>
                  <a:txBody>
                    <a:bodyPr/>
                    <a:lstStyle/>
                    <a:p>
                      <a:pPr algn="ctr"/>
                      <a:endParaRPr kumimoji="1" lang="ja-JP" altLang="en-US" sz="1100" dirty="0"/>
                    </a:p>
                  </a:txBody>
                  <a:tcPr/>
                </a:tc>
                <a:extLst>
                  <a:ext uri="{0D108BD9-81ED-4DB2-BD59-A6C34878D82A}">
                    <a16:rowId xmlns:a16="http://schemas.microsoft.com/office/drawing/2014/main" val="2336013970"/>
                  </a:ext>
                </a:extLst>
              </a:tr>
            </a:tbl>
          </a:graphicData>
        </a:graphic>
      </p:graphicFrame>
      <p:sp>
        <p:nvSpPr>
          <p:cNvPr id="6" name="吹き出し: 四角形 5">
            <a:extLst>
              <a:ext uri="{FF2B5EF4-FFF2-40B4-BE49-F238E27FC236}">
                <a16:creationId xmlns:a16="http://schemas.microsoft.com/office/drawing/2014/main" id="{22C74F72-6365-2EE1-D47D-269F717D4165}"/>
              </a:ext>
            </a:extLst>
          </p:cNvPr>
          <p:cNvSpPr/>
          <p:nvPr/>
        </p:nvSpPr>
        <p:spPr bwMode="auto">
          <a:xfrm>
            <a:off x="5601072" y="4188665"/>
            <a:ext cx="2304256" cy="358587"/>
          </a:xfrm>
          <a:prstGeom prst="wedgeRectCallout">
            <a:avLst>
              <a:gd name="adj1" fmla="val -39637"/>
              <a:gd name="adj2" fmla="val -97976"/>
            </a:avLst>
          </a:prstGeom>
          <a:solidFill>
            <a:srgbClr val="E60000"/>
          </a:solidFill>
          <a:ln w="12700" cap="flat" cmpd="sng" algn="ctr">
            <a:solidFill>
              <a:srgbClr val="E60000"/>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defPPr>
              <a:defRPr lang="ja-JP"/>
            </a:defPPr>
            <a:lvl1pPr algn="ctr" rtl="0" fontAlgn="base">
              <a:lnSpc>
                <a:spcPct val="120000"/>
              </a:lnSpc>
              <a:spcBef>
                <a:spcPct val="50000"/>
              </a:spcBef>
              <a:spcAft>
                <a:spcPct val="0"/>
              </a:spcAft>
              <a:buClr>
                <a:schemeClr val="bg2"/>
              </a:buClr>
              <a:buFont typeface="Wingdings" pitchFamily="2" charset="2"/>
              <a:defRPr kumimoji="1" sz="1000" kern="1200">
                <a:solidFill>
                  <a:srgbClr val="000000"/>
                </a:solidFill>
                <a:latin typeface="Arial" charset="0"/>
                <a:ea typeface="ＭＳ Ｐゴシック" charset="-128"/>
                <a:cs typeface="+mn-cs"/>
              </a:defRPr>
            </a:lvl1pPr>
            <a:lvl2pPr marL="457200" algn="ctr" rtl="0" fontAlgn="base">
              <a:lnSpc>
                <a:spcPct val="120000"/>
              </a:lnSpc>
              <a:spcBef>
                <a:spcPct val="50000"/>
              </a:spcBef>
              <a:spcAft>
                <a:spcPct val="0"/>
              </a:spcAft>
              <a:buClr>
                <a:schemeClr val="bg2"/>
              </a:buClr>
              <a:buFont typeface="Wingdings" pitchFamily="2" charset="2"/>
              <a:defRPr kumimoji="1" sz="1000" kern="1200">
                <a:solidFill>
                  <a:srgbClr val="000000"/>
                </a:solidFill>
                <a:latin typeface="Arial" charset="0"/>
                <a:ea typeface="ＭＳ Ｐゴシック" charset="-128"/>
                <a:cs typeface="+mn-cs"/>
              </a:defRPr>
            </a:lvl2pPr>
            <a:lvl3pPr marL="914400" algn="ctr" rtl="0" fontAlgn="base">
              <a:lnSpc>
                <a:spcPct val="120000"/>
              </a:lnSpc>
              <a:spcBef>
                <a:spcPct val="50000"/>
              </a:spcBef>
              <a:spcAft>
                <a:spcPct val="0"/>
              </a:spcAft>
              <a:buClr>
                <a:schemeClr val="bg2"/>
              </a:buClr>
              <a:buFont typeface="Wingdings" pitchFamily="2" charset="2"/>
              <a:defRPr kumimoji="1" sz="1000" kern="1200">
                <a:solidFill>
                  <a:srgbClr val="000000"/>
                </a:solidFill>
                <a:latin typeface="Arial" charset="0"/>
                <a:ea typeface="ＭＳ Ｐゴシック" charset="-128"/>
                <a:cs typeface="+mn-cs"/>
              </a:defRPr>
            </a:lvl3pPr>
            <a:lvl4pPr marL="1371600" algn="ctr" rtl="0" fontAlgn="base">
              <a:lnSpc>
                <a:spcPct val="120000"/>
              </a:lnSpc>
              <a:spcBef>
                <a:spcPct val="50000"/>
              </a:spcBef>
              <a:spcAft>
                <a:spcPct val="0"/>
              </a:spcAft>
              <a:buClr>
                <a:schemeClr val="bg2"/>
              </a:buClr>
              <a:buFont typeface="Wingdings" pitchFamily="2" charset="2"/>
              <a:defRPr kumimoji="1" sz="1000" kern="1200">
                <a:solidFill>
                  <a:srgbClr val="000000"/>
                </a:solidFill>
                <a:latin typeface="Arial" charset="0"/>
                <a:ea typeface="ＭＳ Ｐゴシック" charset="-128"/>
                <a:cs typeface="+mn-cs"/>
              </a:defRPr>
            </a:lvl4pPr>
            <a:lvl5pPr marL="1828800" algn="ctr" rtl="0" fontAlgn="base">
              <a:lnSpc>
                <a:spcPct val="120000"/>
              </a:lnSpc>
              <a:spcBef>
                <a:spcPct val="50000"/>
              </a:spcBef>
              <a:spcAft>
                <a:spcPct val="0"/>
              </a:spcAft>
              <a:buClr>
                <a:schemeClr val="bg2"/>
              </a:buClr>
              <a:buFont typeface="Wingdings" pitchFamily="2" charset="2"/>
              <a:defRPr kumimoji="1" sz="1000" kern="1200">
                <a:solidFill>
                  <a:srgbClr val="000000"/>
                </a:solidFill>
                <a:latin typeface="Arial" charset="0"/>
                <a:ea typeface="ＭＳ Ｐゴシック" charset="-128"/>
                <a:cs typeface="+mn-cs"/>
              </a:defRPr>
            </a:lvl5pPr>
            <a:lvl6pPr marL="2286000" algn="l" defTabSz="914400" rtl="0" eaLnBrk="1" latinLnBrk="0" hangingPunct="1">
              <a:defRPr kumimoji="1" sz="1000" kern="1200">
                <a:solidFill>
                  <a:srgbClr val="000000"/>
                </a:solidFill>
                <a:latin typeface="Arial" charset="0"/>
                <a:ea typeface="ＭＳ Ｐゴシック" charset="-128"/>
                <a:cs typeface="+mn-cs"/>
              </a:defRPr>
            </a:lvl6pPr>
            <a:lvl7pPr marL="2743200" algn="l" defTabSz="914400" rtl="0" eaLnBrk="1" latinLnBrk="0" hangingPunct="1">
              <a:defRPr kumimoji="1" sz="1000" kern="1200">
                <a:solidFill>
                  <a:srgbClr val="000000"/>
                </a:solidFill>
                <a:latin typeface="Arial" charset="0"/>
                <a:ea typeface="ＭＳ Ｐゴシック" charset="-128"/>
                <a:cs typeface="+mn-cs"/>
              </a:defRPr>
            </a:lvl7pPr>
            <a:lvl8pPr marL="3200400" algn="l" defTabSz="914400" rtl="0" eaLnBrk="1" latinLnBrk="0" hangingPunct="1">
              <a:defRPr kumimoji="1" sz="1000" kern="1200">
                <a:solidFill>
                  <a:srgbClr val="000000"/>
                </a:solidFill>
                <a:latin typeface="Arial" charset="0"/>
                <a:ea typeface="ＭＳ Ｐゴシック" charset="-128"/>
                <a:cs typeface="+mn-cs"/>
              </a:defRPr>
            </a:lvl8pPr>
            <a:lvl9pPr marL="3657600" algn="l" defTabSz="914400" rtl="0" eaLnBrk="1" latinLnBrk="0" hangingPunct="1">
              <a:defRPr kumimoji="1" sz="1000" kern="1200">
                <a:solidFill>
                  <a:srgbClr val="000000"/>
                </a:solidFill>
                <a:latin typeface="Arial" charset="0"/>
                <a:ea typeface="ＭＳ Ｐゴシック" charset="-128"/>
                <a:cs typeface="+mn-cs"/>
              </a:defRPr>
            </a:lvl9pPr>
          </a:lstStyle>
          <a:p>
            <a:pPr marL="0" marR="0" indent="0" defTabSz="914400" rtl="0" eaLnBrk="1" fontAlgn="base" latinLnBrk="0" hangingPunct="1">
              <a:lnSpc>
                <a:spcPct val="100000"/>
              </a:lnSpc>
              <a:spcBef>
                <a:spcPct val="0"/>
              </a:spcBef>
              <a:spcAft>
                <a:spcPct val="0"/>
              </a:spcAft>
              <a:buClr>
                <a:schemeClr val="bg2"/>
              </a:buClr>
              <a:buSzTx/>
              <a:buFont typeface="Wingdings" pitchFamily="2" charset="2"/>
              <a:buNone/>
              <a:tabLst/>
            </a:pPr>
            <a:r>
              <a:rPr lang="ja-JP" altLang="en-US" sz="1100" dirty="0">
                <a:solidFill>
                  <a:srgbClr val="FFFFFF"/>
                </a:solidFill>
                <a:latin typeface="Meiryo UI" panose="020B0604030504040204" pitchFamily="50" charset="-128"/>
                <a:ea typeface="Meiryo UI" panose="020B0604030504040204" pitchFamily="50" charset="-128"/>
              </a:rPr>
              <a:t>必要に応じて行を追加してください</a:t>
            </a:r>
            <a:endParaRPr kumimoji="1" lang="ja-JP" altLang="en-US" sz="1100" b="0" i="0" u="none" strike="noStrike" cap="none" normalizeH="0" baseline="0" dirty="0">
              <a:ln>
                <a:noFill/>
              </a:ln>
              <a:solidFill>
                <a:srgbClr val="FFFFFF"/>
              </a:solidFill>
              <a:effectLst/>
              <a:latin typeface="Meiryo UI" panose="020B0604030504040204" pitchFamily="50" charset="-128"/>
              <a:ea typeface="Meiryo UI" panose="020B0604030504040204" pitchFamily="50" charset="-128"/>
            </a:endParaRPr>
          </a:p>
        </p:txBody>
      </p:sp>
      <p:sp>
        <p:nvSpPr>
          <p:cNvPr id="4" name="Rectangle 3">
            <a:extLst>
              <a:ext uri="{FF2B5EF4-FFF2-40B4-BE49-F238E27FC236}">
                <a16:creationId xmlns:a16="http://schemas.microsoft.com/office/drawing/2014/main" id="{867E664A-33C7-1882-1F83-63558A71B91F}"/>
              </a:ext>
            </a:extLst>
          </p:cNvPr>
          <p:cNvSpPr txBox="1">
            <a:spLocks noChangeArrowheads="1"/>
          </p:cNvSpPr>
          <p:nvPr/>
        </p:nvSpPr>
        <p:spPr bwMode="auto">
          <a:xfrm>
            <a:off x="7401271" y="319526"/>
            <a:ext cx="2146759"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algn="r" eaLnBrk="1" hangingPunct="1">
              <a:spcBef>
                <a:spcPct val="0"/>
              </a:spcBef>
              <a:buClr>
                <a:srgbClr val="5A5A5A"/>
              </a:buClr>
              <a:buSzPct val="100000"/>
              <a:buFont typeface="Wingdings" pitchFamily="2" charset="2"/>
              <a:buNone/>
            </a:pPr>
            <a:r>
              <a:rPr lang="ja-JP" altLang="en-US" sz="1100" kern="0" dirty="0">
                <a:solidFill>
                  <a:schemeClr val="tx1"/>
                </a:solidFill>
                <a:latin typeface="Meiryo UI" panose="020B0604030504040204" pitchFamily="50" charset="-128"/>
                <a:ea typeface="Meiryo UI" panose="020B0604030504040204" pitchFamily="50" charset="-128"/>
              </a:rPr>
              <a:t>審査基準：適切性・妥当性</a:t>
            </a:r>
            <a:endParaRPr lang="en-US" altLang="ja-JP" sz="1100" kern="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584224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163707-E5E8-F4FE-EB0F-8E7B734E9874}"/>
            </a:ext>
          </a:extLst>
        </p:cNvPr>
        <p:cNvGrpSpPr/>
        <p:nvPr/>
      </p:nvGrpSpPr>
      <p:grpSpPr>
        <a:xfrm>
          <a:off x="0" y="0"/>
          <a:ext cx="0" cy="0"/>
          <a:chOff x="0" y="0"/>
          <a:chExt cx="0" cy="0"/>
        </a:xfrm>
      </p:grpSpPr>
      <p:sp>
        <p:nvSpPr>
          <p:cNvPr id="9219" name="Rectangle 2">
            <a:extLst>
              <a:ext uri="{FF2B5EF4-FFF2-40B4-BE49-F238E27FC236}">
                <a16:creationId xmlns:a16="http://schemas.microsoft.com/office/drawing/2014/main" id="{66B61FF9-9882-235E-3514-D3C57BDCE39F}"/>
              </a:ext>
            </a:extLst>
          </p:cNvPr>
          <p:cNvSpPr>
            <a:spLocks noGrp="1" noChangeArrowheads="1"/>
          </p:cNvSpPr>
          <p:nvPr>
            <p:ph type="title"/>
          </p:nvPr>
        </p:nvSpPr>
        <p:spPr>
          <a:xfrm>
            <a:off x="406400" y="662087"/>
            <a:ext cx="9061450" cy="307777"/>
          </a:xfrm>
        </p:spPr>
        <p:txBody>
          <a:bodyPr>
            <a:spAutoFit/>
          </a:bodyPr>
          <a:lstStyle/>
          <a:p>
            <a:pPr eaLnBrk="1" hangingPunct="1"/>
            <a:r>
              <a:rPr lang="en-US" altLang="ja-JP" dirty="0"/>
              <a:t>2-2</a:t>
            </a:r>
            <a:r>
              <a:rPr lang="ja-JP" altLang="en-US" dirty="0"/>
              <a:t>．実現するビジネスの概要</a:t>
            </a:r>
            <a:endParaRPr lang="en-US" altLang="ja-JP" dirty="0"/>
          </a:p>
        </p:txBody>
      </p:sp>
      <p:sp>
        <p:nvSpPr>
          <p:cNvPr id="9" name="Rectangle 3">
            <a:extLst>
              <a:ext uri="{FF2B5EF4-FFF2-40B4-BE49-F238E27FC236}">
                <a16:creationId xmlns:a16="http://schemas.microsoft.com/office/drawing/2014/main" id="{23EB283E-58FD-386D-BF7E-F140C2E83485}"/>
              </a:ext>
            </a:extLst>
          </p:cNvPr>
          <p:cNvSpPr txBox="1">
            <a:spLocks noChangeArrowheads="1"/>
          </p:cNvSpPr>
          <p:nvPr/>
        </p:nvSpPr>
        <p:spPr bwMode="auto">
          <a:xfrm>
            <a:off x="371574" y="1188367"/>
            <a:ext cx="9188915" cy="38350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None/>
            </a:pPr>
            <a:r>
              <a:rPr lang="en-US" altLang="ja-JP" sz="1100" b="1" kern="0" dirty="0">
                <a:solidFill>
                  <a:schemeClr val="tx1"/>
                </a:solidFill>
                <a:highlight>
                  <a:srgbClr val="CCDAEC"/>
                </a:highlight>
                <a:latin typeface="Meiryo UI" panose="020B0604030504040204" pitchFamily="50" charset="-128"/>
                <a:ea typeface="Meiryo UI" panose="020B0604030504040204" pitchFamily="50" charset="-128"/>
              </a:rPr>
              <a:t>【</a:t>
            </a:r>
            <a:r>
              <a:rPr lang="ja-JP" altLang="en-US" sz="1100" b="1" kern="0" dirty="0">
                <a:solidFill>
                  <a:schemeClr val="tx1"/>
                </a:solidFill>
                <a:highlight>
                  <a:srgbClr val="CCDAEC"/>
                </a:highlight>
                <a:latin typeface="Meiryo UI" panose="020B0604030504040204" pitchFamily="50" charset="-128"/>
                <a:ea typeface="Meiryo UI" panose="020B0604030504040204" pitchFamily="50" charset="-128"/>
              </a:rPr>
              <a:t>ビジネスモデル</a:t>
            </a:r>
            <a:r>
              <a:rPr lang="en-US" altLang="ja-JP" sz="1100" b="1" kern="0" dirty="0">
                <a:solidFill>
                  <a:schemeClr val="tx1"/>
                </a:solidFill>
                <a:highlight>
                  <a:srgbClr val="CCDAEC"/>
                </a:highlight>
                <a:latin typeface="Meiryo UI" panose="020B0604030504040204" pitchFamily="50" charset="-128"/>
                <a:ea typeface="Meiryo UI" panose="020B0604030504040204" pitchFamily="50" charset="-128"/>
              </a:rPr>
              <a:t>】</a:t>
            </a:r>
            <a:endParaRPr lang="en-US" altLang="ja-JP" sz="1100" kern="0" dirty="0">
              <a:solidFill>
                <a:schemeClr val="tx1"/>
              </a:solidFill>
              <a:latin typeface="Meiryo UI" panose="020B0604030504040204" pitchFamily="50" charset="-128"/>
              <a:ea typeface="Meiryo UI" panose="020B0604030504040204" pitchFamily="50" charset="-128"/>
            </a:endParaRPr>
          </a:p>
          <a:p>
            <a:pPr marL="0" indent="0"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新たに整備する研究開発拠点あるいは生産拠点を通じて取り組むビジネスについて、</a:t>
            </a:r>
            <a:r>
              <a:rPr lang="ja-JP" altLang="en-US" sz="1100" u="sng" kern="0" dirty="0">
                <a:solidFill>
                  <a:schemeClr val="tx1"/>
                </a:solidFill>
                <a:latin typeface="Meiryo UI" panose="020B0604030504040204" pitchFamily="50" charset="-128"/>
                <a:ea typeface="Meiryo UI" panose="020B0604030504040204" pitchFamily="50" charset="-128"/>
              </a:rPr>
              <a:t>ビジネスモデル</a:t>
            </a:r>
            <a:r>
              <a:rPr lang="ja-JP" altLang="en-US" sz="1100" kern="0" dirty="0">
                <a:solidFill>
                  <a:schemeClr val="tx1"/>
                </a:solidFill>
                <a:latin typeface="Meiryo UI" panose="020B0604030504040204" pitchFamily="50" charset="-128"/>
                <a:ea typeface="Meiryo UI" panose="020B0604030504040204" pitchFamily="50" charset="-128"/>
              </a:rPr>
              <a:t>や</a:t>
            </a:r>
            <a:r>
              <a:rPr lang="ja-JP" altLang="en-US" sz="1100" u="sng" kern="0" dirty="0">
                <a:solidFill>
                  <a:schemeClr val="tx1"/>
                </a:solidFill>
                <a:latin typeface="Meiryo UI" panose="020B0604030504040204" pitchFamily="50" charset="-128"/>
                <a:ea typeface="Meiryo UI" panose="020B0604030504040204" pitchFamily="50" charset="-128"/>
              </a:rPr>
              <a:t>ビジネススキーム</a:t>
            </a:r>
            <a:r>
              <a:rPr lang="ja-JP" altLang="en-US" sz="1100" kern="0" dirty="0">
                <a:solidFill>
                  <a:schemeClr val="tx1"/>
                </a:solidFill>
                <a:latin typeface="Meiryo UI" panose="020B0604030504040204" pitchFamily="50" charset="-128"/>
                <a:ea typeface="Meiryo UI" panose="020B0604030504040204" pitchFamily="50" charset="-128"/>
              </a:rPr>
              <a:t>を記載してください。</a:t>
            </a:r>
            <a:endParaRPr lang="en-US" altLang="ja-JP" sz="1100" kern="0" dirty="0">
              <a:solidFill>
                <a:schemeClr val="tx1"/>
              </a:solidFill>
              <a:highlight>
                <a:srgbClr val="FFFF00"/>
              </a:highlight>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5B84061E-6D16-9B46-52AB-C692BDF56B8B}"/>
              </a:ext>
            </a:extLst>
          </p:cNvPr>
          <p:cNvSpPr/>
          <p:nvPr/>
        </p:nvSpPr>
        <p:spPr bwMode="auto">
          <a:xfrm>
            <a:off x="342518" y="1700808"/>
            <a:ext cx="9216000" cy="4608512"/>
          </a:xfrm>
          <a:prstGeom prst="rect">
            <a:avLst/>
          </a:prstGeom>
          <a:noFill/>
          <a:ln w="12700" cap="flat" cmpd="sng" algn="ctr">
            <a:solidFill>
              <a:schemeClr val="bg2"/>
            </a:solidFill>
            <a:prstDash val="solid"/>
            <a:round/>
            <a:headEnd type="none" w="med" len="med"/>
            <a:tailEnd type="none" w="med" len="med"/>
          </a:ln>
          <a:effectLst/>
        </p:spPr>
        <p:txBody>
          <a:bodyPr vert="horz" wrap="none" lIns="18000" tIns="18000" rIns="18000" bIns="18000" numCol="1" rtlCol="0" anchor="ctr" anchorCtr="0" compatLnSpc="1">
            <a:prstTxWarp prst="textNoShape">
              <a:avLst/>
            </a:prstTxWarp>
          </a:bodyPr>
          <a:lstStyle/>
          <a:p>
            <a:pPr marL="171450" indent="-171450" algn="l">
              <a:buFont typeface="Wingdings" panose="05000000000000000000" pitchFamily="2" charset="2"/>
              <a:buChar char="l"/>
            </a:pPr>
            <a:r>
              <a:rPr lang="en-US" altLang="ja-JP" sz="1100" dirty="0">
                <a:solidFill>
                  <a:srgbClr val="FF0000"/>
                </a:solidFill>
              </a:rPr>
              <a:t>XX</a:t>
            </a:r>
            <a:r>
              <a:rPr lang="ja-JP" altLang="en-US" sz="1100" dirty="0">
                <a:solidFill>
                  <a:srgbClr val="FF0000"/>
                </a:solidFill>
              </a:rPr>
              <a:t>大学や</a:t>
            </a:r>
            <a:r>
              <a:rPr lang="en-US" altLang="ja-JP" sz="1100" dirty="0">
                <a:solidFill>
                  <a:srgbClr val="FF0000"/>
                </a:solidFill>
              </a:rPr>
              <a:t>XX</a:t>
            </a:r>
            <a:r>
              <a:rPr lang="ja-JP" altLang="en-US" sz="1100" dirty="0">
                <a:solidFill>
                  <a:srgbClr val="FF0000"/>
                </a:solidFill>
              </a:rPr>
              <a:t>研究所と共同研究を実施して、バイオ素材開発に取り組む</a:t>
            </a:r>
            <a:endParaRPr lang="en-US" altLang="ja-JP" sz="1100" dirty="0">
              <a:solidFill>
                <a:srgbClr val="FF0000"/>
              </a:solidFill>
            </a:endParaRPr>
          </a:p>
          <a:p>
            <a:pPr marL="171450" indent="-171450" algn="l">
              <a:buFont typeface="Wingdings" panose="05000000000000000000" pitchFamily="2" charset="2"/>
              <a:buChar char="l"/>
            </a:pPr>
            <a:r>
              <a:rPr lang="ja-JP" altLang="en-US" sz="1100" dirty="0">
                <a:solidFill>
                  <a:srgbClr val="FF0000"/>
                </a:solidFill>
              </a:rPr>
              <a:t>バイオ素材を</a:t>
            </a:r>
            <a:r>
              <a:rPr lang="en-US" altLang="ja-JP" sz="1100" dirty="0">
                <a:solidFill>
                  <a:srgbClr val="FF0000"/>
                </a:solidFill>
              </a:rPr>
              <a:t>XXX</a:t>
            </a:r>
            <a:r>
              <a:rPr lang="ja-JP" altLang="en-US" sz="1100" dirty="0">
                <a:solidFill>
                  <a:srgbClr val="FF0000"/>
                </a:solidFill>
              </a:rPr>
              <a:t>業や</a:t>
            </a:r>
            <a:r>
              <a:rPr lang="en-US" altLang="ja-JP" sz="1100" dirty="0">
                <a:solidFill>
                  <a:srgbClr val="FF0000"/>
                </a:solidFill>
              </a:rPr>
              <a:t>XXX</a:t>
            </a:r>
            <a:r>
              <a:rPr lang="ja-JP" altLang="en-US" sz="1100" dirty="0">
                <a:solidFill>
                  <a:srgbClr val="FF0000"/>
                </a:solidFill>
              </a:rPr>
              <a:t>業等の事業者に提供する</a:t>
            </a:r>
            <a:endParaRPr lang="en-US" altLang="ja-JP" sz="1100" dirty="0">
              <a:solidFill>
                <a:srgbClr val="FF0000"/>
              </a:solidFill>
            </a:endParaRPr>
          </a:p>
          <a:p>
            <a:pPr marL="171450" indent="-171450" algn="l">
              <a:buFont typeface="Wingdings" panose="05000000000000000000" pitchFamily="2" charset="2"/>
              <a:buChar char="l"/>
            </a:pPr>
            <a:r>
              <a:rPr lang="en-US" altLang="ja-JP" sz="1100" dirty="0">
                <a:solidFill>
                  <a:srgbClr val="FF0000"/>
                </a:solidFill>
              </a:rPr>
              <a:t>XXX</a:t>
            </a:r>
            <a:r>
              <a:rPr lang="ja-JP" altLang="en-US" sz="1100" dirty="0">
                <a:solidFill>
                  <a:srgbClr val="FF0000"/>
                </a:solidFill>
              </a:rPr>
              <a:t>業や</a:t>
            </a:r>
            <a:r>
              <a:rPr lang="en-US" altLang="ja-JP" sz="1100" dirty="0">
                <a:solidFill>
                  <a:srgbClr val="FF0000"/>
                </a:solidFill>
              </a:rPr>
              <a:t>XXX</a:t>
            </a:r>
            <a:r>
              <a:rPr lang="ja-JP" altLang="en-US" sz="1100" dirty="0">
                <a:solidFill>
                  <a:srgbClr val="FF0000"/>
                </a:solidFill>
              </a:rPr>
              <a:t>業等の事業者からバイオ素材に対するフィードバックを</a:t>
            </a:r>
            <a:br>
              <a:rPr lang="en-US" altLang="ja-JP" sz="1100" dirty="0">
                <a:solidFill>
                  <a:srgbClr val="FF0000"/>
                </a:solidFill>
              </a:rPr>
            </a:br>
            <a:r>
              <a:rPr lang="ja-JP" altLang="en-US" sz="1100" dirty="0">
                <a:solidFill>
                  <a:srgbClr val="FF0000"/>
                </a:solidFill>
              </a:rPr>
              <a:t>受けて、バイオ素材改良に取り組む</a:t>
            </a:r>
            <a:endParaRPr lang="en-US" altLang="ja-JP" sz="1100" dirty="0">
              <a:solidFill>
                <a:srgbClr val="FF0000"/>
              </a:solidFill>
            </a:endParaRPr>
          </a:p>
        </p:txBody>
      </p:sp>
      <p:sp>
        <p:nvSpPr>
          <p:cNvPr id="4" name="Rectangle 3">
            <a:extLst>
              <a:ext uri="{FF2B5EF4-FFF2-40B4-BE49-F238E27FC236}">
                <a16:creationId xmlns:a16="http://schemas.microsoft.com/office/drawing/2014/main" id="{409A0962-36FF-601B-C3B9-0BDE811A2456}"/>
              </a:ext>
            </a:extLst>
          </p:cNvPr>
          <p:cNvSpPr txBox="1">
            <a:spLocks noChangeArrowheads="1"/>
          </p:cNvSpPr>
          <p:nvPr/>
        </p:nvSpPr>
        <p:spPr bwMode="auto">
          <a:xfrm>
            <a:off x="7401271" y="319526"/>
            <a:ext cx="2146759"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algn="r"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審査基準：適切性・妥当性</a:t>
            </a:r>
            <a:endParaRPr lang="en-US" altLang="ja-JP" sz="1100" kern="0" dirty="0">
              <a:solidFill>
                <a:schemeClr val="tx1"/>
              </a:solidFill>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4E6098EC-C13E-4585-98DD-07B60BDB218C}"/>
              </a:ext>
            </a:extLst>
          </p:cNvPr>
          <p:cNvSpPr/>
          <p:nvPr/>
        </p:nvSpPr>
        <p:spPr bwMode="auto">
          <a:xfrm>
            <a:off x="4808984" y="2420888"/>
            <a:ext cx="1080000" cy="936000"/>
          </a:xfrm>
          <a:prstGeom prst="rect">
            <a:avLst/>
          </a:prstGeom>
          <a:noFill/>
          <a:ln w="12700"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Lst>
        </p:spPr>
        <p:txBody>
          <a:bodyPr vert="horz" wrap="none" lIns="18000" tIns="18000" rIns="18000" bIns="18000" numCol="1" rtlCol="0" anchor="ctr" anchorCtr="0" compatLnSpc="1">
            <a:prstTxWarp prst="textNoShape">
              <a:avLst/>
            </a:prstTxWarp>
          </a:bodyPr>
          <a:lstStyle/>
          <a:p>
            <a:pPr marL="0" marR="0" indent="0" algn="ctr" defTabSz="914400" rtl="0" eaLnBrk="1" fontAlgn="base" latinLnBrk="0" hangingPunct="1">
              <a:lnSpc>
                <a:spcPct val="120000"/>
              </a:lnSpc>
              <a:spcBef>
                <a:spcPct val="50000"/>
              </a:spcBef>
              <a:spcAft>
                <a:spcPct val="0"/>
              </a:spcAft>
              <a:buClr>
                <a:schemeClr val="bg2"/>
              </a:buClr>
              <a:buSzTx/>
              <a:buFont typeface="Wingdings" pitchFamily="2" charset="2"/>
              <a:buNone/>
              <a:tabLst/>
            </a:pPr>
            <a:r>
              <a:rPr kumimoji="1" lang="en-US" altLang="ja-JP" sz="1000" b="0" i="0" u="none" strike="noStrike" cap="none" normalizeH="0" baseline="0" dirty="0">
                <a:ln>
                  <a:noFill/>
                </a:ln>
                <a:solidFill>
                  <a:srgbClr val="FF0000"/>
                </a:solidFill>
                <a:effectLst/>
                <a:latin typeface="Arial" charset="0"/>
                <a:ea typeface="ＭＳ Ｐゴシック" charset="-128"/>
              </a:rPr>
              <a:t>XX</a:t>
            </a:r>
            <a:r>
              <a:rPr lang="ja-JP" altLang="en-US" dirty="0">
                <a:solidFill>
                  <a:srgbClr val="FF0000"/>
                </a:solidFill>
              </a:rPr>
              <a:t>研究所</a:t>
            </a:r>
            <a:endParaRPr kumimoji="1" lang="ja-JP" altLang="en-US" sz="1000" b="0" i="0" u="none" strike="noStrike" cap="none" normalizeH="0" baseline="0" dirty="0">
              <a:ln>
                <a:noFill/>
              </a:ln>
              <a:solidFill>
                <a:srgbClr val="FF0000"/>
              </a:solidFill>
              <a:effectLst/>
              <a:latin typeface="Arial" charset="0"/>
              <a:ea typeface="ＭＳ Ｐゴシック" charset="-128"/>
            </a:endParaRPr>
          </a:p>
        </p:txBody>
      </p:sp>
      <p:sp>
        <p:nvSpPr>
          <p:cNvPr id="7" name="正方形/長方形 6">
            <a:extLst>
              <a:ext uri="{FF2B5EF4-FFF2-40B4-BE49-F238E27FC236}">
                <a16:creationId xmlns:a16="http://schemas.microsoft.com/office/drawing/2014/main" id="{9A52DB1D-B4C0-2BBE-F2D5-62A72ABD9D48}"/>
              </a:ext>
            </a:extLst>
          </p:cNvPr>
          <p:cNvSpPr/>
          <p:nvPr/>
        </p:nvSpPr>
        <p:spPr bwMode="auto">
          <a:xfrm>
            <a:off x="4808984" y="4581232"/>
            <a:ext cx="1080000" cy="936000"/>
          </a:xfrm>
          <a:prstGeom prst="rect">
            <a:avLst/>
          </a:prstGeom>
          <a:noFill/>
          <a:ln w="12700"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Lst>
        </p:spPr>
        <p:txBody>
          <a:bodyPr vert="horz" wrap="none" lIns="18000" tIns="18000" rIns="18000" bIns="18000" numCol="1" rtlCol="0" anchor="ctr" anchorCtr="0" compatLnSpc="1">
            <a:prstTxWarp prst="textNoShape">
              <a:avLst/>
            </a:prstTxWarp>
          </a:bodyPr>
          <a:lstStyle/>
          <a:p>
            <a:pPr marL="0" marR="0" indent="0" algn="ctr" defTabSz="914400" rtl="0" eaLnBrk="1" fontAlgn="base" latinLnBrk="0" hangingPunct="1">
              <a:lnSpc>
                <a:spcPct val="120000"/>
              </a:lnSpc>
              <a:spcBef>
                <a:spcPct val="50000"/>
              </a:spcBef>
              <a:spcAft>
                <a:spcPct val="0"/>
              </a:spcAft>
              <a:buClr>
                <a:schemeClr val="bg2"/>
              </a:buClr>
              <a:buSzTx/>
              <a:buFont typeface="Wingdings" pitchFamily="2" charset="2"/>
              <a:buNone/>
              <a:tabLst/>
            </a:pPr>
            <a:r>
              <a:rPr kumimoji="1" lang="en-US" altLang="ja-JP" sz="1000" b="0" i="0" u="none" strike="noStrike" cap="none" normalizeH="0" baseline="0" dirty="0">
                <a:ln>
                  <a:noFill/>
                </a:ln>
                <a:solidFill>
                  <a:srgbClr val="FF0000"/>
                </a:solidFill>
                <a:effectLst/>
                <a:latin typeface="Arial" charset="0"/>
                <a:ea typeface="ＭＳ Ｐゴシック" charset="-128"/>
              </a:rPr>
              <a:t>XX</a:t>
            </a:r>
            <a:r>
              <a:rPr lang="ja-JP" altLang="en-US" dirty="0">
                <a:solidFill>
                  <a:srgbClr val="FF0000"/>
                </a:solidFill>
              </a:rPr>
              <a:t>株式会社</a:t>
            </a:r>
            <a:endParaRPr kumimoji="1" lang="ja-JP" altLang="en-US" sz="1000" b="0" i="0" u="none" strike="noStrike" cap="none" normalizeH="0" baseline="0" dirty="0">
              <a:ln>
                <a:noFill/>
              </a:ln>
              <a:solidFill>
                <a:srgbClr val="FF0000"/>
              </a:solidFill>
              <a:effectLst/>
              <a:latin typeface="Arial" charset="0"/>
              <a:ea typeface="ＭＳ Ｐゴシック" charset="-128"/>
            </a:endParaRPr>
          </a:p>
        </p:txBody>
      </p:sp>
      <p:sp>
        <p:nvSpPr>
          <p:cNvPr id="10" name="正方形/長方形 9">
            <a:extLst>
              <a:ext uri="{FF2B5EF4-FFF2-40B4-BE49-F238E27FC236}">
                <a16:creationId xmlns:a16="http://schemas.microsoft.com/office/drawing/2014/main" id="{16399C76-5AF9-28F8-8F7A-F50B5C20861A}"/>
              </a:ext>
            </a:extLst>
          </p:cNvPr>
          <p:cNvSpPr/>
          <p:nvPr/>
        </p:nvSpPr>
        <p:spPr bwMode="auto">
          <a:xfrm>
            <a:off x="8409504" y="2420888"/>
            <a:ext cx="1080000" cy="936000"/>
          </a:xfrm>
          <a:prstGeom prst="rect">
            <a:avLst/>
          </a:prstGeom>
          <a:noFill/>
          <a:ln w="12700"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Lst>
        </p:spPr>
        <p:txBody>
          <a:bodyPr vert="horz" wrap="none" lIns="18000" tIns="18000" rIns="18000" bIns="18000" numCol="1" rtlCol="0" anchor="ctr" anchorCtr="0" compatLnSpc="1">
            <a:prstTxWarp prst="textNoShape">
              <a:avLst/>
            </a:prstTxWarp>
          </a:bodyPr>
          <a:lstStyle/>
          <a:p>
            <a:pPr marL="0" marR="0" indent="0" algn="ctr" defTabSz="914400" rtl="0" eaLnBrk="1" fontAlgn="base" latinLnBrk="0" hangingPunct="1">
              <a:lnSpc>
                <a:spcPct val="120000"/>
              </a:lnSpc>
              <a:spcBef>
                <a:spcPct val="50000"/>
              </a:spcBef>
              <a:spcAft>
                <a:spcPct val="0"/>
              </a:spcAft>
              <a:buClr>
                <a:schemeClr val="bg2"/>
              </a:buClr>
              <a:buSzTx/>
              <a:buFont typeface="Wingdings" pitchFamily="2" charset="2"/>
              <a:buNone/>
              <a:tabLst/>
            </a:pPr>
            <a:r>
              <a:rPr kumimoji="1" lang="en-US" altLang="ja-JP" sz="1000" b="0" i="0" u="none" strike="noStrike" cap="none" normalizeH="0" baseline="0" dirty="0">
                <a:ln>
                  <a:noFill/>
                </a:ln>
                <a:solidFill>
                  <a:srgbClr val="FF0000"/>
                </a:solidFill>
                <a:effectLst/>
                <a:latin typeface="Arial" charset="0"/>
                <a:ea typeface="ＭＳ Ｐゴシック" charset="-128"/>
              </a:rPr>
              <a:t>XX</a:t>
            </a:r>
            <a:r>
              <a:rPr kumimoji="1" lang="ja-JP" altLang="en-US" sz="1000" b="0" i="0" u="none" strike="noStrike" cap="none" normalizeH="0" baseline="0" dirty="0">
                <a:ln>
                  <a:noFill/>
                </a:ln>
                <a:solidFill>
                  <a:srgbClr val="FF0000"/>
                </a:solidFill>
                <a:effectLst/>
                <a:latin typeface="Arial" charset="0"/>
                <a:ea typeface="ＭＳ Ｐゴシック" charset="-128"/>
              </a:rPr>
              <a:t>株式会社</a:t>
            </a:r>
            <a:br>
              <a:rPr lang="en-US" altLang="ja-JP" dirty="0">
                <a:solidFill>
                  <a:srgbClr val="FF0000"/>
                </a:solidFill>
              </a:rPr>
            </a:br>
            <a:r>
              <a:rPr lang="ja-JP" altLang="en-US" dirty="0">
                <a:solidFill>
                  <a:srgbClr val="FF0000"/>
                </a:solidFill>
              </a:rPr>
              <a:t>（化粧品メーカー）</a:t>
            </a:r>
            <a:endParaRPr kumimoji="1" lang="en-US" altLang="ja-JP" sz="1000" b="0" i="0" u="none" strike="noStrike" cap="none" normalizeH="0" baseline="0" dirty="0">
              <a:ln>
                <a:noFill/>
              </a:ln>
              <a:solidFill>
                <a:srgbClr val="FF0000"/>
              </a:solidFill>
              <a:effectLst/>
              <a:latin typeface="Arial" charset="0"/>
              <a:ea typeface="ＭＳ Ｐゴシック" charset="-128"/>
            </a:endParaRPr>
          </a:p>
        </p:txBody>
      </p:sp>
      <p:sp>
        <p:nvSpPr>
          <p:cNvPr id="12" name="正方形/長方形 11">
            <a:extLst>
              <a:ext uri="{FF2B5EF4-FFF2-40B4-BE49-F238E27FC236}">
                <a16:creationId xmlns:a16="http://schemas.microsoft.com/office/drawing/2014/main" id="{83011774-3B8E-DFC7-5CFA-A173A3E17D3E}"/>
              </a:ext>
            </a:extLst>
          </p:cNvPr>
          <p:cNvSpPr/>
          <p:nvPr/>
        </p:nvSpPr>
        <p:spPr bwMode="auto">
          <a:xfrm>
            <a:off x="8409504" y="4581232"/>
            <a:ext cx="1080000" cy="936000"/>
          </a:xfrm>
          <a:prstGeom prst="rect">
            <a:avLst/>
          </a:prstGeom>
          <a:noFill/>
          <a:ln w="12700"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Lst>
        </p:spPr>
        <p:txBody>
          <a:bodyPr vert="horz" wrap="none" lIns="18000" tIns="18000" rIns="18000" bIns="18000" numCol="1" rtlCol="0" anchor="ctr" anchorCtr="0" compatLnSpc="1">
            <a:prstTxWarp prst="textNoShape">
              <a:avLst/>
            </a:prstTxWarp>
          </a:bodyPr>
          <a:lstStyle/>
          <a:p>
            <a:pPr marL="0" marR="0" indent="0" algn="ctr" defTabSz="914400" rtl="0" eaLnBrk="1" fontAlgn="base" latinLnBrk="0" hangingPunct="1">
              <a:lnSpc>
                <a:spcPct val="120000"/>
              </a:lnSpc>
              <a:spcBef>
                <a:spcPct val="50000"/>
              </a:spcBef>
              <a:spcAft>
                <a:spcPct val="0"/>
              </a:spcAft>
              <a:buClr>
                <a:schemeClr val="bg2"/>
              </a:buClr>
              <a:buSzTx/>
              <a:buFont typeface="Wingdings" pitchFamily="2" charset="2"/>
              <a:buNone/>
              <a:tabLst/>
            </a:pPr>
            <a:r>
              <a:rPr kumimoji="1" lang="en-US" altLang="ja-JP" sz="1000" b="0" i="0" u="none" strike="noStrike" cap="none" normalizeH="0" baseline="0" dirty="0">
                <a:ln>
                  <a:noFill/>
                </a:ln>
                <a:solidFill>
                  <a:srgbClr val="FF0000"/>
                </a:solidFill>
                <a:effectLst/>
                <a:latin typeface="Arial" charset="0"/>
                <a:ea typeface="ＭＳ Ｐゴシック" charset="-128"/>
              </a:rPr>
              <a:t>XX</a:t>
            </a:r>
            <a:r>
              <a:rPr kumimoji="1" lang="ja-JP" altLang="en-US" sz="1000" b="0" i="0" u="none" strike="noStrike" cap="none" normalizeH="0" baseline="0" dirty="0">
                <a:ln>
                  <a:noFill/>
                </a:ln>
                <a:solidFill>
                  <a:srgbClr val="FF0000"/>
                </a:solidFill>
                <a:effectLst/>
                <a:latin typeface="Arial" charset="0"/>
                <a:ea typeface="ＭＳ Ｐゴシック" charset="-128"/>
              </a:rPr>
              <a:t>株式会社</a:t>
            </a:r>
            <a:br>
              <a:rPr kumimoji="1" lang="en-US" altLang="ja-JP" sz="1000" b="0" i="0" u="none" strike="noStrike" cap="none" normalizeH="0" baseline="0" dirty="0">
                <a:ln>
                  <a:noFill/>
                </a:ln>
                <a:solidFill>
                  <a:srgbClr val="FF0000"/>
                </a:solidFill>
                <a:effectLst/>
                <a:latin typeface="Arial" charset="0"/>
                <a:ea typeface="ＭＳ Ｐゴシック" charset="-128"/>
              </a:rPr>
            </a:br>
            <a:r>
              <a:rPr kumimoji="1" lang="ja-JP" altLang="en-US" sz="1000" b="0" i="0" u="none" strike="noStrike" cap="none" normalizeH="0" baseline="0" dirty="0">
                <a:ln>
                  <a:noFill/>
                </a:ln>
                <a:solidFill>
                  <a:srgbClr val="FF0000"/>
                </a:solidFill>
                <a:effectLst/>
                <a:latin typeface="Arial" charset="0"/>
                <a:ea typeface="ＭＳ Ｐゴシック" charset="-128"/>
              </a:rPr>
              <a:t>（</a:t>
            </a:r>
            <a:r>
              <a:rPr kumimoji="1" lang="en-US" altLang="ja-JP" sz="1000" b="0" i="0" u="none" strike="noStrike" cap="none" normalizeH="0" baseline="0" dirty="0">
                <a:ln>
                  <a:noFill/>
                </a:ln>
                <a:solidFill>
                  <a:srgbClr val="FF0000"/>
                </a:solidFill>
                <a:effectLst/>
                <a:latin typeface="Arial" charset="0"/>
                <a:ea typeface="ＭＳ Ｐゴシック" charset="-128"/>
              </a:rPr>
              <a:t>XXX</a:t>
            </a:r>
            <a:r>
              <a:rPr kumimoji="1" lang="ja-JP" altLang="en-US" sz="1000" b="0" i="0" u="none" strike="noStrike" cap="none" normalizeH="0" baseline="0" dirty="0">
                <a:ln>
                  <a:noFill/>
                </a:ln>
                <a:solidFill>
                  <a:srgbClr val="FF0000"/>
                </a:solidFill>
                <a:effectLst/>
                <a:latin typeface="Arial" charset="0"/>
                <a:ea typeface="ＭＳ Ｐゴシック" charset="-128"/>
              </a:rPr>
              <a:t>）</a:t>
            </a:r>
          </a:p>
        </p:txBody>
      </p:sp>
      <p:sp>
        <p:nvSpPr>
          <p:cNvPr id="14" name="正方形/長方形 13">
            <a:extLst>
              <a:ext uri="{FF2B5EF4-FFF2-40B4-BE49-F238E27FC236}">
                <a16:creationId xmlns:a16="http://schemas.microsoft.com/office/drawing/2014/main" id="{EB473B5D-CD30-3DEF-1BD3-DC9B10993256}"/>
              </a:ext>
            </a:extLst>
          </p:cNvPr>
          <p:cNvSpPr/>
          <p:nvPr/>
        </p:nvSpPr>
        <p:spPr bwMode="auto">
          <a:xfrm>
            <a:off x="8409376" y="3501112"/>
            <a:ext cx="1080000" cy="936000"/>
          </a:xfrm>
          <a:prstGeom prst="rect">
            <a:avLst/>
          </a:prstGeom>
          <a:noFill/>
          <a:ln w="12700"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Lst>
        </p:spPr>
        <p:txBody>
          <a:bodyPr vert="horz" wrap="none" lIns="18000" tIns="18000" rIns="18000" bIns="18000" numCol="1" rtlCol="0" anchor="ctr" anchorCtr="0" compatLnSpc="1">
            <a:prstTxWarp prst="textNoShape">
              <a:avLst/>
            </a:prstTxWarp>
          </a:bodyPr>
          <a:lstStyle/>
          <a:p>
            <a:pPr marL="0" marR="0" indent="0" algn="ctr" defTabSz="914400" rtl="0" eaLnBrk="1" fontAlgn="base" latinLnBrk="0" hangingPunct="1">
              <a:lnSpc>
                <a:spcPct val="120000"/>
              </a:lnSpc>
              <a:spcBef>
                <a:spcPct val="50000"/>
              </a:spcBef>
              <a:spcAft>
                <a:spcPct val="0"/>
              </a:spcAft>
              <a:buClr>
                <a:schemeClr val="bg2"/>
              </a:buClr>
              <a:buSzTx/>
              <a:buFont typeface="Wingdings" pitchFamily="2" charset="2"/>
              <a:buNone/>
              <a:tabLst/>
            </a:pPr>
            <a:r>
              <a:rPr kumimoji="1" lang="en-US" altLang="ja-JP" sz="1000" b="0" i="0" u="none" strike="noStrike" cap="none" normalizeH="0" baseline="0" dirty="0">
                <a:ln>
                  <a:noFill/>
                </a:ln>
                <a:solidFill>
                  <a:srgbClr val="FF0000"/>
                </a:solidFill>
                <a:effectLst/>
                <a:latin typeface="Arial" charset="0"/>
                <a:ea typeface="ＭＳ Ｐゴシック" charset="-128"/>
              </a:rPr>
              <a:t>XX</a:t>
            </a:r>
            <a:r>
              <a:rPr kumimoji="1" lang="ja-JP" altLang="en-US" sz="1000" b="0" i="0" u="none" strike="noStrike" cap="none" normalizeH="0" baseline="0" dirty="0">
                <a:ln>
                  <a:noFill/>
                </a:ln>
                <a:solidFill>
                  <a:srgbClr val="FF0000"/>
                </a:solidFill>
                <a:effectLst/>
                <a:latin typeface="Arial" charset="0"/>
                <a:ea typeface="ＭＳ Ｐゴシック" charset="-128"/>
              </a:rPr>
              <a:t>株式会社</a:t>
            </a:r>
            <a:br>
              <a:rPr kumimoji="1" lang="en-US" altLang="ja-JP" sz="1000" b="0" i="0" u="none" strike="noStrike" cap="none" normalizeH="0" baseline="0" dirty="0">
                <a:ln>
                  <a:noFill/>
                </a:ln>
                <a:solidFill>
                  <a:srgbClr val="FF0000"/>
                </a:solidFill>
                <a:effectLst/>
                <a:latin typeface="Arial" charset="0"/>
                <a:ea typeface="ＭＳ Ｐゴシック" charset="-128"/>
              </a:rPr>
            </a:br>
            <a:r>
              <a:rPr kumimoji="1" lang="ja-JP" altLang="en-US" sz="1000" b="0" i="0" u="none" strike="noStrike" cap="none" normalizeH="0" baseline="0" dirty="0">
                <a:ln>
                  <a:noFill/>
                </a:ln>
                <a:solidFill>
                  <a:srgbClr val="FF0000"/>
                </a:solidFill>
                <a:effectLst/>
                <a:latin typeface="Arial" charset="0"/>
                <a:ea typeface="ＭＳ Ｐゴシック" charset="-128"/>
              </a:rPr>
              <a:t>（</a:t>
            </a:r>
            <a:r>
              <a:rPr lang="ja-JP" altLang="en-US" dirty="0">
                <a:solidFill>
                  <a:srgbClr val="FF0000"/>
                </a:solidFill>
              </a:rPr>
              <a:t>化学メーカー</a:t>
            </a:r>
            <a:r>
              <a:rPr kumimoji="1" lang="ja-JP" altLang="en-US" sz="1000" b="0" i="0" u="none" strike="noStrike" cap="none" normalizeH="0" baseline="0" dirty="0">
                <a:ln>
                  <a:noFill/>
                </a:ln>
                <a:solidFill>
                  <a:srgbClr val="FF0000"/>
                </a:solidFill>
                <a:effectLst/>
                <a:latin typeface="Arial" charset="0"/>
                <a:ea typeface="ＭＳ Ｐゴシック" charset="-128"/>
              </a:rPr>
              <a:t>）</a:t>
            </a:r>
          </a:p>
        </p:txBody>
      </p:sp>
      <p:sp>
        <p:nvSpPr>
          <p:cNvPr id="15" name="正方形/長方形 14">
            <a:extLst>
              <a:ext uri="{FF2B5EF4-FFF2-40B4-BE49-F238E27FC236}">
                <a16:creationId xmlns:a16="http://schemas.microsoft.com/office/drawing/2014/main" id="{CFCAA5F5-3D10-A6E0-7450-AB12EBF078B2}"/>
              </a:ext>
            </a:extLst>
          </p:cNvPr>
          <p:cNvSpPr/>
          <p:nvPr/>
        </p:nvSpPr>
        <p:spPr bwMode="auto">
          <a:xfrm>
            <a:off x="6609184" y="2420888"/>
            <a:ext cx="1080000" cy="3096344"/>
          </a:xfrm>
          <a:prstGeom prst="rect">
            <a:avLst/>
          </a:prstGeom>
          <a:noFill/>
          <a:ln w="12700"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Lst>
        </p:spPr>
        <p:txBody>
          <a:bodyPr vert="horz" wrap="none" lIns="18000" tIns="18000" rIns="18000" bIns="18000" numCol="1" rtlCol="0" anchor="ctr" anchorCtr="0" compatLnSpc="1">
            <a:prstTxWarp prst="textNoShape">
              <a:avLst/>
            </a:prstTxWarp>
          </a:bodyPr>
          <a:lstStyle/>
          <a:p>
            <a:pPr marL="0" marR="0" indent="0" algn="ctr" defTabSz="914400" rtl="0" eaLnBrk="1" fontAlgn="base" latinLnBrk="0" hangingPunct="1">
              <a:lnSpc>
                <a:spcPct val="120000"/>
              </a:lnSpc>
              <a:spcBef>
                <a:spcPct val="50000"/>
              </a:spcBef>
              <a:spcAft>
                <a:spcPct val="0"/>
              </a:spcAft>
              <a:buClr>
                <a:schemeClr val="bg2"/>
              </a:buClr>
              <a:buSzTx/>
              <a:buFont typeface="Wingdings" pitchFamily="2" charset="2"/>
              <a:buNone/>
              <a:tabLst/>
            </a:pPr>
            <a:r>
              <a:rPr kumimoji="1" lang="ja-JP" altLang="en-US" sz="1000" b="0" i="0" u="none" strike="noStrike" cap="none" normalizeH="0" baseline="0" dirty="0">
                <a:ln>
                  <a:noFill/>
                </a:ln>
                <a:solidFill>
                  <a:srgbClr val="FF0000"/>
                </a:solidFill>
                <a:effectLst/>
                <a:latin typeface="Arial" charset="0"/>
                <a:ea typeface="ＭＳ Ｐゴシック" charset="-128"/>
              </a:rPr>
              <a:t>当社</a:t>
            </a:r>
          </a:p>
        </p:txBody>
      </p:sp>
      <p:sp>
        <p:nvSpPr>
          <p:cNvPr id="20" name="正方形/長方形 19">
            <a:extLst>
              <a:ext uri="{FF2B5EF4-FFF2-40B4-BE49-F238E27FC236}">
                <a16:creationId xmlns:a16="http://schemas.microsoft.com/office/drawing/2014/main" id="{C0A228D6-457C-43DF-B6D0-52967708C4DF}"/>
              </a:ext>
            </a:extLst>
          </p:cNvPr>
          <p:cNvSpPr/>
          <p:nvPr/>
        </p:nvSpPr>
        <p:spPr bwMode="auto">
          <a:xfrm>
            <a:off x="6033120" y="2564904"/>
            <a:ext cx="468000" cy="216000"/>
          </a:xfrm>
          <a:prstGeom prst="rect">
            <a:avLst/>
          </a:prstGeom>
          <a:noFill/>
          <a:ln w="12700" cap="flat" cmpd="sng" algn="ctr">
            <a:no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round/>
                <a:headEnd type="none" w="med" len="med"/>
                <a:tailEnd type="none" w="med" len="med"/>
              </a14:hiddenLine>
            </a:ext>
          </a:extLst>
        </p:spPr>
        <p:txBody>
          <a:bodyPr vert="horz" wrap="none" lIns="18000" tIns="18000" rIns="18000" bIns="18000" numCol="1" rtlCol="0" anchor="ctr" anchorCtr="0" compatLnSpc="1">
            <a:prstTxWarp prst="textNoShape">
              <a:avLst/>
            </a:prstTxWarp>
          </a:bodyPr>
          <a:lstStyle/>
          <a:p>
            <a:pPr marL="0" marR="0" indent="0" algn="ctr" defTabSz="914400" rtl="0" eaLnBrk="1" fontAlgn="base" latinLnBrk="0" hangingPunct="1">
              <a:lnSpc>
                <a:spcPct val="120000"/>
              </a:lnSpc>
              <a:spcBef>
                <a:spcPct val="50000"/>
              </a:spcBef>
              <a:spcAft>
                <a:spcPct val="0"/>
              </a:spcAft>
              <a:buClr>
                <a:schemeClr val="bg2"/>
              </a:buClr>
              <a:buSzTx/>
              <a:buFont typeface="Wingdings" pitchFamily="2" charset="2"/>
              <a:buNone/>
              <a:tabLst/>
            </a:pPr>
            <a:r>
              <a:rPr lang="ja-JP" altLang="en-US" dirty="0">
                <a:solidFill>
                  <a:srgbClr val="FF0000"/>
                </a:solidFill>
              </a:rPr>
              <a:t>共同研究</a:t>
            </a:r>
            <a:endParaRPr lang="en-US" altLang="ja-JP" dirty="0">
              <a:solidFill>
                <a:srgbClr val="FF0000"/>
              </a:solidFill>
            </a:endParaRPr>
          </a:p>
        </p:txBody>
      </p:sp>
      <p:sp>
        <p:nvSpPr>
          <p:cNvPr id="24" name="正方形/長方形 23">
            <a:extLst>
              <a:ext uri="{FF2B5EF4-FFF2-40B4-BE49-F238E27FC236}">
                <a16:creationId xmlns:a16="http://schemas.microsoft.com/office/drawing/2014/main" id="{21EE53A0-6745-3ADD-E751-BC29555B049D}"/>
              </a:ext>
            </a:extLst>
          </p:cNvPr>
          <p:cNvSpPr/>
          <p:nvPr/>
        </p:nvSpPr>
        <p:spPr bwMode="auto">
          <a:xfrm>
            <a:off x="6015204" y="4725144"/>
            <a:ext cx="468000" cy="216000"/>
          </a:xfrm>
          <a:prstGeom prst="rect">
            <a:avLst/>
          </a:prstGeom>
          <a:noFill/>
          <a:ln w="12700" cap="flat" cmpd="sng" algn="ctr">
            <a:no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round/>
                <a:headEnd type="none" w="med" len="med"/>
                <a:tailEnd type="none" w="med" len="med"/>
              </a14:hiddenLine>
            </a:ext>
          </a:extLst>
        </p:spPr>
        <p:txBody>
          <a:bodyPr vert="horz" wrap="none" lIns="18000" tIns="18000" rIns="18000" bIns="18000" numCol="1" rtlCol="0" anchor="ctr" anchorCtr="0" compatLnSpc="1">
            <a:prstTxWarp prst="textNoShape">
              <a:avLst/>
            </a:prstTxWarp>
          </a:bodyPr>
          <a:lstStyle/>
          <a:p>
            <a:pPr marL="0" marR="0" indent="0" algn="ctr" defTabSz="914400" rtl="0" eaLnBrk="1" fontAlgn="base" latinLnBrk="0" hangingPunct="1">
              <a:lnSpc>
                <a:spcPct val="120000"/>
              </a:lnSpc>
              <a:spcBef>
                <a:spcPct val="50000"/>
              </a:spcBef>
              <a:spcAft>
                <a:spcPct val="0"/>
              </a:spcAft>
              <a:buClr>
                <a:schemeClr val="bg2"/>
              </a:buClr>
              <a:buSzTx/>
              <a:buFont typeface="Wingdings" pitchFamily="2" charset="2"/>
              <a:buNone/>
              <a:tabLst/>
            </a:pPr>
            <a:r>
              <a:rPr lang="ja-JP" altLang="en-US" dirty="0">
                <a:solidFill>
                  <a:srgbClr val="FF0000"/>
                </a:solidFill>
              </a:rPr>
              <a:t>共同研究</a:t>
            </a:r>
            <a:endParaRPr lang="en-US" altLang="ja-JP" dirty="0">
              <a:solidFill>
                <a:srgbClr val="FF0000"/>
              </a:solidFill>
            </a:endParaRPr>
          </a:p>
        </p:txBody>
      </p:sp>
      <p:cxnSp>
        <p:nvCxnSpPr>
          <p:cNvPr id="26" name="直線矢印コネクタ 25">
            <a:extLst>
              <a:ext uri="{FF2B5EF4-FFF2-40B4-BE49-F238E27FC236}">
                <a16:creationId xmlns:a16="http://schemas.microsoft.com/office/drawing/2014/main" id="{153BA54E-0F46-8D51-5403-BD456EE72D22}"/>
              </a:ext>
            </a:extLst>
          </p:cNvPr>
          <p:cNvCxnSpPr>
            <a:cxnSpLocks/>
          </p:cNvCxnSpPr>
          <p:nvPr/>
        </p:nvCxnSpPr>
        <p:spPr bwMode="auto">
          <a:xfrm>
            <a:off x="7689304" y="2701357"/>
            <a:ext cx="720200" cy="0"/>
          </a:xfrm>
          <a:prstGeom prst="straightConnector1">
            <a:avLst/>
          </a:prstGeom>
          <a:solidFill>
            <a:schemeClr val="accent1"/>
          </a:solidFill>
          <a:ln w="28575" cap="flat" cmpd="sng" algn="ctr">
            <a:solidFill>
              <a:schemeClr val="bg2"/>
            </a:solidFill>
            <a:prstDash val="solid"/>
            <a:round/>
            <a:headEnd type="none" w="med" len="med"/>
            <a:tailEnd type="triangle"/>
          </a:ln>
          <a:effectLst/>
        </p:spPr>
      </p:cxnSp>
      <p:cxnSp>
        <p:nvCxnSpPr>
          <p:cNvPr id="27" name="直線矢印コネクタ 26">
            <a:extLst>
              <a:ext uri="{FF2B5EF4-FFF2-40B4-BE49-F238E27FC236}">
                <a16:creationId xmlns:a16="http://schemas.microsoft.com/office/drawing/2014/main" id="{9519263D-2E38-C795-F5A3-8E6879D81A30}"/>
              </a:ext>
            </a:extLst>
          </p:cNvPr>
          <p:cNvCxnSpPr>
            <a:cxnSpLocks/>
          </p:cNvCxnSpPr>
          <p:nvPr/>
        </p:nvCxnSpPr>
        <p:spPr bwMode="auto">
          <a:xfrm rot="10800000">
            <a:off x="7689424" y="3061397"/>
            <a:ext cx="720200" cy="0"/>
          </a:xfrm>
          <a:prstGeom prst="straightConnector1">
            <a:avLst/>
          </a:prstGeom>
          <a:solidFill>
            <a:schemeClr val="accent1"/>
          </a:solidFill>
          <a:ln w="28575" cap="flat" cmpd="sng" algn="ctr">
            <a:solidFill>
              <a:schemeClr val="bg2"/>
            </a:solidFill>
            <a:prstDash val="solid"/>
            <a:round/>
            <a:headEnd type="none" w="med" len="med"/>
            <a:tailEnd type="triangle"/>
          </a:ln>
          <a:effectLst/>
        </p:spPr>
      </p:cxnSp>
      <p:sp>
        <p:nvSpPr>
          <p:cNvPr id="28" name="正方形/長方形 27">
            <a:extLst>
              <a:ext uri="{FF2B5EF4-FFF2-40B4-BE49-F238E27FC236}">
                <a16:creationId xmlns:a16="http://schemas.microsoft.com/office/drawing/2014/main" id="{A88030AB-1279-8D14-D394-FA94B5E5A271}"/>
              </a:ext>
            </a:extLst>
          </p:cNvPr>
          <p:cNvSpPr/>
          <p:nvPr/>
        </p:nvSpPr>
        <p:spPr bwMode="auto">
          <a:xfrm>
            <a:off x="7815404" y="2420888"/>
            <a:ext cx="468000" cy="216000"/>
          </a:xfrm>
          <a:prstGeom prst="rect">
            <a:avLst/>
          </a:prstGeom>
          <a:noFill/>
          <a:ln w="12700" cap="flat" cmpd="sng" algn="ctr">
            <a:no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round/>
                <a:headEnd type="none" w="med" len="med"/>
                <a:tailEnd type="none" w="med" len="med"/>
              </a14:hiddenLine>
            </a:ext>
          </a:extLst>
        </p:spPr>
        <p:txBody>
          <a:bodyPr vert="horz" wrap="none" lIns="18000" tIns="18000" rIns="18000" bIns="18000" numCol="1" rtlCol="0" anchor="ctr" anchorCtr="0" compatLnSpc="1">
            <a:prstTxWarp prst="textNoShape">
              <a:avLst/>
            </a:prstTxWarp>
          </a:bodyPr>
          <a:lstStyle/>
          <a:p>
            <a:pPr marL="0" marR="0" indent="0" algn="ctr" defTabSz="914400" rtl="0" eaLnBrk="1" fontAlgn="base" latinLnBrk="0" hangingPunct="1">
              <a:lnSpc>
                <a:spcPct val="120000"/>
              </a:lnSpc>
              <a:spcBef>
                <a:spcPct val="50000"/>
              </a:spcBef>
              <a:spcAft>
                <a:spcPct val="0"/>
              </a:spcAft>
              <a:buClr>
                <a:schemeClr val="bg2"/>
              </a:buClr>
              <a:buSzTx/>
              <a:buFont typeface="Wingdings" pitchFamily="2" charset="2"/>
              <a:buNone/>
              <a:tabLst/>
            </a:pPr>
            <a:r>
              <a:rPr lang="ja-JP" altLang="en-US" dirty="0">
                <a:solidFill>
                  <a:srgbClr val="FF0000"/>
                </a:solidFill>
              </a:rPr>
              <a:t>素材販売</a:t>
            </a:r>
            <a:endParaRPr lang="en-US" altLang="ja-JP" dirty="0">
              <a:solidFill>
                <a:srgbClr val="FF0000"/>
              </a:solidFill>
            </a:endParaRPr>
          </a:p>
        </p:txBody>
      </p:sp>
      <p:sp>
        <p:nvSpPr>
          <p:cNvPr id="29" name="正方形/長方形 28">
            <a:extLst>
              <a:ext uri="{FF2B5EF4-FFF2-40B4-BE49-F238E27FC236}">
                <a16:creationId xmlns:a16="http://schemas.microsoft.com/office/drawing/2014/main" id="{841A661E-4B17-FFF8-3F7D-9E2EEBBF74C8}"/>
              </a:ext>
            </a:extLst>
          </p:cNvPr>
          <p:cNvSpPr/>
          <p:nvPr/>
        </p:nvSpPr>
        <p:spPr bwMode="auto">
          <a:xfrm>
            <a:off x="7815404" y="3133429"/>
            <a:ext cx="468000" cy="216000"/>
          </a:xfrm>
          <a:prstGeom prst="rect">
            <a:avLst/>
          </a:prstGeom>
          <a:noFill/>
          <a:ln w="12700" cap="flat" cmpd="sng" algn="ctr">
            <a:no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round/>
                <a:headEnd type="none" w="med" len="med"/>
                <a:tailEnd type="none" w="med" len="med"/>
              </a14:hiddenLine>
            </a:ext>
          </a:extLst>
        </p:spPr>
        <p:txBody>
          <a:bodyPr vert="horz" wrap="none" lIns="18000" tIns="18000" rIns="18000" bIns="18000" numCol="1" rtlCol="0" anchor="ctr" anchorCtr="0" compatLnSpc="1">
            <a:prstTxWarp prst="textNoShape">
              <a:avLst/>
            </a:prstTxWarp>
          </a:bodyPr>
          <a:lstStyle/>
          <a:p>
            <a:pPr marL="0" marR="0" indent="0" algn="ctr" defTabSz="914400" rtl="0" eaLnBrk="1" fontAlgn="base" latinLnBrk="0" hangingPunct="1">
              <a:lnSpc>
                <a:spcPct val="120000"/>
              </a:lnSpc>
              <a:spcBef>
                <a:spcPct val="50000"/>
              </a:spcBef>
              <a:spcAft>
                <a:spcPct val="0"/>
              </a:spcAft>
              <a:buClr>
                <a:schemeClr val="bg2"/>
              </a:buClr>
              <a:buSzTx/>
              <a:buFont typeface="Wingdings" pitchFamily="2" charset="2"/>
              <a:buNone/>
              <a:tabLst/>
            </a:pPr>
            <a:r>
              <a:rPr lang="ja-JP" altLang="en-US" dirty="0">
                <a:solidFill>
                  <a:srgbClr val="FF0000"/>
                </a:solidFill>
              </a:rPr>
              <a:t>購入代金</a:t>
            </a:r>
            <a:endParaRPr lang="en-US" altLang="ja-JP" dirty="0">
              <a:solidFill>
                <a:srgbClr val="FF0000"/>
              </a:solidFill>
            </a:endParaRPr>
          </a:p>
        </p:txBody>
      </p:sp>
      <p:cxnSp>
        <p:nvCxnSpPr>
          <p:cNvPr id="38" name="直線矢印コネクタ 37">
            <a:extLst>
              <a:ext uri="{FF2B5EF4-FFF2-40B4-BE49-F238E27FC236}">
                <a16:creationId xmlns:a16="http://schemas.microsoft.com/office/drawing/2014/main" id="{F8DE6E7F-BE41-FBE2-C7A0-3A27254245DA}"/>
              </a:ext>
            </a:extLst>
          </p:cNvPr>
          <p:cNvCxnSpPr>
            <a:cxnSpLocks/>
          </p:cNvCxnSpPr>
          <p:nvPr/>
        </p:nvCxnSpPr>
        <p:spPr bwMode="auto">
          <a:xfrm>
            <a:off x="7689304" y="3789040"/>
            <a:ext cx="720200" cy="0"/>
          </a:xfrm>
          <a:prstGeom prst="straightConnector1">
            <a:avLst/>
          </a:prstGeom>
          <a:solidFill>
            <a:schemeClr val="accent1"/>
          </a:solidFill>
          <a:ln w="28575" cap="flat" cmpd="sng" algn="ctr">
            <a:solidFill>
              <a:schemeClr val="bg2"/>
            </a:solidFill>
            <a:prstDash val="solid"/>
            <a:round/>
            <a:headEnd type="none" w="med" len="med"/>
            <a:tailEnd type="triangle"/>
          </a:ln>
          <a:effectLst/>
        </p:spPr>
      </p:cxnSp>
      <p:cxnSp>
        <p:nvCxnSpPr>
          <p:cNvPr id="39" name="直線矢印コネクタ 38">
            <a:extLst>
              <a:ext uri="{FF2B5EF4-FFF2-40B4-BE49-F238E27FC236}">
                <a16:creationId xmlns:a16="http://schemas.microsoft.com/office/drawing/2014/main" id="{8AC15DCD-AA66-917D-99BF-D20F5CC22781}"/>
              </a:ext>
            </a:extLst>
          </p:cNvPr>
          <p:cNvCxnSpPr>
            <a:cxnSpLocks/>
          </p:cNvCxnSpPr>
          <p:nvPr/>
        </p:nvCxnSpPr>
        <p:spPr bwMode="auto">
          <a:xfrm rot="10800000">
            <a:off x="7689424" y="4149080"/>
            <a:ext cx="720200" cy="0"/>
          </a:xfrm>
          <a:prstGeom prst="straightConnector1">
            <a:avLst/>
          </a:prstGeom>
          <a:solidFill>
            <a:schemeClr val="accent1"/>
          </a:solidFill>
          <a:ln w="28575" cap="flat" cmpd="sng" algn="ctr">
            <a:solidFill>
              <a:schemeClr val="bg2"/>
            </a:solidFill>
            <a:prstDash val="solid"/>
            <a:round/>
            <a:headEnd type="none" w="med" len="med"/>
            <a:tailEnd type="triangle"/>
          </a:ln>
          <a:effectLst/>
        </p:spPr>
      </p:cxnSp>
      <p:sp>
        <p:nvSpPr>
          <p:cNvPr id="40" name="正方形/長方形 39">
            <a:extLst>
              <a:ext uri="{FF2B5EF4-FFF2-40B4-BE49-F238E27FC236}">
                <a16:creationId xmlns:a16="http://schemas.microsoft.com/office/drawing/2014/main" id="{432AF9E7-6D2F-1097-0DB1-70B611E78B48}"/>
              </a:ext>
            </a:extLst>
          </p:cNvPr>
          <p:cNvSpPr/>
          <p:nvPr/>
        </p:nvSpPr>
        <p:spPr bwMode="auto">
          <a:xfrm>
            <a:off x="7815404" y="3508571"/>
            <a:ext cx="468000" cy="216000"/>
          </a:xfrm>
          <a:prstGeom prst="rect">
            <a:avLst/>
          </a:prstGeom>
          <a:noFill/>
          <a:ln w="12700" cap="flat" cmpd="sng" algn="ctr">
            <a:no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round/>
                <a:headEnd type="none" w="med" len="med"/>
                <a:tailEnd type="none" w="med" len="med"/>
              </a14:hiddenLine>
            </a:ext>
          </a:extLst>
        </p:spPr>
        <p:txBody>
          <a:bodyPr vert="horz" wrap="none" lIns="18000" tIns="18000" rIns="18000" bIns="18000" numCol="1" rtlCol="0" anchor="ctr" anchorCtr="0" compatLnSpc="1">
            <a:prstTxWarp prst="textNoShape">
              <a:avLst/>
            </a:prstTxWarp>
          </a:bodyPr>
          <a:lstStyle/>
          <a:p>
            <a:pPr marL="0" marR="0" indent="0" algn="ctr" defTabSz="914400" rtl="0" eaLnBrk="1" fontAlgn="base" latinLnBrk="0" hangingPunct="1">
              <a:lnSpc>
                <a:spcPct val="120000"/>
              </a:lnSpc>
              <a:spcBef>
                <a:spcPct val="50000"/>
              </a:spcBef>
              <a:spcAft>
                <a:spcPct val="0"/>
              </a:spcAft>
              <a:buClr>
                <a:schemeClr val="bg2"/>
              </a:buClr>
              <a:buSzTx/>
              <a:buFont typeface="Wingdings" pitchFamily="2" charset="2"/>
              <a:buNone/>
              <a:tabLst/>
            </a:pPr>
            <a:r>
              <a:rPr lang="ja-JP" altLang="en-US" dirty="0">
                <a:solidFill>
                  <a:srgbClr val="FF0000"/>
                </a:solidFill>
              </a:rPr>
              <a:t>素材販売</a:t>
            </a:r>
            <a:endParaRPr lang="en-US" altLang="ja-JP" dirty="0">
              <a:solidFill>
                <a:srgbClr val="FF0000"/>
              </a:solidFill>
            </a:endParaRPr>
          </a:p>
        </p:txBody>
      </p:sp>
      <p:sp>
        <p:nvSpPr>
          <p:cNvPr id="41" name="正方形/長方形 40">
            <a:extLst>
              <a:ext uri="{FF2B5EF4-FFF2-40B4-BE49-F238E27FC236}">
                <a16:creationId xmlns:a16="http://schemas.microsoft.com/office/drawing/2014/main" id="{3D35D651-312F-F5BB-E0B5-7EAEC947F2EC}"/>
              </a:ext>
            </a:extLst>
          </p:cNvPr>
          <p:cNvSpPr/>
          <p:nvPr/>
        </p:nvSpPr>
        <p:spPr bwMode="auto">
          <a:xfrm>
            <a:off x="7815404" y="4221112"/>
            <a:ext cx="468000" cy="216000"/>
          </a:xfrm>
          <a:prstGeom prst="rect">
            <a:avLst/>
          </a:prstGeom>
          <a:noFill/>
          <a:ln w="12700" cap="flat" cmpd="sng" algn="ctr">
            <a:no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round/>
                <a:headEnd type="none" w="med" len="med"/>
                <a:tailEnd type="none" w="med" len="med"/>
              </a14:hiddenLine>
            </a:ext>
          </a:extLst>
        </p:spPr>
        <p:txBody>
          <a:bodyPr vert="horz" wrap="none" lIns="18000" tIns="18000" rIns="18000" bIns="18000" numCol="1" rtlCol="0" anchor="ctr" anchorCtr="0" compatLnSpc="1">
            <a:prstTxWarp prst="textNoShape">
              <a:avLst/>
            </a:prstTxWarp>
          </a:bodyPr>
          <a:lstStyle/>
          <a:p>
            <a:pPr marL="0" marR="0" indent="0" algn="ctr" defTabSz="914400" rtl="0" eaLnBrk="1" fontAlgn="base" latinLnBrk="0" hangingPunct="1">
              <a:lnSpc>
                <a:spcPct val="120000"/>
              </a:lnSpc>
              <a:spcBef>
                <a:spcPct val="50000"/>
              </a:spcBef>
              <a:spcAft>
                <a:spcPct val="0"/>
              </a:spcAft>
              <a:buClr>
                <a:schemeClr val="bg2"/>
              </a:buClr>
              <a:buSzTx/>
              <a:buFont typeface="Wingdings" pitchFamily="2" charset="2"/>
              <a:buNone/>
              <a:tabLst/>
            </a:pPr>
            <a:r>
              <a:rPr lang="ja-JP" altLang="en-US" dirty="0">
                <a:solidFill>
                  <a:srgbClr val="FF0000"/>
                </a:solidFill>
              </a:rPr>
              <a:t>購入代金</a:t>
            </a:r>
            <a:endParaRPr lang="en-US" altLang="ja-JP" dirty="0">
              <a:solidFill>
                <a:srgbClr val="FF0000"/>
              </a:solidFill>
            </a:endParaRPr>
          </a:p>
        </p:txBody>
      </p:sp>
      <p:cxnSp>
        <p:nvCxnSpPr>
          <p:cNvPr id="42" name="直線矢印コネクタ 41">
            <a:extLst>
              <a:ext uri="{FF2B5EF4-FFF2-40B4-BE49-F238E27FC236}">
                <a16:creationId xmlns:a16="http://schemas.microsoft.com/office/drawing/2014/main" id="{CF4C3BCE-7D3E-F567-E7A0-1D249E9D7174}"/>
              </a:ext>
            </a:extLst>
          </p:cNvPr>
          <p:cNvCxnSpPr>
            <a:cxnSpLocks/>
          </p:cNvCxnSpPr>
          <p:nvPr/>
        </p:nvCxnSpPr>
        <p:spPr bwMode="auto">
          <a:xfrm>
            <a:off x="7689304" y="4876723"/>
            <a:ext cx="720200" cy="0"/>
          </a:xfrm>
          <a:prstGeom prst="straightConnector1">
            <a:avLst/>
          </a:prstGeom>
          <a:solidFill>
            <a:schemeClr val="accent1"/>
          </a:solidFill>
          <a:ln w="28575" cap="flat" cmpd="sng" algn="ctr">
            <a:solidFill>
              <a:schemeClr val="bg2"/>
            </a:solidFill>
            <a:prstDash val="solid"/>
            <a:round/>
            <a:headEnd type="none" w="med" len="med"/>
            <a:tailEnd type="triangle"/>
          </a:ln>
          <a:effectLst/>
        </p:spPr>
      </p:cxnSp>
      <p:cxnSp>
        <p:nvCxnSpPr>
          <p:cNvPr id="43" name="直線矢印コネクタ 42">
            <a:extLst>
              <a:ext uri="{FF2B5EF4-FFF2-40B4-BE49-F238E27FC236}">
                <a16:creationId xmlns:a16="http://schemas.microsoft.com/office/drawing/2014/main" id="{461DC29F-054C-B1D8-BE72-A49336DB6AB2}"/>
              </a:ext>
            </a:extLst>
          </p:cNvPr>
          <p:cNvCxnSpPr>
            <a:cxnSpLocks/>
          </p:cNvCxnSpPr>
          <p:nvPr/>
        </p:nvCxnSpPr>
        <p:spPr bwMode="auto">
          <a:xfrm rot="10800000">
            <a:off x="7689424" y="5236763"/>
            <a:ext cx="720200" cy="0"/>
          </a:xfrm>
          <a:prstGeom prst="straightConnector1">
            <a:avLst/>
          </a:prstGeom>
          <a:solidFill>
            <a:schemeClr val="accent1"/>
          </a:solidFill>
          <a:ln w="28575" cap="flat" cmpd="sng" algn="ctr">
            <a:solidFill>
              <a:schemeClr val="bg2"/>
            </a:solidFill>
            <a:prstDash val="solid"/>
            <a:round/>
            <a:headEnd type="none" w="med" len="med"/>
            <a:tailEnd type="triangle"/>
          </a:ln>
          <a:effectLst/>
        </p:spPr>
      </p:cxnSp>
      <p:sp>
        <p:nvSpPr>
          <p:cNvPr id="44" name="正方形/長方形 43">
            <a:extLst>
              <a:ext uri="{FF2B5EF4-FFF2-40B4-BE49-F238E27FC236}">
                <a16:creationId xmlns:a16="http://schemas.microsoft.com/office/drawing/2014/main" id="{DC254E1F-1A2B-AAF0-1F38-EAF04B72639C}"/>
              </a:ext>
            </a:extLst>
          </p:cNvPr>
          <p:cNvSpPr/>
          <p:nvPr/>
        </p:nvSpPr>
        <p:spPr bwMode="auto">
          <a:xfrm>
            <a:off x="7815404" y="4596254"/>
            <a:ext cx="468000" cy="216000"/>
          </a:xfrm>
          <a:prstGeom prst="rect">
            <a:avLst/>
          </a:prstGeom>
          <a:noFill/>
          <a:ln w="12700" cap="flat" cmpd="sng" algn="ctr">
            <a:no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round/>
                <a:headEnd type="none" w="med" len="med"/>
                <a:tailEnd type="none" w="med" len="med"/>
              </a14:hiddenLine>
            </a:ext>
          </a:extLst>
        </p:spPr>
        <p:txBody>
          <a:bodyPr vert="horz" wrap="none" lIns="18000" tIns="18000" rIns="18000" bIns="18000" numCol="1" rtlCol="0" anchor="ctr" anchorCtr="0" compatLnSpc="1">
            <a:prstTxWarp prst="textNoShape">
              <a:avLst/>
            </a:prstTxWarp>
          </a:bodyPr>
          <a:lstStyle/>
          <a:p>
            <a:pPr marL="0" marR="0" indent="0" algn="ctr" defTabSz="914400" rtl="0" eaLnBrk="1" fontAlgn="base" latinLnBrk="0" hangingPunct="1">
              <a:lnSpc>
                <a:spcPct val="120000"/>
              </a:lnSpc>
              <a:spcBef>
                <a:spcPct val="50000"/>
              </a:spcBef>
              <a:spcAft>
                <a:spcPct val="0"/>
              </a:spcAft>
              <a:buClr>
                <a:schemeClr val="bg2"/>
              </a:buClr>
              <a:buSzTx/>
              <a:buFont typeface="Wingdings" pitchFamily="2" charset="2"/>
              <a:buNone/>
              <a:tabLst/>
            </a:pPr>
            <a:r>
              <a:rPr lang="ja-JP" altLang="en-US" dirty="0">
                <a:solidFill>
                  <a:srgbClr val="FF0000"/>
                </a:solidFill>
              </a:rPr>
              <a:t>素材販売</a:t>
            </a:r>
            <a:endParaRPr lang="en-US" altLang="ja-JP" dirty="0">
              <a:solidFill>
                <a:srgbClr val="FF0000"/>
              </a:solidFill>
            </a:endParaRPr>
          </a:p>
        </p:txBody>
      </p:sp>
      <p:sp>
        <p:nvSpPr>
          <p:cNvPr id="45" name="正方形/長方形 44">
            <a:extLst>
              <a:ext uri="{FF2B5EF4-FFF2-40B4-BE49-F238E27FC236}">
                <a16:creationId xmlns:a16="http://schemas.microsoft.com/office/drawing/2014/main" id="{1D83B6A7-4745-A99E-3DF4-5B991F4C07D1}"/>
              </a:ext>
            </a:extLst>
          </p:cNvPr>
          <p:cNvSpPr/>
          <p:nvPr/>
        </p:nvSpPr>
        <p:spPr bwMode="auto">
          <a:xfrm>
            <a:off x="7815404" y="5308795"/>
            <a:ext cx="468000" cy="216000"/>
          </a:xfrm>
          <a:prstGeom prst="rect">
            <a:avLst/>
          </a:prstGeom>
          <a:noFill/>
          <a:ln w="12700" cap="flat" cmpd="sng" algn="ctr">
            <a:no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round/>
                <a:headEnd type="none" w="med" len="med"/>
                <a:tailEnd type="none" w="med" len="med"/>
              </a14:hiddenLine>
            </a:ext>
          </a:extLst>
        </p:spPr>
        <p:txBody>
          <a:bodyPr vert="horz" wrap="none" lIns="18000" tIns="18000" rIns="18000" bIns="18000" numCol="1" rtlCol="0" anchor="ctr" anchorCtr="0" compatLnSpc="1">
            <a:prstTxWarp prst="textNoShape">
              <a:avLst/>
            </a:prstTxWarp>
          </a:bodyPr>
          <a:lstStyle/>
          <a:p>
            <a:pPr marL="0" marR="0" indent="0" algn="ctr" defTabSz="914400" rtl="0" eaLnBrk="1" fontAlgn="base" latinLnBrk="0" hangingPunct="1">
              <a:lnSpc>
                <a:spcPct val="120000"/>
              </a:lnSpc>
              <a:spcBef>
                <a:spcPct val="50000"/>
              </a:spcBef>
              <a:spcAft>
                <a:spcPct val="0"/>
              </a:spcAft>
              <a:buClr>
                <a:schemeClr val="bg2"/>
              </a:buClr>
              <a:buSzTx/>
              <a:buFont typeface="Wingdings" pitchFamily="2" charset="2"/>
              <a:buNone/>
              <a:tabLst/>
            </a:pPr>
            <a:r>
              <a:rPr lang="ja-JP" altLang="en-US" dirty="0">
                <a:solidFill>
                  <a:srgbClr val="FF0000"/>
                </a:solidFill>
              </a:rPr>
              <a:t>購入代金</a:t>
            </a:r>
            <a:endParaRPr lang="en-US" altLang="ja-JP" dirty="0">
              <a:solidFill>
                <a:srgbClr val="FF0000"/>
              </a:solidFill>
            </a:endParaRPr>
          </a:p>
        </p:txBody>
      </p:sp>
      <p:cxnSp>
        <p:nvCxnSpPr>
          <p:cNvPr id="47" name="直線矢印コネクタ 46">
            <a:extLst>
              <a:ext uri="{FF2B5EF4-FFF2-40B4-BE49-F238E27FC236}">
                <a16:creationId xmlns:a16="http://schemas.microsoft.com/office/drawing/2014/main" id="{92052256-B16E-0E65-7E00-D9D275FD7763}"/>
              </a:ext>
            </a:extLst>
          </p:cNvPr>
          <p:cNvCxnSpPr>
            <a:cxnSpLocks/>
            <a:stCxn id="7" idx="3"/>
          </p:cNvCxnSpPr>
          <p:nvPr/>
        </p:nvCxnSpPr>
        <p:spPr bwMode="auto">
          <a:xfrm>
            <a:off x="5888984" y="5049232"/>
            <a:ext cx="720200" cy="0"/>
          </a:xfrm>
          <a:prstGeom prst="straightConnector1">
            <a:avLst/>
          </a:prstGeom>
          <a:solidFill>
            <a:schemeClr val="accent1"/>
          </a:solidFill>
          <a:ln w="28575" cap="flat" cmpd="sng" algn="ctr">
            <a:solidFill>
              <a:schemeClr val="bg2"/>
            </a:solidFill>
            <a:prstDash val="solid"/>
            <a:round/>
            <a:headEnd type="triangle"/>
            <a:tailEnd type="triangle"/>
          </a:ln>
          <a:effectLst/>
        </p:spPr>
      </p:cxnSp>
      <p:cxnSp>
        <p:nvCxnSpPr>
          <p:cNvPr id="50" name="直線矢印コネクタ 49">
            <a:extLst>
              <a:ext uri="{FF2B5EF4-FFF2-40B4-BE49-F238E27FC236}">
                <a16:creationId xmlns:a16="http://schemas.microsoft.com/office/drawing/2014/main" id="{D890D4FF-F78A-5802-5141-99EBD123CE67}"/>
              </a:ext>
            </a:extLst>
          </p:cNvPr>
          <p:cNvCxnSpPr>
            <a:cxnSpLocks/>
          </p:cNvCxnSpPr>
          <p:nvPr/>
        </p:nvCxnSpPr>
        <p:spPr bwMode="auto">
          <a:xfrm>
            <a:off x="5889104" y="2888888"/>
            <a:ext cx="720200" cy="0"/>
          </a:xfrm>
          <a:prstGeom prst="straightConnector1">
            <a:avLst/>
          </a:prstGeom>
          <a:solidFill>
            <a:schemeClr val="accent1"/>
          </a:solidFill>
          <a:ln w="28575" cap="flat" cmpd="sng" algn="ctr">
            <a:solidFill>
              <a:schemeClr val="bg2"/>
            </a:solidFill>
            <a:prstDash val="solid"/>
            <a:round/>
            <a:headEnd type="triangle"/>
            <a:tailEnd type="triangle"/>
          </a:ln>
          <a:effectLst/>
        </p:spPr>
      </p:cxnSp>
      <p:sp>
        <p:nvSpPr>
          <p:cNvPr id="51" name="正方形/長方形 50">
            <a:extLst>
              <a:ext uri="{FF2B5EF4-FFF2-40B4-BE49-F238E27FC236}">
                <a16:creationId xmlns:a16="http://schemas.microsoft.com/office/drawing/2014/main" id="{A27675A3-FEFF-1A85-5440-072C741D40AC}"/>
              </a:ext>
            </a:extLst>
          </p:cNvPr>
          <p:cNvSpPr/>
          <p:nvPr/>
        </p:nvSpPr>
        <p:spPr bwMode="auto">
          <a:xfrm>
            <a:off x="4808984" y="3501112"/>
            <a:ext cx="1080000" cy="936000"/>
          </a:xfrm>
          <a:prstGeom prst="rect">
            <a:avLst/>
          </a:prstGeom>
          <a:noFill/>
          <a:ln w="12700" cap="flat" cmpd="sng" algn="ctr">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Lst>
        </p:spPr>
        <p:txBody>
          <a:bodyPr vert="horz" wrap="none" lIns="18000" tIns="18000" rIns="18000" bIns="18000" numCol="1" rtlCol="0" anchor="ctr" anchorCtr="0" compatLnSpc="1">
            <a:prstTxWarp prst="textNoShape">
              <a:avLst/>
            </a:prstTxWarp>
          </a:bodyPr>
          <a:lstStyle/>
          <a:p>
            <a:pPr marL="0" marR="0" indent="0" algn="ctr" defTabSz="914400" rtl="0" eaLnBrk="1" fontAlgn="base" latinLnBrk="0" hangingPunct="1">
              <a:lnSpc>
                <a:spcPct val="120000"/>
              </a:lnSpc>
              <a:spcBef>
                <a:spcPct val="50000"/>
              </a:spcBef>
              <a:spcAft>
                <a:spcPct val="0"/>
              </a:spcAft>
              <a:buClr>
                <a:schemeClr val="bg2"/>
              </a:buClr>
              <a:buSzTx/>
              <a:buFont typeface="Wingdings" pitchFamily="2" charset="2"/>
              <a:buNone/>
              <a:tabLst/>
            </a:pPr>
            <a:r>
              <a:rPr kumimoji="1" lang="en-US" altLang="ja-JP" sz="1000" b="0" i="0" u="none" strike="noStrike" cap="none" normalizeH="0" baseline="0" dirty="0">
                <a:ln>
                  <a:noFill/>
                </a:ln>
                <a:solidFill>
                  <a:srgbClr val="FF0000"/>
                </a:solidFill>
                <a:effectLst/>
                <a:latin typeface="Arial" charset="0"/>
                <a:ea typeface="ＭＳ Ｐゴシック" charset="-128"/>
              </a:rPr>
              <a:t>XX</a:t>
            </a:r>
            <a:r>
              <a:rPr kumimoji="1" lang="ja-JP" altLang="en-US" sz="1000" b="0" i="0" u="none" strike="noStrike" cap="none" normalizeH="0" baseline="0" dirty="0">
                <a:ln>
                  <a:noFill/>
                </a:ln>
                <a:solidFill>
                  <a:srgbClr val="FF0000"/>
                </a:solidFill>
                <a:effectLst/>
                <a:latin typeface="Arial" charset="0"/>
                <a:ea typeface="ＭＳ Ｐゴシック" charset="-128"/>
              </a:rPr>
              <a:t>大学</a:t>
            </a:r>
          </a:p>
        </p:txBody>
      </p:sp>
      <p:sp>
        <p:nvSpPr>
          <p:cNvPr id="52" name="正方形/長方形 51">
            <a:extLst>
              <a:ext uri="{FF2B5EF4-FFF2-40B4-BE49-F238E27FC236}">
                <a16:creationId xmlns:a16="http://schemas.microsoft.com/office/drawing/2014/main" id="{A959E850-8AFA-B9EF-7828-F47B9EF53913}"/>
              </a:ext>
            </a:extLst>
          </p:cNvPr>
          <p:cNvSpPr/>
          <p:nvPr/>
        </p:nvSpPr>
        <p:spPr bwMode="auto">
          <a:xfrm>
            <a:off x="6033120" y="3645128"/>
            <a:ext cx="468000" cy="216000"/>
          </a:xfrm>
          <a:prstGeom prst="rect">
            <a:avLst/>
          </a:prstGeom>
          <a:noFill/>
          <a:ln w="12700" cap="flat" cmpd="sng" algn="ctr">
            <a:no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round/>
                <a:headEnd type="none" w="med" len="med"/>
                <a:tailEnd type="none" w="med" len="med"/>
              </a14:hiddenLine>
            </a:ext>
          </a:extLst>
        </p:spPr>
        <p:txBody>
          <a:bodyPr vert="horz" wrap="none" lIns="18000" tIns="18000" rIns="18000" bIns="18000" numCol="1" rtlCol="0" anchor="ctr" anchorCtr="0" compatLnSpc="1">
            <a:prstTxWarp prst="textNoShape">
              <a:avLst/>
            </a:prstTxWarp>
          </a:bodyPr>
          <a:lstStyle/>
          <a:p>
            <a:pPr marL="0" marR="0" indent="0" algn="ctr" defTabSz="914400" rtl="0" eaLnBrk="1" fontAlgn="base" latinLnBrk="0" hangingPunct="1">
              <a:lnSpc>
                <a:spcPct val="120000"/>
              </a:lnSpc>
              <a:spcBef>
                <a:spcPct val="50000"/>
              </a:spcBef>
              <a:spcAft>
                <a:spcPct val="0"/>
              </a:spcAft>
              <a:buClr>
                <a:schemeClr val="bg2"/>
              </a:buClr>
              <a:buSzTx/>
              <a:buFont typeface="Wingdings" pitchFamily="2" charset="2"/>
              <a:buNone/>
              <a:tabLst/>
            </a:pPr>
            <a:r>
              <a:rPr lang="ja-JP" altLang="en-US" dirty="0">
                <a:solidFill>
                  <a:srgbClr val="FF0000"/>
                </a:solidFill>
              </a:rPr>
              <a:t>共同研究</a:t>
            </a:r>
            <a:endParaRPr lang="en-US" altLang="ja-JP" dirty="0">
              <a:solidFill>
                <a:srgbClr val="FF0000"/>
              </a:solidFill>
            </a:endParaRPr>
          </a:p>
        </p:txBody>
      </p:sp>
      <p:cxnSp>
        <p:nvCxnSpPr>
          <p:cNvPr id="53" name="直線矢印コネクタ 52">
            <a:extLst>
              <a:ext uri="{FF2B5EF4-FFF2-40B4-BE49-F238E27FC236}">
                <a16:creationId xmlns:a16="http://schemas.microsoft.com/office/drawing/2014/main" id="{C77E606E-B694-543B-DC2F-E5DCD28EAEBE}"/>
              </a:ext>
            </a:extLst>
          </p:cNvPr>
          <p:cNvCxnSpPr>
            <a:cxnSpLocks/>
          </p:cNvCxnSpPr>
          <p:nvPr/>
        </p:nvCxnSpPr>
        <p:spPr bwMode="auto">
          <a:xfrm>
            <a:off x="5889104" y="3969112"/>
            <a:ext cx="720200" cy="0"/>
          </a:xfrm>
          <a:prstGeom prst="straightConnector1">
            <a:avLst/>
          </a:prstGeom>
          <a:solidFill>
            <a:schemeClr val="accent1"/>
          </a:solidFill>
          <a:ln w="28575" cap="flat" cmpd="sng" algn="ctr">
            <a:solidFill>
              <a:schemeClr val="bg2"/>
            </a:solidFill>
            <a:prstDash val="solid"/>
            <a:round/>
            <a:headEnd type="triangle"/>
            <a:tailEnd type="triangle"/>
          </a:ln>
          <a:effectLst/>
        </p:spPr>
      </p:cxnSp>
    </p:spTree>
    <p:extLst>
      <p:ext uri="{BB962C8B-B14F-4D97-AF65-F5344CB8AC3E}">
        <p14:creationId xmlns:p14="http://schemas.microsoft.com/office/powerpoint/2010/main" val="2805111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569BE0-156B-5866-38C4-974C335622CB}"/>
            </a:ext>
          </a:extLst>
        </p:cNvPr>
        <p:cNvGrpSpPr/>
        <p:nvPr/>
      </p:nvGrpSpPr>
      <p:grpSpPr>
        <a:xfrm>
          <a:off x="0" y="0"/>
          <a:ext cx="0" cy="0"/>
          <a:chOff x="0" y="0"/>
          <a:chExt cx="0" cy="0"/>
        </a:xfrm>
      </p:grpSpPr>
      <p:sp>
        <p:nvSpPr>
          <p:cNvPr id="9219" name="Rectangle 2">
            <a:extLst>
              <a:ext uri="{FF2B5EF4-FFF2-40B4-BE49-F238E27FC236}">
                <a16:creationId xmlns:a16="http://schemas.microsoft.com/office/drawing/2014/main" id="{C2ED0A6E-F94B-C672-7BBD-5FEA30DD51AA}"/>
              </a:ext>
            </a:extLst>
          </p:cNvPr>
          <p:cNvSpPr>
            <a:spLocks noGrp="1" noChangeArrowheads="1"/>
          </p:cNvSpPr>
          <p:nvPr>
            <p:ph type="title"/>
          </p:nvPr>
        </p:nvSpPr>
        <p:spPr>
          <a:xfrm>
            <a:off x="406400" y="662087"/>
            <a:ext cx="9061450" cy="307777"/>
          </a:xfrm>
        </p:spPr>
        <p:txBody>
          <a:bodyPr>
            <a:spAutoFit/>
          </a:bodyPr>
          <a:lstStyle/>
          <a:p>
            <a:pPr eaLnBrk="1" hangingPunct="1"/>
            <a:r>
              <a:rPr lang="en-US" altLang="ja-JP" dirty="0"/>
              <a:t>2-3【</a:t>
            </a:r>
            <a:r>
              <a:rPr lang="ja-JP" altLang="en-US" dirty="0"/>
              <a:t>成長性</a:t>
            </a:r>
            <a:r>
              <a:rPr lang="en-US" altLang="ja-JP" dirty="0"/>
              <a:t>】</a:t>
            </a:r>
            <a:r>
              <a:rPr lang="ja-JP" altLang="en-US" dirty="0"/>
              <a:t> ．ターゲットとする市場・顧客、提供価値</a:t>
            </a:r>
            <a:endParaRPr lang="en-US" altLang="ja-JP" dirty="0"/>
          </a:p>
        </p:txBody>
      </p:sp>
      <p:sp>
        <p:nvSpPr>
          <p:cNvPr id="9" name="Rectangle 3">
            <a:extLst>
              <a:ext uri="{FF2B5EF4-FFF2-40B4-BE49-F238E27FC236}">
                <a16:creationId xmlns:a16="http://schemas.microsoft.com/office/drawing/2014/main" id="{A5D35231-30CD-2D62-B30C-A916464FE71D}"/>
              </a:ext>
            </a:extLst>
          </p:cNvPr>
          <p:cNvSpPr txBox="1">
            <a:spLocks noChangeArrowheads="1"/>
          </p:cNvSpPr>
          <p:nvPr/>
        </p:nvSpPr>
        <p:spPr bwMode="auto">
          <a:xfrm>
            <a:off x="371574" y="1188367"/>
            <a:ext cx="9188915" cy="38350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新たに整備する研究開発拠点あるいは生産拠点を通じて取り組むビジネスについて、</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１</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貴社がターゲットとする市場や顧客</a:t>
            </a:r>
            <a:r>
              <a:rPr lang="ja-JP" altLang="en-US" sz="1100" kern="0" dirty="0">
                <a:solidFill>
                  <a:schemeClr val="tx1"/>
                </a:solidFill>
                <a:latin typeface="Meiryo UI" panose="020B0604030504040204" pitchFamily="50" charset="-128"/>
                <a:ea typeface="Meiryo UI" panose="020B0604030504040204" pitchFamily="50" charset="-128"/>
              </a:rPr>
              <a:t>、</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２</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ターゲットが抱える課題またはニーズ</a:t>
            </a:r>
            <a:r>
              <a:rPr lang="ja-JP" altLang="en-US" sz="1100" kern="0" dirty="0">
                <a:solidFill>
                  <a:schemeClr val="tx1"/>
                </a:solidFill>
                <a:latin typeface="Meiryo UI" panose="020B0604030504040204" pitchFamily="50" charset="-128"/>
                <a:ea typeface="Meiryo UI" panose="020B0604030504040204" pitchFamily="50" charset="-128"/>
              </a:rPr>
              <a:t>、</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３</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２に対して貴社はどのような解決策を想定しているか</a:t>
            </a:r>
            <a:r>
              <a:rPr lang="ja-JP" altLang="en-US" sz="1100" kern="0" dirty="0">
                <a:solidFill>
                  <a:schemeClr val="tx1"/>
                </a:solidFill>
                <a:latin typeface="Meiryo UI" panose="020B0604030504040204" pitchFamily="50" charset="-128"/>
                <a:ea typeface="Meiryo UI" panose="020B0604030504040204" pitchFamily="50" charset="-128"/>
              </a:rPr>
              <a:t>、</a:t>
            </a:r>
            <a:r>
              <a:rPr lang="en-US" altLang="ja-JP" sz="1100" kern="0" dirty="0">
                <a:solidFill>
                  <a:schemeClr val="tx1"/>
                </a:solidFill>
                <a:latin typeface="Meiryo UI" panose="020B0604030504040204" pitchFamily="50" charset="-128"/>
                <a:ea typeface="Meiryo UI" panose="020B0604030504040204" pitchFamily="50" charset="-128"/>
              </a:rPr>
              <a:t> </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４</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３の解決策がどのような価値を創出するのか</a:t>
            </a:r>
            <a:r>
              <a:rPr lang="ja-JP" altLang="en-US" sz="1100" kern="0" dirty="0">
                <a:solidFill>
                  <a:schemeClr val="tx1"/>
                </a:solidFill>
                <a:latin typeface="Meiryo UI" panose="020B0604030504040204" pitchFamily="50" charset="-128"/>
                <a:ea typeface="Meiryo UI" panose="020B0604030504040204" pitchFamily="50" charset="-128"/>
              </a:rPr>
              <a:t>、それぞれ記載してください。</a:t>
            </a:r>
            <a:endParaRPr lang="en-US" altLang="ja-JP" sz="1100" kern="0" dirty="0">
              <a:solidFill>
                <a:schemeClr val="tx1"/>
              </a:solidFill>
              <a:highlight>
                <a:srgbClr val="FFFF00"/>
              </a:highlight>
              <a:latin typeface="Meiryo UI" panose="020B0604030504040204" pitchFamily="50" charset="-128"/>
              <a:ea typeface="Meiryo UI" panose="020B0604030504040204" pitchFamily="50" charset="-128"/>
            </a:endParaRPr>
          </a:p>
        </p:txBody>
      </p:sp>
      <p:graphicFrame>
        <p:nvGraphicFramePr>
          <p:cNvPr id="2" name="表 1">
            <a:extLst>
              <a:ext uri="{FF2B5EF4-FFF2-40B4-BE49-F238E27FC236}">
                <a16:creationId xmlns:a16="http://schemas.microsoft.com/office/drawing/2014/main" id="{FF19CB78-0691-181C-E995-130F715211B3}"/>
              </a:ext>
            </a:extLst>
          </p:cNvPr>
          <p:cNvGraphicFramePr>
            <a:graphicFrameLocks noGrp="1"/>
          </p:cNvGraphicFramePr>
          <p:nvPr>
            <p:extLst>
              <p:ext uri="{D42A27DB-BD31-4B8C-83A1-F6EECF244321}">
                <p14:modId xmlns:p14="http://schemas.microsoft.com/office/powerpoint/2010/main" val="3215843636"/>
              </p:ext>
            </p:extLst>
          </p:nvPr>
        </p:nvGraphicFramePr>
        <p:xfrm>
          <a:off x="560510" y="1700808"/>
          <a:ext cx="8882040" cy="4752528"/>
        </p:xfrm>
        <a:graphic>
          <a:graphicData uri="http://schemas.openxmlformats.org/drawingml/2006/table">
            <a:tbl>
              <a:tblPr firstCol="1">
                <a:tableStyleId>{93296810-A885-4BE3-A3E7-6D5BEEA58F35}</a:tableStyleId>
              </a:tblPr>
              <a:tblGrid>
                <a:gridCol w="1296146">
                  <a:extLst>
                    <a:ext uri="{9D8B030D-6E8A-4147-A177-3AD203B41FA5}">
                      <a16:colId xmlns:a16="http://schemas.microsoft.com/office/drawing/2014/main" val="444716480"/>
                    </a:ext>
                  </a:extLst>
                </a:gridCol>
                <a:gridCol w="7585894">
                  <a:extLst>
                    <a:ext uri="{9D8B030D-6E8A-4147-A177-3AD203B41FA5}">
                      <a16:colId xmlns:a16="http://schemas.microsoft.com/office/drawing/2014/main" val="4016088005"/>
                    </a:ext>
                  </a:extLst>
                </a:gridCol>
              </a:tblGrid>
              <a:tr h="1188132">
                <a:tc>
                  <a:txBody>
                    <a:bodyPr/>
                    <a:lstStyle/>
                    <a:p>
                      <a:r>
                        <a:rPr kumimoji="1" lang="en-US" altLang="ja-JP" sz="1100" dirty="0"/>
                        <a:t>【</a:t>
                      </a:r>
                      <a:r>
                        <a:rPr kumimoji="1" lang="ja-JP" altLang="en-US" sz="1100" dirty="0"/>
                        <a:t>１</a:t>
                      </a:r>
                      <a:r>
                        <a:rPr kumimoji="1" lang="en-US" altLang="ja-JP" sz="1100" dirty="0"/>
                        <a:t>】</a:t>
                      </a:r>
                    </a:p>
                    <a:p>
                      <a:r>
                        <a:rPr kumimoji="1" lang="ja-JP" altLang="en-US" sz="1100" dirty="0"/>
                        <a:t>ターゲット市場</a:t>
                      </a:r>
                      <a:br>
                        <a:rPr kumimoji="1" lang="en-US" altLang="ja-JP" sz="1100" dirty="0"/>
                      </a:br>
                      <a:r>
                        <a:rPr kumimoji="1" lang="ja-JP" altLang="en-US" sz="1100" dirty="0"/>
                        <a:t>・ユーザー</a:t>
                      </a:r>
                    </a:p>
                  </a:txBody>
                  <a:tcPr anchor="ctr"/>
                </a:tc>
                <a:tc>
                  <a:txBody>
                    <a:bodyPr/>
                    <a:lstStyle/>
                    <a:p>
                      <a:pPr marL="165894" indent="-165894" algn="l">
                        <a:buFont typeface="Wingdings" panose="05000000000000000000" pitchFamily="2" charset="2"/>
                        <a:buChar char="l"/>
                      </a:pPr>
                      <a:r>
                        <a:rPr kumimoji="1" lang="ja-JP" altLang="en-US" sz="1100" dirty="0">
                          <a:solidFill>
                            <a:srgbClr val="FF0000"/>
                          </a:solidFill>
                        </a:rPr>
                        <a:t>脱炭素化を推進している企業がターゲットである</a:t>
                      </a:r>
                      <a:endParaRPr kumimoji="1" lang="en-US" altLang="ja-JP" sz="1100" dirty="0">
                        <a:solidFill>
                          <a:srgbClr val="FF0000"/>
                        </a:solidFill>
                      </a:endParaRPr>
                    </a:p>
                    <a:p>
                      <a:pPr marL="323056" lvl="1" indent="-155707" algn="l" defTabSz="914400" rtl="0" eaLnBrk="1" latinLnBrk="0" hangingPunct="1">
                        <a:buClr>
                          <a:srgbClr val="FF0000"/>
                        </a:buClr>
                        <a:buSzPct val="70000"/>
                        <a:buFont typeface="Wingdings" panose="05000000000000000000" pitchFamily="2" charset="2"/>
                        <a:buChar char="l"/>
                      </a:pPr>
                      <a:r>
                        <a:rPr kumimoji="1" lang="ja-JP" altLang="en-US" sz="1100" dirty="0">
                          <a:solidFill>
                            <a:srgbClr val="FF0000"/>
                          </a:solidFill>
                        </a:rPr>
                        <a:t>企業の主な業界は化粧品メーカーや化学メーカー、</a:t>
                      </a:r>
                      <a:r>
                        <a:rPr kumimoji="1" lang="en-US" altLang="ja-JP" sz="1100" dirty="0">
                          <a:solidFill>
                            <a:srgbClr val="FF0000"/>
                          </a:solidFill>
                        </a:rPr>
                        <a:t>XXX</a:t>
                      </a:r>
                      <a:r>
                        <a:rPr kumimoji="1" lang="ja-JP" altLang="en-US" sz="1100" dirty="0">
                          <a:solidFill>
                            <a:srgbClr val="FF0000"/>
                          </a:solidFill>
                        </a:rPr>
                        <a:t>である</a:t>
                      </a:r>
                      <a:endParaRPr kumimoji="1" lang="en-US" altLang="ja-JP" sz="1100" dirty="0">
                        <a:solidFill>
                          <a:srgbClr val="FF0000"/>
                        </a:solidFill>
                      </a:endParaRPr>
                    </a:p>
                    <a:p>
                      <a:pPr marL="323056" lvl="1" indent="-155707" algn="l" defTabSz="914400" rtl="0" eaLnBrk="1" latinLnBrk="0" hangingPunct="1">
                        <a:buClr>
                          <a:srgbClr val="FF0000"/>
                        </a:buClr>
                        <a:buSzPct val="70000"/>
                        <a:buFont typeface="Wingdings" panose="05000000000000000000" pitchFamily="2" charset="2"/>
                        <a:buChar char="l"/>
                      </a:pPr>
                      <a:r>
                        <a:rPr kumimoji="1" lang="en-US" altLang="ja-JP" sz="1100" dirty="0">
                          <a:solidFill>
                            <a:srgbClr val="FF0000"/>
                          </a:solidFill>
                        </a:rPr>
                        <a:t>XXXXX</a:t>
                      </a:r>
                      <a:endParaRPr kumimoji="1" lang="ja-JP" altLang="en-US" sz="1100" dirty="0">
                        <a:solidFill>
                          <a:srgbClr val="FF0000"/>
                        </a:solidFill>
                      </a:endParaRPr>
                    </a:p>
                  </a:txBody>
                  <a:tcPr anchor="ctr"/>
                </a:tc>
                <a:extLst>
                  <a:ext uri="{0D108BD9-81ED-4DB2-BD59-A6C34878D82A}">
                    <a16:rowId xmlns:a16="http://schemas.microsoft.com/office/drawing/2014/main" val="3045517905"/>
                  </a:ext>
                </a:extLst>
              </a:tr>
              <a:tr h="1188132">
                <a:tc>
                  <a:txBody>
                    <a:bodyPr/>
                    <a:lstStyle/>
                    <a:p>
                      <a:r>
                        <a:rPr kumimoji="1" lang="en-US" altLang="ja-JP" sz="1100" dirty="0"/>
                        <a:t>【</a:t>
                      </a:r>
                      <a:r>
                        <a:rPr kumimoji="1" lang="ja-JP" altLang="en-US" sz="1100" dirty="0"/>
                        <a:t>２</a:t>
                      </a:r>
                      <a:r>
                        <a:rPr kumimoji="1" lang="en-US" altLang="ja-JP" sz="1100" dirty="0"/>
                        <a:t>】</a:t>
                      </a:r>
                    </a:p>
                    <a:p>
                      <a:r>
                        <a:rPr kumimoji="1" lang="ja-JP" altLang="en-US" sz="1100" dirty="0"/>
                        <a:t>課題・ニーズ</a:t>
                      </a:r>
                    </a:p>
                  </a:txBody>
                  <a:tcPr anchor="ctr"/>
                </a:tc>
                <a:tc>
                  <a:txBody>
                    <a:bodyPr/>
                    <a:lstStyle/>
                    <a:p>
                      <a:pPr marL="165894" indent="-165894" algn="l">
                        <a:buFont typeface="Wingdings" panose="05000000000000000000" pitchFamily="2" charset="2"/>
                        <a:buChar char="l"/>
                      </a:pPr>
                      <a:r>
                        <a:rPr kumimoji="1" lang="ja-JP" altLang="en-US" sz="1100" dirty="0">
                          <a:solidFill>
                            <a:srgbClr val="FF0000"/>
                          </a:solidFill>
                        </a:rPr>
                        <a:t>石油由来素材は環境負荷と機能性両立が難しいため、脱炭素化を推進する上で、石油由来素材の代替となる素材を求めている</a:t>
                      </a:r>
                      <a:endParaRPr kumimoji="1" lang="en-US" altLang="ja-JP" sz="1100" dirty="0">
                        <a:solidFill>
                          <a:srgbClr val="FF0000"/>
                        </a:solidFill>
                      </a:endParaRPr>
                    </a:p>
                    <a:p>
                      <a:pPr marL="165894" indent="-165894" algn="l">
                        <a:buFont typeface="Wingdings" panose="05000000000000000000" pitchFamily="2" charset="2"/>
                        <a:buChar char="l"/>
                      </a:pPr>
                      <a:r>
                        <a:rPr kumimoji="1" lang="ja-JP" altLang="en-US" sz="1100" dirty="0">
                          <a:solidFill>
                            <a:srgbClr val="FF0000"/>
                          </a:solidFill>
                        </a:rPr>
                        <a:t>近年、石油由来素材の代替素材としてバイオ素材はあるものの、コストや性能に課題がある</a:t>
                      </a:r>
                      <a:endParaRPr kumimoji="1" lang="en-US" altLang="ja-JP" sz="1100" dirty="0">
                        <a:solidFill>
                          <a:srgbClr val="FF0000"/>
                        </a:solidFill>
                      </a:endParaRPr>
                    </a:p>
                    <a:p>
                      <a:pPr marL="165894" indent="-165894" algn="l">
                        <a:buFont typeface="Wingdings" panose="05000000000000000000" pitchFamily="2" charset="2"/>
                        <a:buChar char="l"/>
                      </a:pPr>
                      <a:r>
                        <a:rPr kumimoji="1" lang="en-US" altLang="ja-JP" sz="1100" dirty="0">
                          <a:solidFill>
                            <a:srgbClr val="FF0000"/>
                          </a:solidFill>
                        </a:rPr>
                        <a:t>XXXXX</a:t>
                      </a:r>
                      <a:endParaRPr kumimoji="1" lang="ja-JP" altLang="en-US" sz="1100" dirty="0">
                        <a:solidFill>
                          <a:srgbClr val="FF0000"/>
                        </a:solidFill>
                      </a:endParaRPr>
                    </a:p>
                  </a:txBody>
                  <a:tcPr anchor="ctr"/>
                </a:tc>
                <a:extLst>
                  <a:ext uri="{0D108BD9-81ED-4DB2-BD59-A6C34878D82A}">
                    <a16:rowId xmlns:a16="http://schemas.microsoft.com/office/drawing/2014/main" val="650808711"/>
                  </a:ext>
                </a:extLst>
              </a:tr>
              <a:tr h="1188132">
                <a:tc>
                  <a:txBody>
                    <a:bodyPr/>
                    <a:lstStyle/>
                    <a:p>
                      <a:r>
                        <a:rPr kumimoji="1" lang="en-US" altLang="ja-JP" sz="1100" dirty="0"/>
                        <a:t>【</a:t>
                      </a:r>
                      <a:r>
                        <a:rPr kumimoji="1" lang="ja-JP" altLang="en-US" sz="1100" dirty="0"/>
                        <a:t>３</a:t>
                      </a:r>
                      <a:r>
                        <a:rPr kumimoji="1" lang="en-US" altLang="ja-JP" sz="1100" dirty="0"/>
                        <a:t>】</a:t>
                      </a:r>
                    </a:p>
                    <a:p>
                      <a:r>
                        <a:rPr kumimoji="1" lang="ja-JP" altLang="en-US" sz="1100" dirty="0"/>
                        <a:t>課題の解決策</a:t>
                      </a:r>
                    </a:p>
                  </a:txBody>
                  <a:tcPr anchor="ctr"/>
                </a:tc>
                <a:tc>
                  <a:txBody>
                    <a:bodyPr/>
                    <a:lstStyle/>
                    <a:p>
                      <a:pPr marL="165894" indent="-165894" algn="l">
                        <a:buFont typeface="Wingdings" panose="05000000000000000000" pitchFamily="2" charset="2"/>
                        <a:buChar char="l"/>
                      </a:pPr>
                      <a:r>
                        <a:rPr kumimoji="1" lang="ja-JP" altLang="en-US" sz="1100" dirty="0">
                          <a:solidFill>
                            <a:srgbClr val="FF0000"/>
                          </a:solidFill>
                        </a:rPr>
                        <a:t>上記の課題に対して、比較的安く、高機能なバイオ素材を提供することにより、解決することが可能である</a:t>
                      </a:r>
                      <a:endParaRPr kumimoji="1" lang="en-US" altLang="ja-JP" sz="1100" dirty="0">
                        <a:solidFill>
                          <a:srgbClr val="FF0000"/>
                        </a:solidFill>
                      </a:endParaRPr>
                    </a:p>
                    <a:p>
                      <a:pPr marL="165894" indent="-165894" algn="l">
                        <a:buFont typeface="Wingdings" panose="05000000000000000000" pitchFamily="2" charset="2"/>
                        <a:buChar char="l"/>
                      </a:pPr>
                      <a:r>
                        <a:rPr kumimoji="1" lang="en-US" altLang="ja-JP" sz="1100" dirty="0">
                          <a:solidFill>
                            <a:srgbClr val="FF0000"/>
                          </a:solidFill>
                        </a:rPr>
                        <a:t>XXXXX</a:t>
                      </a:r>
                    </a:p>
                  </a:txBody>
                  <a:tcPr anchor="ctr"/>
                </a:tc>
                <a:extLst>
                  <a:ext uri="{0D108BD9-81ED-4DB2-BD59-A6C34878D82A}">
                    <a16:rowId xmlns:a16="http://schemas.microsoft.com/office/drawing/2014/main" val="49467817"/>
                  </a:ext>
                </a:extLst>
              </a:tr>
              <a:tr h="1188132">
                <a:tc>
                  <a:txBody>
                    <a:bodyPr/>
                    <a:lstStyle/>
                    <a:p>
                      <a:r>
                        <a:rPr kumimoji="1" lang="en-US" altLang="ja-JP" sz="1100" dirty="0"/>
                        <a:t>【</a:t>
                      </a:r>
                      <a:r>
                        <a:rPr kumimoji="1" lang="ja-JP" altLang="en-US" sz="1100" dirty="0"/>
                        <a:t>４</a:t>
                      </a:r>
                      <a:r>
                        <a:rPr kumimoji="1" lang="en-US" altLang="ja-JP" sz="1100" dirty="0"/>
                        <a:t>】</a:t>
                      </a:r>
                    </a:p>
                    <a:p>
                      <a:r>
                        <a:rPr kumimoji="1" lang="ja-JP" altLang="en-US" sz="1100" dirty="0"/>
                        <a:t>提供価値</a:t>
                      </a:r>
                    </a:p>
                  </a:txBody>
                  <a:tcPr anchor="ctr"/>
                </a:tc>
                <a:tc>
                  <a:txBody>
                    <a:bodyPr/>
                    <a:lstStyle/>
                    <a:p>
                      <a:pPr marL="165894" indent="-165894" algn="l">
                        <a:buFont typeface="Wingdings" panose="05000000000000000000" pitchFamily="2" charset="2"/>
                        <a:buChar char="l"/>
                      </a:pPr>
                      <a:r>
                        <a:rPr kumimoji="1" lang="ja-JP" altLang="en-US" sz="1100" dirty="0">
                          <a:solidFill>
                            <a:srgbClr val="FF0000"/>
                          </a:solidFill>
                        </a:rPr>
                        <a:t>製造プロセスにおいて二酸化炭素の排出を抑えた高機能なバイオ素材を提供し、安定生産によって比較的安く提供することにより、顧客の脱炭素化を後押しできる</a:t>
                      </a:r>
                      <a:endParaRPr kumimoji="1" lang="en-US" altLang="ja-JP" sz="1100" dirty="0">
                        <a:solidFill>
                          <a:srgbClr val="FF0000"/>
                        </a:solidFill>
                      </a:endParaRPr>
                    </a:p>
                    <a:p>
                      <a:pPr marL="165894" indent="-165894" algn="l">
                        <a:buFont typeface="Wingdings" panose="05000000000000000000" pitchFamily="2" charset="2"/>
                        <a:buChar char="l"/>
                      </a:pPr>
                      <a:r>
                        <a:rPr kumimoji="1" lang="en-US" altLang="ja-JP" sz="1100" dirty="0">
                          <a:solidFill>
                            <a:srgbClr val="FF0000"/>
                          </a:solidFill>
                        </a:rPr>
                        <a:t>XXXXX</a:t>
                      </a:r>
                      <a:endParaRPr kumimoji="1" lang="ja-JP" altLang="en-US" sz="1100" dirty="0">
                        <a:solidFill>
                          <a:srgbClr val="FF0000"/>
                        </a:solidFill>
                      </a:endParaRPr>
                    </a:p>
                  </a:txBody>
                  <a:tcPr anchor="ctr"/>
                </a:tc>
                <a:extLst>
                  <a:ext uri="{0D108BD9-81ED-4DB2-BD59-A6C34878D82A}">
                    <a16:rowId xmlns:a16="http://schemas.microsoft.com/office/drawing/2014/main" val="2577551030"/>
                  </a:ext>
                </a:extLst>
              </a:tr>
            </a:tbl>
          </a:graphicData>
        </a:graphic>
      </p:graphicFrame>
      <p:sp>
        <p:nvSpPr>
          <p:cNvPr id="4" name="Rectangle 3">
            <a:extLst>
              <a:ext uri="{FF2B5EF4-FFF2-40B4-BE49-F238E27FC236}">
                <a16:creationId xmlns:a16="http://schemas.microsoft.com/office/drawing/2014/main" id="{D998F2EB-6FBE-19CE-212E-A8D6BB9D2C76}"/>
              </a:ext>
            </a:extLst>
          </p:cNvPr>
          <p:cNvSpPr txBox="1">
            <a:spLocks noChangeArrowheads="1"/>
          </p:cNvSpPr>
          <p:nvPr/>
        </p:nvSpPr>
        <p:spPr bwMode="auto">
          <a:xfrm>
            <a:off x="7401271" y="319526"/>
            <a:ext cx="2146759"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algn="r" eaLnBrk="1" hangingPunct="1">
              <a:spcBef>
                <a:spcPct val="0"/>
              </a:spcBef>
              <a:buClr>
                <a:srgbClr val="5A5A5A"/>
              </a:buClr>
              <a:buSzPct val="100000"/>
              <a:buFont typeface="Wingdings" pitchFamily="2" charset="2"/>
              <a:buNone/>
            </a:pPr>
            <a:r>
              <a:rPr lang="ja-JP" altLang="en-US" sz="1100" kern="0" dirty="0">
                <a:solidFill>
                  <a:schemeClr val="tx1"/>
                </a:solidFill>
                <a:latin typeface="Meiryo UI" panose="020B0604030504040204" pitchFamily="50" charset="-128"/>
                <a:ea typeface="Meiryo UI" panose="020B0604030504040204" pitchFamily="50" charset="-128"/>
              </a:rPr>
              <a:t>審査基準：成長性</a:t>
            </a:r>
            <a:endParaRPr lang="en-US" altLang="ja-JP" sz="1100" kern="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1645831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F925AA-8AAE-804E-929B-FD49D214BA27}"/>
            </a:ext>
          </a:extLst>
        </p:cNvPr>
        <p:cNvGrpSpPr/>
        <p:nvPr/>
      </p:nvGrpSpPr>
      <p:grpSpPr>
        <a:xfrm>
          <a:off x="0" y="0"/>
          <a:ext cx="0" cy="0"/>
          <a:chOff x="0" y="0"/>
          <a:chExt cx="0" cy="0"/>
        </a:xfrm>
      </p:grpSpPr>
      <p:sp>
        <p:nvSpPr>
          <p:cNvPr id="9219" name="Rectangle 2">
            <a:extLst>
              <a:ext uri="{FF2B5EF4-FFF2-40B4-BE49-F238E27FC236}">
                <a16:creationId xmlns:a16="http://schemas.microsoft.com/office/drawing/2014/main" id="{1F524C52-5B10-74FF-0DF2-D9077C9FAFA4}"/>
              </a:ext>
            </a:extLst>
          </p:cNvPr>
          <p:cNvSpPr>
            <a:spLocks noGrp="1" noChangeArrowheads="1"/>
          </p:cNvSpPr>
          <p:nvPr>
            <p:ph type="title"/>
          </p:nvPr>
        </p:nvSpPr>
        <p:spPr>
          <a:xfrm>
            <a:off x="406400" y="662087"/>
            <a:ext cx="9061450" cy="307777"/>
          </a:xfrm>
        </p:spPr>
        <p:txBody>
          <a:bodyPr>
            <a:spAutoFit/>
          </a:bodyPr>
          <a:lstStyle/>
          <a:p>
            <a:pPr eaLnBrk="1" hangingPunct="1"/>
            <a:r>
              <a:rPr lang="en-US" altLang="ja-JP" dirty="0"/>
              <a:t>2-3【</a:t>
            </a:r>
            <a:r>
              <a:rPr lang="ja-JP" altLang="en-US" dirty="0"/>
              <a:t>成長性</a:t>
            </a:r>
            <a:r>
              <a:rPr lang="en-US" altLang="ja-JP" dirty="0"/>
              <a:t>】</a:t>
            </a:r>
            <a:r>
              <a:rPr lang="ja-JP" altLang="en-US" dirty="0"/>
              <a:t> ．市場規模、市場獲得の戦略</a:t>
            </a:r>
            <a:endParaRPr lang="en-US" altLang="ja-JP" dirty="0"/>
          </a:p>
        </p:txBody>
      </p:sp>
      <p:sp>
        <p:nvSpPr>
          <p:cNvPr id="9" name="Rectangle 3">
            <a:extLst>
              <a:ext uri="{FF2B5EF4-FFF2-40B4-BE49-F238E27FC236}">
                <a16:creationId xmlns:a16="http://schemas.microsoft.com/office/drawing/2014/main" id="{7DD06398-1C7B-1016-B8EE-E35F3EE686E2}"/>
              </a:ext>
            </a:extLst>
          </p:cNvPr>
          <p:cNvSpPr txBox="1">
            <a:spLocks noChangeArrowheads="1"/>
          </p:cNvSpPr>
          <p:nvPr/>
        </p:nvSpPr>
        <p:spPr bwMode="auto">
          <a:xfrm>
            <a:off x="371574" y="1188367"/>
            <a:ext cx="9188915" cy="38350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新たに整備する研究開発拠点あるいは生産拠点を通じて取り組むビジネスについて、</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１</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ターゲットとする市場の規模・成長性</a:t>
            </a:r>
            <a:r>
              <a:rPr lang="ja-JP" altLang="en-US" sz="1100" kern="0" dirty="0">
                <a:solidFill>
                  <a:schemeClr val="tx1"/>
                </a:solidFill>
                <a:latin typeface="Meiryo UI" panose="020B0604030504040204" pitchFamily="50" charset="-128"/>
                <a:ea typeface="Meiryo UI" panose="020B0604030504040204" pitchFamily="50" charset="-128"/>
              </a:rPr>
              <a:t>、</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２</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市場獲得の戦略</a:t>
            </a:r>
            <a:r>
              <a:rPr lang="ja-JP" altLang="en-US" sz="1100" kern="0" dirty="0">
                <a:solidFill>
                  <a:schemeClr val="tx1"/>
                </a:solidFill>
                <a:latin typeface="Meiryo UI" panose="020B0604030504040204" pitchFamily="50" charset="-128"/>
                <a:ea typeface="Meiryo UI" panose="020B0604030504040204" pitchFamily="50" charset="-128"/>
              </a:rPr>
              <a:t>、</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３</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２を通じて拠点のビジネスが貴社の事業成長にどのように寄与するのか</a:t>
            </a:r>
            <a:r>
              <a:rPr lang="ja-JP" altLang="en-US" sz="1100" kern="0" dirty="0">
                <a:solidFill>
                  <a:schemeClr val="tx1"/>
                </a:solidFill>
                <a:latin typeface="Meiryo UI" panose="020B0604030504040204" pitchFamily="50" charset="-128"/>
                <a:ea typeface="Meiryo UI" panose="020B0604030504040204" pitchFamily="50" charset="-128"/>
              </a:rPr>
              <a:t>、それぞれ簡潔に記載してください。</a:t>
            </a:r>
            <a:endParaRPr lang="en-US" altLang="ja-JP" sz="1100" kern="0" dirty="0">
              <a:solidFill>
                <a:schemeClr val="tx1"/>
              </a:solidFill>
              <a:highlight>
                <a:srgbClr val="FFFF00"/>
              </a:highlight>
              <a:latin typeface="Meiryo UI" panose="020B0604030504040204" pitchFamily="50" charset="-128"/>
              <a:ea typeface="Meiryo UI" panose="020B0604030504040204" pitchFamily="50" charset="-128"/>
            </a:endParaRPr>
          </a:p>
        </p:txBody>
      </p:sp>
      <p:graphicFrame>
        <p:nvGraphicFramePr>
          <p:cNvPr id="2" name="表 1">
            <a:extLst>
              <a:ext uri="{FF2B5EF4-FFF2-40B4-BE49-F238E27FC236}">
                <a16:creationId xmlns:a16="http://schemas.microsoft.com/office/drawing/2014/main" id="{429B4662-D29C-4774-488F-DCB97D983D2B}"/>
              </a:ext>
            </a:extLst>
          </p:cNvPr>
          <p:cNvGraphicFramePr>
            <a:graphicFrameLocks noGrp="1"/>
          </p:cNvGraphicFramePr>
          <p:nvPr>
            <p:extLst>
              <p:ext uri="{D42A27DB-BD31-4B8C-83A1-F6EECF244321}">
                <p14:modId xmlns:p14="http://schemas.microsoft.com/office/powerpoint/2010/main" val="2515410684"/>
              </p:ext>
            </p:extLst>
          </p:nvPr>
        </p:nvGraphicFramePr>
        <p:xfrm>
          <a:off x="560510" y="1700808"/>
          <a:ext cx="8882040" cy="4680519"/>
        </p:xfrm>
        <a:graphic>
          <a:graphicData uri="http://schemas.openxmlformats.org/drawingml/2006/table">
            <a:tbl>
              <a:tblPr firstCol="1">
                <a:tableStyleId>{93296810-A885-4BE3-A3E7-6D5BEEA58F35}</a:tableStyleId>
              </a:tblPr>
              <a:tblGrid>
                <a:gridCol w="1296146">
                  <a:extLst>
                    <a:ext uri="{9D8B030D-6E8A-4147-A177-3AD203B41FA5}">
                      <a16:colId xmlns:a16="http://schemas.microsoft.com/office/drawing/2014/main" val="444716480"/>
                    </a:ext>
                  </a:extLst>
                </a:gridCol>
                <a:gridCol w="7585894">
                  <a:extLst>
                    <a:ext uri="{9D8B030D-6E8A-4147-A177-3AD203B41FA5}">
                      <a16:colId xmlns:a16="http://schemas.microsoft.com/office/drawing/2014/main" val="4016088005"/>
                    </a:ext>
                  </a:extLst>
                </a:gridCol>
              </a:tblGrid>
              <a:tr h="1560173">
                <a:tc>
                  <a:txBody>
                    <a:bodyPr/>
                    <a:lstStyle/>
                    <a:p>
                      <a:r>
                        <a:rPr kumimoji="1" lang="en-US" altLang="ja-JP" sz="1100" dirty="0"/>
                        <a:t>【</a:t>
                      </a:r>
                      <a:r>
                        <a:rPr kumimoji="1" lang="ja-JP" altLang="en-US" sz="1100" dirty="0"/>
                        <a:t>１</a:t>
                      </a:r>
                      <a:r>
                        <a:rPr kumimoji="1" lang="en-US" altLang="ja-JP" sz="1100" dirty="0"/>
                        <a:t>】</a:t>
                      </a:r>
                    </a:p>
                    <a:p>
                      <a:r>
                        <a:rPr kumimoji="1" lang="ja-JP" altLang="en-US" sz="1100" dirty="0"/>
                        <a:t>ターゲット市場の規模、成長性</a:t>
                      </a:r>
                      <a:endParaRPr kumimoji="1" lang="en-US" altLang="ja-JP" sz="1100" dirty="0"/>
                    </a:p>
                  </a:txBody>
                  <a:tcPr anchor="ctr"/>
                </a:tc>
                <a:tc>
                  <a:txBody>
                    <a:bodyPr/>
                    <a:lstStyle/>
                    <a:p>
                      <a:pPr marL="171450" indent="-171450">
                        <a:buFont typeface="Wingdings" panose="05000000000000000000" pitchFamily="2" charset="2"/>
                        <a:buChar char="l"/>
                      </a:pPr>
                      <a:r>
                        <a:rPr kumimoji="1" lang="ja-JP" altLang="en-US" sz="1100" dirty="0">
                          <a:solidFill>
                            <a:srgbClr val="FF0000"/>
                          </a:solidFill>
                        </a:rPr>
                        <a:t>バイオ素材市場は</a:t>
                      </a:r>
                      <a:r>
                        <a:rPr kumimoji="1" lang="en-US" altLang="ja-JP" sz="1100" dirty="0">
                          <a:solidFill>
                            <a:srgbClr val="FF0000"/>
                          </a:solidFill>
                        </a:rPr>
                        <a:t>XX</a:t>
                      </a:r>
                      <a:r>
                        <a:rPr kumimoji="1" lang="ja-JP" altLang="en-US" sz="1100" dirty="0">
                          <a:solidFill>
                            <a:srgbClr val="FF0000"/>
                          </a:solidFill>
                        </a:rPr>
                        <a:t>億円、年平均成長率（</a:t>
                      </a:r>
                      <a:r>
                        <a:rPr kumimoji="1" lang="en-US" altLang="ja-JP" sz="1100" dirty="0">
                          <a:solidFill>
                            <a:srgbClr val="FF0000"/>
                          </a:solidFill>
                        </a:rPr>
                        <a:t>XXXX-XXXX</a:t>
                      </a:r>
                      <a:r>
                        <a:rPr kumimoji="1" lang="ja-JP" altLang="en-US" sz="1100" dirty="0">
                          <a:solidFill>
                            <a:srgbClr val="FF0000"/>
                          </a:solidFill>
                        </a:rPr>
                        <a:t>年）</a:t>
                      </a:r>
                      <a:r>
                        <a:rPr kumimoji="1" lang="en-US" altLang="ja-JP" sz="1100" dirty="0">
                          <a:solidFill>
                            <a:srgbClr val="FF0000"/>
                          </a:solidFill>
                        </a:rPr>
                        <a:t>XX</a:t>
                      </a:r>
                      <a:r>
                        <a:rPr kumimoji="1" lang="ja-JP" altLang="en-US" sz="1100" dirty="0">
                          <a:solidFill>
                            <a:srgbClr val="FF0000"/>
                          </a:solidFill>
                        </a:rPr>
                        <a:t>％</a:t>
                      </a:r>
                      <a:endParaRPr kumimoji="1" lang="en-US" altLang="ja-JP" sz="1100" dirty="0">
                        <a:solidFill>
                          <a:srgbClr val="FF0000"/>
                        </a:solidFill>
                      </a:endParaRPr>
                    </a:p>
                    <a:p>
                      <a:pPr marL="171450" indent="-171450">
                        <a:buFont typeface="Wingdings" panose="05000000000000000000" pitchFamily="2" charset="2"/>
                        <a:buChar char="l"/>
                      </a:pPr>
                      <a:r>
                        <a:rPr kumimoji="1" lang="ja-JP" altLang="en-US" sz="1100" dirty="0">
                          <a:solidFill>
                            <a:srgbClr val="FF0000"/>
                          </a:solidFill>
                        </a:rPr>
                        <a:t>弊社がターゲットとしている</a:t>
                      </a:r>
                      <a:r>
                        <a:rPr kumimoji="1" lang="en-US" altLang="ja-JP" sz="1100" dirty="0">
                          <a:solidFill>
                            <a:srgbClr val="FF0000"/>
                          </a:solidFill>
                        </a:rPr>
                        <a:t>XX</a:t>
                      </a:r>
                      <a:r>
                        <a:rPr kumimoji="1" lang="ja-JP" altLang="en-US" sz="1100" dirty="0">
                          <a:solidFill>
                            <a:srgbClr val="FF0000"/>
                          </a:solidFill>
                        </a:rPr>
                        <a:t>業界のバイオ素材市場は</a:t>
                      </a:r>
                      <a:r>
                        <a:rPr kumimoji="1" lang="en-US" altLang="ja-JP" sz="1100" dirty="0">
                          <a:solidFill>
                            <a:srgbClr val="FF0000"/>
                          </a:solidFill>
                        </a:rPr>
                        <a:t>XX</a:t>
                      </a:r>
                      <a:r>
                        <a:rPr kumimoji="1" lang="ja-JP" altLang="en-US" sz="1100" dirty="0">
                          <a:solidFill>
                            <a:srgbClr val="FF0000"/>
                          </a:solidFill>
                        </a:rPr>
                        <a:t>億円、年平均成長率（</a:t>
                      </a:r>
                      <a:r>
                        <a:rPr kumimoji="1" lang="en-US" altLang="ja-JP" sz="1100" dirty="0">
                          <a:solidFill>
                            <a:srgbClr val="FF0000"/>
                          </a:solidFill>
                        </a:rPr>
                        <a:t>XXXX-XXXX</a:t>
                      </a:r>
                      <a:r>
                        <a:rPr kumimoji="1" lang="ja-JP" altLang="en-US" sz="1100" dirty="0">
                          <a:solidFill>
                            <a:srgbClr val="FF0000"/>
                          </a:solidFill>
                        </a:rPr>
                        <a:t>年）</a:t>
                      </a:r>
                      <a:r>
                        <a:rPr kumimoji="1" lang="en-US" altLang="ja-JP" sz="1100" dirty="0">
                          <a:solidFill>
                            <a:srgbClr val="FF0000"/>
                          </a:solidFill>
                        </a:rPr>
                        <a:t>XX</a:t>
                      </a:r>
                      <a:r>
                        <a:rPr kumimoji="1" lang="ja-JP" altLang="en-US" sz="1100" dirty="0">
                          <a:solidFill>
                            <a:srgbClr val="FF0000"/>
                          </a:solidFill>
                        </a:rPr>
                        <a:t>％</a:t>
                      </a:r>
                      <a:endParaRPr kumimoji="1" lang="en-US" altLang="ja-JP" sz="1100" dirty="0">
                        <a:solidFill>
                          <a:srgbClr val="FF0000"/>
                        </a:solidFill>
                      </a:endParaRPr>
                    </a:p>
                    <a:p>
                      <a:pPr marL="171450" indent="-171450">
                        <a:buFont typeface="Wingdings" panose="05000000000000000000" pitchFamily="2" charset="2"/>
                        <a:buChar char="l"/>
                      </a:pPr>
                      <a:r>
                        <a:rPr kumimoji="1" lang="en-US" altLang="ja-JP" sz="1100" dirty="0">
                          <a:solidFill>
                            <a:srgbClr val="FF0000"/>
                          </a:solidFill>
                        </a:rPr>
                        <a:t>XXXXX</a:t>
                      </a:r>
                    </a:p>
                  </a:txBody>
                  <a:tcPr anchor="ctr"/>
                </a:tc>
                <a:extLst>
                  <a:ext uri="{0D108BD9-81ED-4DB2-BD59-A6C34878D82A}">
                    <a16:rowId xmlns:a16="http://schemas.microsoft.com/office/drawing/2014/main" val="3045517905"/>
                  </a:ext>
                </a:extLst>
              </a:tr>
              <a:tr h="1560173">
                <a:tc>
                  <a:txBody>
                    <a:bodyPr/>
                    <a:lstStyle/>
                    <a:p>
                      <a:r>
                        <a:rPr kumimoji="1" lang="en-US" altLang="ja-JP" sz="1100" dirty="0"/>
                        <a:t>【</a:t>
                      </a:r>
                      <a:r>
                        <a:rPr kumimoji="1" lang="ja-JP" altLang="en-US" sz="1100" dirty="0"/>
                        <a:t>２</a:t>
                      </a:r>
                      <a:r>
                        <a:rPr kumimoji="1" lang="en-US" altLang="ja-JP" sz="1100" dirty="0"/>
                        <a:t>】</a:t>
                      </a:r>
                    </a:p>
                    <a:p>
                      <a:r>
                        <a:rPr kumimoji="1" lang="ja-JP" altLang="en-US" sz="1100" dirty="0"/>
                        <a:t>市場獲得の戦略</a:t>
                      </a:r>
                    </a:p>
                  </a:txBody>
                  <a:tcPr anchor="ctr"/>
                </a:tc>
                <a:tc>
                  <a:txBody>
                    <a:bodyPr/>
                    <a:lstStyle/>
                    <a:p>
                      <a:pPr marL="171450" indent="-171450">
                        <a:buFont typeface="Wingdings" panose="05000000000000000000" pitchFamily="2" charset="2"/>
                        <a:buChar char="l"/>
                      </a:pPr>
                      <a:r>
                        <a:rPr kumimoji="1" lang="ja-JP" altLang="en-US" sz="1100" dirty="0">
                          <a:solidFill>
                            <a:srgbClr val="FF0000"/>
                          </a:solidFill>
                        </a:rPr>
                        <a:t>大学・研究機関・スタートアップ等とバイオ素材の研究開発を進め、</a:t>
                      </a:r>
                      <a:r>
                        <a:rPr kumimoji="1" lang="en-US" altLang="ja-JP" sz="1100" dirty="0">
                          <a:solidFill>
                            <a:srgbClr val="FF0000"/>
                          </a:solidFill>
                        </a:rPr>
                        <a:t>XX</a:t>
                      </a:r>
                      <a:r>
                        <a:rPr kumimoji="1" lang="ja-JP" altLang="en-US" sz="1100" dirty="0">
                          <a:solidFill>
                            <a:srgbClr val="FF0000"/>
                          </a:solidFill>
                        </a:rPr>
                        <a:t>業界のターゲット顧客からフィードバックも受けつつ、</a:t>
                      </a:r>
                      <a:r>
                        <a:rPr kumimoji="1" lang="en-US" altLang="ja-JP" sz="1100" dirty="0">
                          <a:solidFill>
                            <a:srgbClr val="FF0000"/>
                          </a:solidFill>
                        </a:rPr>
                        <a:t>XX</a:t>
                      </a:r>
                      <a:r>
                        <a:rPr kumimoji="1" lang="ja-JP" altLang="en-US" sz="1100" dirty="0">
                          <a:solidFill>
                            <a:srgbClr val="FF0000"/>
                          </a:solidFill>
                        </a:rPr>
                        <a:t>業界のバイオ素材市場の先駆者を目指す</a:t>
                      </a:r>
                      <a:endParaRPr kumimoji="1" lang="en-US" altLang="ja-JP" sz="1100" dirty="0">
                        <a:solidFill>
                          <a:srgbClr val="FF0000"/>
                        </a:solidFill>
                      </a:endParaRPr>
                    </a:p>
                    <a:p>
                      <a:pPr marL="171450" indent="-171450">
                        <a:buFont typeface="Wingdings" panose="05000000000000000000" pitchFamily="2" charset="2"/>
                        <a:buChar char="l"/>
                      </a:pPr>
                      <a:r>
                        <a:rPr kumimoji="1" lang="ja-JP" altLang="en-US" sz="1100" dirty="0">
                          <a:solidFill>
                            <a:srgbClr val="FF0000"/>
                          </a:solidFill>
                        </a:rPr>
                        <a:t>その後、</a:t>
                      </a:r>
                      <a:r>
                        <a:rPr kumimoji="1" lang="en-US" altLang="ja-JP" sz="1100" dirty="0">
                          <a:solidFill>
                            <a:srgbClr val="FF0000"/>
                          </a:solidFill>
                        </a:rPr>
                        <a:t>XX</a:t>
                      </a:r>
                      <a:r>
                        <a:rPr kumimoji="1" lang="ja-JP" altLang="en-US" sz="1100" dirty="0">
                          <a:solidFill>
                            <a:srgbClr val="FF0000"/>
                          </a:solidFill>
                        </a:rPr>
                        <a:t>業界や</a:t>
                      </a:r>
                      <a:r>
                        <a:rPr kumimoji="1" lang="en-US" altLang="ja-JP" sz="1100" dirty="0">
                          <a:solidFill>
                            <a:srgbClr val="FF0000"/>
                          </a:solidFill>
                        </a:rPr>
                        <a:t>XX</a:t>
                      </a:r>
                      <a:r>
                        <a:rPr kumimoji="1" lang="ja-JP" altLang="en-US" sz="1100" dirty="0">
                          <a:solidFill>
                            <a:srgbClr val="FF0000"/>
                          </a:solidFill>
                        </a:rPr>
                        <a:t>業界等、他業界にも水平展開し、世界のバイオ素材市場におけるデファクトスタンダード（事実上の標準）を獲得する</a:t>
                      </a:r>
                      <a:endParaRPr kumimoji="1" lang="en-US" altLang="ja-JP" sz="1100" dirty="0">
                        <a:solidFill>
                          <a:srgbClr val="FF0000"/>
                        </a:solidFill>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en-US" altLang="ja-JP" sz="1100" dirty="0">
                          <a:solidFill>
                            <a:srgbClr val="FF0000"/>
                          </a:solidFill>
                        </a:rPr>
                        <a:t>XXXXX</a:t>
                      </a:r>
                    </a:p>
                  </a:txBody>
                  <a:tcPr anchor="ctr"/>
                </a:tc>
                <a:extLst>
                  <a:ext uri="{0D108BD9-81ED-4DB2-BD59-A6C34878D82A}">
                    <a16:rowId xmlns:a16="http://schemas.microsoft.com/office/drawing/2014/main" val="650808711"/>
                  </a:ext>
                </a:extLst>
              </a:tr>
              <a:tr h="1560173">
                <a:tc>
                  <a:txBody>
                    <a:bodyPr/>
                    <a:lstStyle/>
                    <a:p>
                      <a:r>
                        <a:rPr kumimoji="1" lang="en-US" altLang="ja-JP" sz="1100" dirty="0"/>
                        <a:t>【</a:t>
                      </a:r>
                      <a:r>
                        <a:rPr kumimoji="1" lang="ja-JP" altLang="en-US" sz="1100" dirty="0"/>
                        <a:t>３</a:t>
                      </a:r>
                      <a:r>
                        <a:rPr kumimoji="1" lang="en-US" altLang="ja-JP" sz="1100" dirty="0"/>
                        <a:t>】</a:t>
                      </a:r>
                    </a:p>
                    <a:p>
                      <a:r>
                        <a:rPr kumimoji="1" lang="ja-JP" altLang="en-US" sz="1100" dirty="0"/>
                        <a:t>事業成長への</a:t>
                      </a:r>
                      <a:br>
                        <a:rPr kumimoji="1" lang="en-US" altLang="ja-JP" sz="1100" dirty="0"/>
                      </a:br>
                      <a:r>
                        <a:rPr kumimoji="1" lang="ja-JP" altLang="en-US" sz="1100" dirty="0"/>
                        <a:t>寄与</a:t>
                      </a:r>
                    </a:p>
                  </a:txBody>
                  <a:tcPr anchor="ctr"/>
                </a:tc>
                <a:tc>
                  <a:txBody>
                    <a:bodyPr/>
                    <a:lstStyle/>
                    <a:p>
                      <a:pPr marL="171450" indent="-171450">
                        <a:buFont typeface="Wingdings" panose="05000000000000000000" pitchFamily="2" charset="2"/>
                        <a:buChar char="l"/>
                      </a:pPr>
                      <a:r>
                        <a:rPr kumimoji="1" lang="ja-JP" altLang="en-US" sz="1100" dirty="0">
                          <a:solidFill>
                            <a:srgbClr val="FF0000"/>
                          </a:solidFill>
                        </a:rPr>
                        <a:t>高機能なバイオ素材を製造することにより、バイオ事業を拡大する</a:t>
                      </a:r>
                      <a:endParaRPr kumimoji="1" lang="en-US" altLang="ja-JP" sz="1100" dirty="0">
                        <a:solidFill>
                          <a:srgbClr val="FF0000"/>
                        </a:solidFill>
                      </a:endParaRPr>
                    </a:p>
                    <a:p>
                      <a:pPr marL="171450" indent="-171450">
                        <a:buFont typeface="Wingdings" panose="05000000000000000000" pitchFamily="2" charset="2"/>
                        <a:buChar char="l"/>
                      </a:pPr>
                      <a:r>
                        <a:rPr kumimoji="1" lang="ja-JP" altLang="en-US" sz="1100" dirty="0">
                          <a:solidFill>
                            <a:srgbClr val="FF0000"/>
                          </a:solidFill>
                        </a:rPr>
                        <a:t>また、国内だけでなく、世界にも進出することで、バイオ事業の持続的な成長を実現する</a:t>
                      </a:r>
                      <a:endParaRPr kumimoji="1" lang="en-US" altLang="ja-JP" sz="1100" dirty="0">
                        <a:solidFill>
                          <a:srgbClr val="FF0000"/>
                        </a:solidFill>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en-US" altLang="ja-JP" sz="1100" dirty="0">
                          <a:solidFill>
                            <a:srgbClr val="FF0000"/>
                          </a:solidFill>
                        </a:rPr>
                        <a:t>XXXXX</a:t>
                      </a:r>
                    </a:p>
                  </a:txBody>
                  <a:tcPr anchor="ctr"/>
                </a:tc>
                <a:extLst>
                  <a:ext uri="{0D108BD9-81ED-4DB2-BD59-A6C34878D82A}">
                    <a16:rowId xmlns:a16="http://schemas.microsoft.com/office/drawing/2014/main" val="49467817"/>
                  </a:ext>
                </a:extLst>
              </a:tr>
            </a:tbl>
          </a:graphicData>
        </a:graphic>
      </p:graphicFrame>
      <p:sp>
        <p:nvSpPr>
          <p:cNvPr id="4" name="Rectangle 3">
            <a:extLst>
              <a:ext uri="{FF2B5EF4-FFF2-40B4-BE49-F238E27FC236}">
                <a16:creationId xmlns:a16="http://schemas.microsoft.com/office/drawing/2014/main" id="{9B9DFDA3-4CAA-4A9C-40AC-CEAEDEDF9C5B}"/>
              </a:ext>
            </a:extLst>
          </p:cNvPr>
          <p:cNvSpPr txBox="1">
            <a:spLocks noChangeArrowheads="1"/>
          </p:cNvSpPr>
          <p:nvPr/>
        </p:nvSpPr>
        <p:spPr bwMode="auto">
          <a:xfrm>
            <a:off x="7401271" y="319526"/>
            <a:ext cx="2146759"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algn="r" eaLnBrk="1" hangingPunct="1">
              <a:spcBef>
                <a:spcPct val="0"/>
              </a:spcBef>
              <a:buClr>
                <a:srgbClr val="5A5A5A"/>
              </a:buClr>
              <a:buSzPct val="100000"/>
              <a:buFont typeface="Wingdings" pitchFamily="2" charset="2"/>
              <a:buNone/>
            </a:pPr>
            <a:r>
              <a:rPr lang="ja-JP" altLang="en-US" sz="1100" kern="0" dirty="0">
                <a:solidFill>
                  <a:schemeClr val="tx1"/>
                </a:solidFill>
                <a:latin typeface="Meiryo UI" panose="020B0604030504040204" pitchFamily="50" charset="-128"/>
                <a:ea typeface="Meiryo UI" panose="020B0604030504040204" pitchFamily="50" charset="-128"/>
              </a:rPr>
              <a:t>審査基準：成長性</a:t>
            </a:r>
            <a:endParaRPr lang="en-US" altLang="ja-JP" sz="1100" kern="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9383512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4D3E51-3425-A24E-0FC7-55304B68105F}"/>
            </a:ext>
          </a:extLst>
        </p:cNvPr>
        <p:cNvGrpSpPr/>
        <p:nvPr/>
      </p:nvGrpSpPr>
      <p:grpSpPr>
        <a:xfrm>
          <a:off x="0" y="0"/>
          <a:ext cx="0" cy="0"/>
          <a:chOff x="0" y="0"/>
          <a:chExt cx="0" cy="0"/>
        </a:xfrm>
      </p:grpSpPr>
      <p:sp>
        <p:nvSpPr>
          <p:cNvPr id="9219" name="Rectangle 2">
            <a:extLst>
              <a:ext uri="{FF2B5EF4-FFF2-40B4-BE49-F238E27FC236}">
                <a16:creationId xmlns:a16="http://schemas.microsoft.com/office/drawing/2014/main" id="{C297A9CF-03D9-E73C-6B6C-139B6FD56284}"/>
              </a:ext>
            </a:extLst>
          </p:cNvPr>
          <p:cNvSpPr>
            <a:spLocks noGrp="1" noChangeArrowheads="1"/>
          </p:cNvSpPr>
          <p:nvPr>
            <p:ph type="title"/>
          </p:nvPr>
        </p:nvSpPr>
        <p:spPr>
          <a:xfrm>
            <a:off x="406400" y="662087"/>
            <a:ext cx="9061450" cy="307777"/>
          </a:xfrm>
        </p:spPr>
        <p:txBody>
          <a:bodyPr>
            <a:spAutoFit/>
          </a:bodyPr>
          <a:lstStyle/>
          <a:p>
            <a:pPr eaLnBrk="1" hangingPunct="1"/>
            <a:r>
              <a:rPr lang="en-US" altLang="ja-JP" dirty="0"/>
              <a:t>2-3【</a:t>
            </a:r>
            <a:r>
              <a:rPr lang="ja-JP" altLang="en-US" dirty="0"/>
              <a:t>成長性</a:t>
            </a:r>
            <a:r>
              <a:rPr lang="en-US" altLang="ja-JP" dirty="0"/>
              <a:t>】</a:t>
            </a:r>
            <a:r>
              <a:rPr lang="ja-JP" altLang="en-US" dirty="0"/>
              <a:t> ．設備投資額、売上高、利益の推移・今後の見込み</a:t>
            </a:r>
            <a:endParaRPr lang="en-US" altLang="ja-JP" dirty="0"/>
          </a:p>
        </p:txBody>
      </p:sp>
      <p:sp>
        <p:nvSpPr>
          <p:cNvPr id="9" name="Rectangle 3">
            <a:extLst>
              <a:ext uri="{FF2B5EF4-FFF2-40B4-BE49-F238E27FC236}">
                <a16:creationId xmlns:a16="http://schemas.microsoft.com/office/drawing/2014/main" id="{B1BA7EAD-215F-EC21-DDAB-FA4ACDC2B5E5}"/>
              </a:ext>
            </a:extLst>
          </p:cNvPr>
          <p:cNvSpPr txBox="1">
            <a:spLocks noChangeArrowheads="1"/>
          </p:cNvSpPr>
          <p:nvPr/>
        </p:nvSpPr>
        <p:spPr bwMode="auto">
          <a:xfrm>
            <a:off x="371574" y="1188367"/>
            <a:ext cx="9188915" cy="38350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全社、新たに整備する研究開発拠点あるいは生産拠点を通じて取り組むビジネスの</a:t>
            </a:r>
            <a:r>
              <a:rPr lang="ja-JP" altLang="en-US" sz="1100" u="sng" kern="0" dirty="0">
                <a:solidFill>
                  <a:schemeClr val="tx1"/>
                </a:solidFill>
                <a:latin typeface="Meiryo UI" panose="020B0604030504040204" pitchFamily="50" charset="-128"/>
                <a:ea typeface="Meiryo UI" panose="020B0604030504040204" pitchFamily="50" charset="-128"/>
              </a:rPr>
              <a:t>売上高、設備投資額などの推移、今後の見込み</a:t>
            </a:r>
            <a:r>
              <a:rPr lang="ja-JP" altLang="en-US" sz="1100" kern="0" dirty="0">
                <a:solidFill>
                  <a:schemeClr val="tx1"/>
                </a:solidFill>
                <a:latin typeface="Meiryo UI" panose="020B0604030504040204" pitchFamily="50" charset="-128"/>
                <a:ea typeface="Meiryo UI" panose="020B0604030504040204" pitchFamily="50" charset="-128"/>
              </a:rPr>
              <a:t>について記載してください。</a:t>
            </a:r>
            <a:endParaRPr lang="en-US" altLang="ja-JP" sz="1100" kern="0" dirty="0">
              <a:solidFill>
                <a:schemeClr val="tx1"/>
              </a:solidFill>
              <a:latin typeface="Meiryo UI" panose="020B0604030504040204" pitchFamily="50" charset="-128"/>
              <a:ea typeface="Meiryo UI" panose="020B0604030504040204" pitchFamily="50" charset="-128"/>
            </a:endParaRPr>
          </a:p>
          <a:p>
            <a:pPr marL="0" indent="0" eaLnBrk="1" hangingPunct="1">
              <a:spcBef>
                <a:spcPct val="0"/>
              </a:spcBef>
              <a:buClr>
                <a:srgbClr val="5A5A5A"/>
              </a:buClr>
              <a:buSzPct val="100000"/>
              <a:buNone/>
            </a:pPr>
            <a:r>
              <a:rPr lang="en-US" altLang="ja-JP" sz="1100" kern="0" dirty="0">
                <a:solidFill>
                  <a:schemeClr val="tx1"/>
                </a:solidFill>
                <a:latin typeface="Meiryo UI" panose="020B0604030504040204" pitchFamily="50" charset="-128"/>
                <a:ea typeface="Meiryo UI" panose="020B0604030504040204" pitchFamily="50" charset="-128"/>
              </a:rPr>
              <a:t>※</a:t>
            </a:r>
            <a:r>
              <a:rPr lang="ja-JP" altLang="en-US" sz="1100" kern="0" dirty="0">
                <a:solidFill>
                  <a:schemeClr val="tx1"/>
                </a:solidFill>
                <a:latin typeface="Meiryo UI" panose="020B0604030504040204" pitchFamily="50" charset="-128"/>
                <a:ea typeface="Meiryo UI" panose="020B0604030504040204" pitchFamily="50" charset="-128"/>
              </a:rPr>
              <a:t>本補助金で研究開発拠点を整備予定の場合、下表１～３、８～９について記載をしてください。</a:t>
            </a:r>
            <a:endParaRPr lang="en-US" altLang="ja-JP" sz="1100" kern="0" dirty="0">
              <a:solidFill>
                <a:schemeClr val="tx1"/>
              </a:solidFill>
              <a:highlight>
                <a:srgbClr val="FFFF00"/>
              </a:highlight>
              <a:latin typeface="Meiryo UI" panose="020B0604030504040204" pitchFamily="50" charset="-128"/>
              <a:ea typeface="Meiryo UI" panose="020B0604030504040204" pitchFamily="50" charset="-128"/>
            </a:endParaRPr>
          </a:p>
        </p:txBody>
      </p:sp>
      <p:graphicFrame>
        <p:nvGraphicFramePr>
          <p:cNvPr id="3" name="表 2">
            <a:extLst>
              <a:ext uri="{FF2B5EF4-FFF2-40B4-BE49-F238E27FC236}">
                <a16:creationId xmlns:a16="http://schemas.microsoft.com/office/drawing/2014/main" id="{87E97087-436D-8F6B-7362-DB5B02BCBF0D}"/>
              </a:ext>
            </a:extLst>
          </p:cNvPr>
          <p:cNvGraphicFramePr>
            <a:graphicFrameLocks noGrp="1"/>
          </p:cNvGraphicFramePr>
          <p:nvPr/>
        </p:nvGraphicFramePr>
        <p:xfrm>
          <a:off x="406400" y="1772816"/>
          <a:ext cx="9188915" cy="3595146"/>
        </p:xfrm>
        <a:graphic>
          <a:graphicData uri="http://schemas.openxmlformats.org/drawingml/2006/table">
            <a:tbl>
              <a:tblPr firstRow="1" firstCol="1">
                <a:tableStyleId>{93296810-A885-4BE3-A3E7-6D5BEEA58F35}</a:tableStyleId>
              </a:tblPr>
              <a:tblGrid>
                <a:gridCol w="340521">
                  <a:extLst>
                    <a:ext uri="{9D8B030D-6E8A-4147-A177-3AD203B41FA5}">
                      <a16:colId xmlns:a16="http://schemas.microsoft.com/office/drawing/2014/main" val="385615003"/>
                    </a:ext>
                  </a:extLst>
                </a:gridCol>
                <a:gridCol w="328989">
                  <a:extLst>
                    <a:ext uri="{9D8B030D-6E8A-4147-A177-3AD203B41FA5}">
                      <a16:colId xmlns:a16="http://schemas.microsoft.com/office/drawing/2014/main" val="1781433631"/>
                    </a:ext>
                  </a:extLst>
                </a:gridCol>
                <a:gridCol w="2436930">
                  <a:extLst>
                    <a:ext uri="{9D8B030D-6E8A-4147-A177-3AD203B41FA5}">
                      <a16:colId xmlns:a16="http://schemas.microsoft.com/office/drawing/2014/main" val="4098753073"/>
                    </a:ext>
                  </a:extLst>
                </a:gridCol>
                <a:gridCol w="1216495">
                  <a:extLst>
                    <a:ext uri="{9D8B030D-6E8A-4147-A177-3AD203B41FA5}">
                      <a16:colId xmlns:a16="http://schemas.microsoft.com/office/drawing/2014/main" val="4011194196"/>
                    </a:ext>
                  </a:extLst>
                </a:gridCol>
                <a:gridCol w="1216495">
                  <a:extLst>
                    <a:ext uri="{9D8B030D-6E8A-4147-A177-3AD203B41FA5}">
                      <a16:colId xmlns:a16="http://schemas.microsoft.com/office/drawing/2014/main" val="3976807445"/>
                    </a:ext>
                  </a:extLst>
                </a:gridCol>
                <a:gridCol w="1216495">
                  <a:extLst>
                    <a:ext uri="{9D8B030D-6E8A-4147-A177-3AD203B41FA5}">
                      <a16:colId xmlns:a16="http://schemas.microsoft.com/office/drawing/2014/main" val="2308748073"/>
                    </a:ext>
                  </a:extLst>
                </a:gridCol>
                <a:gridCol w="1216495">
                  <a:extLst>
                    <a:ext uri="{9D8B030D-6E8A-4147-A177-3AD203B41FA5}">
                      <a16:colId xmlns:a16="http://schemas.microsoft.com/office/drawing/2014/main" val="1075906347"/>
                    </a:ext>
                  </a:extLst>
                </a:gridCol>
                <a:gridCol w="1216495">
                  <a:extLst>
                    <a:ext uri="{9D8B030D-6E8A-4147-A177-3AD203B41FA5}">
                      <a16:colId xmlns:a16="http://schemas.microsoft.com/office/drawing/2014/main" val="2553561491"/>
                    </a:ext>
                  </a:extLst>
                </a:gridCol>
              </a:tblGrid>
              <a:tr h="0">
                <a:tc gridSpan="3">
                  <a:txBody>
                    <a:bodyPr/>
                    <a:lstStyle/>
                    <a:p>
                      <a:endParaRPr kumimoji="1" lang="ja-JP" altLang="en-US" sz="1100" dirty="0"/>
                    </a:p>
                  </a:txBody>
                  <a:tcPr/>
                </a:tc>
                <a:tc hMerge="1">
                  <a:txBody>
                    <a:bodyPr/>
                    <a:lstStyle/>
                    <a:p>
                      <a:endParaRPr kumimoji="1" lang="ja-JP" altLang="en-US" sz="1100"/>
                    </a:p>
                  </a:txBody>
                  <a:tcPr/>
                </a:tc>
                <a:tc hMerge="1">
                  <a:txBody>
                    <a:bodyPr/>
                    <a:lstStyle/>
                    <a:p>
                      <a:endParaRPr kumimoji="1" lang="ja-JP" altLang="en-US" sz="1100" dirty="0"/>
                    </a:p>
                  </a:txBody>
                  <a:tcPr/>
                </a:tc>
                <a:tc>
                  <a:txBody>
                    <a:bodyPr/>
                    <a:lstStyle/>
                    <a:p>
                      <a:pPr algn="ctr"/>
                      <a:r>
                        <a:rPr kumimoji="1" lang="en-US" altLang="ja-JP" sz="1100" b="1" u="none" dirty="0"/>
                        <a:t>2026</a:t>
                      </a:r>
                      <a:r>
                        <a:rPr kumimoji="1" lang="ja-JP" altLang="en-US" sz="1100" b="1" u="none" dirty="0"/>
                        <a:t>年度</a:t>
                      </a:r>
                    </a:p>
                  </a:txBody>
                  <a:tcPr/>
                </a:tc>
                <a:tc>
                  <a:txBody>
                    <a:bodyPr/>
                    <a:lstStyle/>
                    <a:p>
                      <a:pPr algn="ctr"/>
                      <a:r>
                        <a:rPr kumimoji="1" lang="en-US" altLang="ja-JP" sz="1100" dirty="0"/>
                        <a:t>2027</a:t>
                      </a:r>
                      <a:r>
                        <a:rPr kumimoji="1" lang="ja-JP" altLang="en-US" sz="1100" dirty="0"/>
                        <a:t>年度</a:t>
                      </a:r>
                    </a:p>
                  </a:txBody>
                  <a:tcPr/>
                </a:tc>
                <a:tc>
                  <a:txBody>
                    <a:bodyPr/>
                    <a:lstStyle/>
                    <a:p>
                      <a:pPr algn="ctr"/>
                      <a:r>
                        <a:rPr kumimoji="1" lang="en-US" altLang="ja-JP" sz="1100" dirty="0"/>
                        <a:t>2028</a:t>
                      </a:r>
                      <a:r>
                        <a:rPr kumimoji="1" lang="ja-JP" altLang="en-US" sz="1100" dirty="0"/>
                        <a:t>年度</a:t>
                      </a:r>
                    </a:p>
                  </a:txBody>
                  <a:tcPr/>
                </a:tc>
                <a:tc>
                  <a:txBody>
                    <a:bodyPr/>
                    <a:lstStyle/>
                    <a:p>
                      <a:pPr algn="ctr"/>
                      <a:r>
                        <a:rPr kumimoji="1" lang="en-US" altLang="ja-JP" sz="1100" dirty="0"/>
                        <a:t>2029</a:t>
                      </a:r>
                      <a:r>
                        <a:rPr kumimoji="1" lang="ja-JP" altLang="en-US" sz="1100" dirty="0"/>
                        <a:t>年度</a:t>
                      </a:r>
                    </a:p>
                  </a:txBody>
                  <a:tcPr/>
                </a:tc>
                <a:tc>
                  <a:txBody>
                    <a:bodyPr/>
                    <a:lstStyle/>
                    <a:p>
                      <a:pPr algn="ctr"/>
                      <a:r>
                        <a:rPr kumimoji="1" lang="en-US" altLang="ja-JP" sz="1100" dirty="0"/>
                        <a:t>2030</a:t>
                      </a:r>
                      <a:r>
                        <a:rPr kumimoji="1" lang="ja-JP" altLang="en-US" sz="1100" dirty="0"/>
                        <a:t>年度</a:t>
                      </a:r>
                    </a:p>
                  </a:txBody>
                  <a:tcPr/>
                </a:tc>
                <a:extLst>
                  <a:ext uri="{0D108BD9-81ED-4DB2-BD59-A6C34878D82A}">
                    <a16:rowId xmlns:a16="http://schemas.microsoft.com/office/drawing/2014/main" val="1407866829"/>
                  </a:ext>
                </a:extLst>
              </a:tr>
              <a:tr h="370674">
                <a:tc rowSpan="3">
                  <a:txBody>
                    <a:bodyPr/>
                    <a:lstStyle/>
                    <a:p>
                      <a:pPr algn="ctr"/>
                      <a:r>
                        <a:rPr kumimoji="1" lang="ja-JP" altLang="en-US" sz="1100" dirty="0"/>
                        <a:t>全社</a:t>
                      </a:r>
                    </a:p>
                  </a:txBody>
                  <a:tcPr vert="eaVert" anchor="ctr"/>
                </a:tc>
                <a:tc>
                  <a:txBody>
                    <a:bodyPr/>
                    <a:lstStyle/>
                    <a:p>
                      <a:r>
                        <a:rPr kumimoji="1" lang="ja-JP" altLang="en-US" sz="1100" dirty="0"/>
                        <a:t>１</a:t>
                      </a:r>
                    </a:p>
                  </a:txBody>
                  <a:tcPr anchor="ctr"/>
                </a:tc>
                <a:tc>
                  <a:txBody>
                    <a:bodyPr/>
                    <a:lstStyle/>
                    <a:p>
                      <a:r>
                        <a:rPr kumimoji="1" lang="ja-JP" altLang="en-US" sz="1100" dirty="0"/>
                        <a:t>売上高（百万円）</a:t>
                      </a:r>
                    </a:p>
                  </a:txBody>
                  <a:tcPr anchor="ctr"/>
                </a:tc>
                <a:tc>
                  <a:txBody>
                    <a:bodyPr/>
                    <a:lstStyle/>
                    <a:p>
                      <a:r>
                        <a:rPr kumimoji="1" lang="en-US" altLang="ja-JP" sz="1100" dirty="0">
                          <a:solidFill>
                            <a:srgbClr val="FF0000"/>
                          </a:solidFill>
                        </a:rPr>
                        <a:t>XXXX</a:t>
                      </a:r>
                      <a:endParaRPr kumimoji="1" lang="ja-JP" altLang="en-US" sz="1100" dirty="0">
                        <a:solidFill>
                          <a:srgbClr val="FF0000"/>
                        </a:solidFill>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rgbClr val="FF0000"/>
                          </a:solidFill>
                        </a:rPr>
                        <a:t>XXXX</a:t>
                      </a:r>
                      <a:endParaRPr kumimoji="1" lang="ja-JP" altLang="en-US" sz="1100" dirty="0">
                        <a:solidFill>
                          <a:srgbClr val="FF0000"/>
                        </a:solidFill>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rgbClr val="FF0000"/>
                          </a:solidFill>
                        </a:rPr>
                        <a:t>XXXX</a:t>
                      </a:r>
                      <a:endParaRPr kumimoji="1" lang="ja-JP" altLang="en-US" sz="1100" dirty="0">
                        <a:solidFill>
                          <a:srgbClr val="FF0000"/>
                        </a:solidFill>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rgbClr val="FF0000"/>
                          </a:solidFill>
                        </a:rPr>
                        <a:t>XXXX</a:t>
                      </a:r>
                      <a:endParaRPr kumimoji="1" lang="ja-JP" altLang="en-US" sz="1100" dirty="0">
                        <a:solidFill>
                          <a:srgbClr val="FF0000"/>
                        </a:solidFill>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rgbClr val="FF0000"/>
                          </a:solidFill>
                        </a:rPr>
                        <a:t>XXXX</a:t>
                      </a:r>
                      <a:endParaRPr kumimoji="1" lang="ja-JP" altLang="en-US" sz="1100" dirty="0">
                        <a:solidFill>
                          <a:srgbClr val="FF0000"/>
                        </a:solidFill>
                      </a:endParaRPr>
                    </a:p>
                  </a:txBody>
                  <a:tcPr anchor="ctr"/>
                </a:tc>
                <a:extLst>
                  <a:ext uri="{0D108BD9-81ED-4DB2-BD59-A6C34878D82A}">
                    <a16:rowId xmlns:a16="http://schemas.microsoft.com/office/drawing/2014/main" val="1747709196"/>
                  </a:ext>
                </a:extLst>
              </a:tr>
              <a:tr h="370674">
                <a:tc vMerge="1">
                  <a:txBody>
                    <a:bodyPr/>
                    <a:lstStyle/>
                    <a:p>
                      <a:endParaRPr kumimoji="1" lang="ja-JP" altLang="en-US" sz="1100" dirty="0"/>
                    </a:p>
                  </a:txBody>
                  <a:tcPr/>
                </a:tc>
                <a:tc>
                  <a:txBody>
                    <a:bodyPr/>
                    <a:lstStyle/>
                    <a:p>
                      <a:r>
                        <a:rPr kumimoji="1" lang="ja-JP" altLang="en-US" sz="1100" dirty="0"/>
                        <a:t>２</a:t>
                      </a:r>
                    </a:p>
                  </a:txBody>
                  <a:tcPr anchor="ctr"/>
                </a:tc>
                <a:tc>
                  <a:txBody>
                    <a:bodyPr/>
                    <a:lstStyle/>
                    <a:p>
                      <a:r>
                        <a:rPr kumimoji="1" lang="ja-JP" altLang="en-US" sz="1100" dirty="0"/>
                        <a:t>営業利益（百万円）</a:t>
                      </a:r>
                    </a:p>
                  </a:txBody>
                  <a:tcPr anchor="ctr"/>
                </a:tc>
                <a:tc>
                  <a:txBody>
                    <a:bodyPr/>
                    <a:lstStyle/>
                    <a:p>
                      <a:endParaRPr kumimoji="1" lang="ja-JP" altLang="en-US" sz="1100" dirty="0"/>
                    </a:p>
                  </a:txBody>
                  <a:tcPr anchor="ctr"/>
                </a:tc>
                <a:tc>
                  <a:txBody>
                    <a:bodyPr/>
                    <a:lstStyle/>
                    <a:p>
                      <a:endParaRPr kumimoji="1" lang="ja-JP" altLang="en-US" sz="1100" dirty="0"/>
                    </a:p>
                  </a:txBody>
                  <a:tcPr anchor="ctr"/>
                </a:tc>
                <a:tc>
                  <a:txBody>
                    <a:bodyPr/>
                    <a:lstStyle/>
                    <a:p>
                      <a:endParaRPr kumimoji="1" lang="ja-JP" altLang="en-US" sz="1100" dirty="0"/>
                    </a:p>
                  </a:txBody>
                  <a:tcPr anchor="ctr"/>
                </a:tc>
                <a:tc>
                  <a:txBody>
                    <a:bodyPr/>
                    <a:lstStyle/>
                    <a:p>
                      <a:endParaRPr kumimoji="1" lang="ja-JP" altLang="en-US" sz="1100"/>
                    </a:p>
                  </a:txBody>
                  <a:tcPr anchor="ctr"/>
                </a:tc>
                <a:tc>
                  <a:txBody>
                    <a:bodyPr/>
                    <a:lstStyle/>
                    <a:p>
                      <a:endParaRPr kumimoji="1" lang="ja-JP" altLang="en-US" sz="1100"/>
                    </a:p>
                  </a:txBody>
                  <a:tcPr anchor="ctr"/>
                </a:tc>
                <a:extLst>
                  <a:ext uri="{0D108BD9-81ED-4DB2-BD59-A6C34878D82A}">
                    <a16:rowId xmlns:a16="http://schemas.microsoft.com/office/drawing/2014/main" val="2835450908"/>
                  </a:ext>
                </a:extLst>
              </a:tr>
              <a:tr h="370674">
                <a:tc vMerge="1">
                  <a:txBody>
                    <a:bodyPr/>
                    <a:lstStyle/>
                    <a:p>
                      <a:endParaRPr kumimoji="1" lang="ja-JP" altLang="en-US" sz="1100" dirty="0"/>
                    </a:p>
                  </a:txBody>
                  <a:tcPr/>
                </a:tc>
                <a:tc>
                  <a:txBody>
                    <a:bodyPr/>
                    <a:lstStyle/>
                    <a:p>
                      <a:r>
                        <a:rPr kumimoji="1" lang="ja-JP" altLang="en-US" sz="1100" dirty="0"/>
                        <a:t>３</a:t>
                      </a:r>
                    </a:p>
                  </a:txBody>
                  <a:tcPr anchor="ctr"/>
                </a:tc>
                <a:tc>
                  <a:txBody>
                    <a:bodyPr/>
                    <a:lstStyle/>
                    <a:p>
                      <a:r>
                        <a:rPr kumimoji="1" lang="ja-JP" altLang="en-US" sz="1100" dirty="0"/>
                        <a:t>設備投資額（百万円）</a:t>
                      </a:r>
                    </a:p>
                  </a:txBody>
                  <a:tcPr anchor="ctr"/>
                </a:tc>
                <a:tc>
                  <a:txBody>
                    <a:bodyPr/>
                    <a:lstStyle/>
                    <a:p>
                      <a:endParaRPr kumimoji="1" lang="ja-JP" altLang="en-US" sz="1100"/>
                    </a:p>
                  </a:txBody>
                  <a:tcPr anchor="ctr"/>
                </a:tc>
                <a:tc>
                  <a:txBody>
                    <a:bodyPr/>
                    <a:lstStyle/>
                    <a:p>
                      <a:endParaRPr kumimoji="1" lang="ja-JP" altLang="en-US" sz="1100" dirty="0"/>
                    </a:p>
                  </a:txBody>
                  <a:tcPr anchor="ctr"/>
                </a:tc>
                <a:tc>
                  <a:txBody>
                    <a:bodyPr/>
                    <a:lstStyle/>
                    <a:p>
                      <a:endParaRPr kumimoji="1" lang="ja-JP" altLang="en-US" sz="1100"/>
                    </a:p>
                  </a:txBody>
                  <a:tcPr anchor="ctr"/>
                </a:tc>
                <a:tc>
                  <a:txBody>
                    <a:bodyPr/>
                    <a:lstStyle/>
                    <a:p>
                      <a:endParaRPr kumimoji="1" lang="ja-JP" altLang="en-US" sz="1100" dirty="0"/>
                    </a:p>
                  </a:txBody>
                  <a:tcPr anchor="ctr"/>
                </a:tc>
                <a:tc>
                  <a:txBody>
                    <a:bodyPr/>
                    <a:lstStyle/>
                    <a:p>
                      <a:endParaRPr kumimoji="1" lang="ja-JP" altLang="en-US" sz="1100"/>
                    </a:p>
                  </a:txBody>
                  <a:tcPr anchor="ctr"/>
                </a:tc>
                <a:extLst>
                  <a:ext uri="{0D108BD9-81ED-4DB2-BD59-A6C34878D82A}">
                    <a16:rowId xmlns:a16="http://schemas.microsoft.com/office/drawing/2014/main" val="1523860015"/>
                  </a:ext>
                </a:extLst>
              </a:tr>
              <a:tr h="370674">
                <a:tc rowSpan="6">
                  <a:txBody>
                    <a:bodyPr/>
                    <a:lstStyle/>
                    <a:p>
                      <a:pPr algn="ctr"/>
                      <a:r>
                        <a:rPr kumimoji="1" lang="ja-JP" altLang="en-US" sz="1100" dirty="0"/>
                        <a:t>新拠点</a:t>
                      </a:r>
                    </a:p>
                  </a:txBody>
                  <a:tcPr vert="eaVert" anchor="ctr"/>
                </a:tc>
                <a:tc>
                  <a:txBody>
                    <a:bodyPr/>
                    <a:lstStyle/>
                    <a:p>
                      <a:r>
                        <a:rPr kumimoji="1" lang="ja-JP" altLang="en-US" sz="1100" dirty="0"/>
                        <a:t>４</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dirty="0"/>
                        <a:t>売上高（百万円）</a:t>
                      </a:r>
                    </a:p>
                  </a:txBody>
                  <a:tcPr anchor="ctr"/>
                </a:tc>
                <a:tc>
                  <a:txBody>
                    <a:bodyPr/>
                    <a:lstStyle/>
                    <a:p>
                      <a:endParaRPr kumimoji="1" lang="ja-JP" altLang="en-US" sz="1100"/>
                    </a:p>
                  </a:txBody>
                  <a:tcPr anchor="ctr"/>
                </a:tc>
                <a:tc>
                  <a:txBody>
                    <a:bodyPr/>
                    <a:lstStyle/>
                    <a:p>
                      <a:endParaRPr kumimoji="1" lang="ja-JP" altLang="en-US" sz="1100" dirty="0"/>
                    </a:p>
                  </a:txBody>
                  <a:tcPr anchor="ctr"/>
                </a:tc>
                <a:tc>
                  <a:txBody>
                    <a:bodyPr/>
                    <a:lstStyle/>
                    <a:p>
                      <a:endParaRPr kumimoji="1" lang="ja-JP" altLang="en-US" sz="1100"/>
                    </a:p>
                  </a:txBody>
                  <a:tcPr anchor="ctr"/>
                </a:tc>
                <a:tc>
                  <a:txBody>
                    <a:bodyPr/>
                    <a:lstStyle/>
                    <a:p>
                      <a:endParaRPr kumimoji="1" lang="ja-JP" altLang="en-US" sz="1100" dirty="0"/>
                    </a:p>
                  </a:txBody>
                  <a:tcPr anchor="ctr"/>
                </a:tc>
                <a:tc>
                  <a:txBody>
                    <a:bodyPr/>
                    <a:lstStyle/>
                    <a:p>
                      <a:endParaRPr kumimoji="1" lang="ja-JP" altLang="en-US" sz="1100" dirty="0"/>
                    </a:p>
                  </a:txBody>
                  <a:tcPr anchor="ctr"/>
                </a:tc>
                <a:extLst>
                  <a:ext uri="{0D108BD9-81ED-4DB2-BD59-A6C34878D82A}">
                    <a16:rowId xmlns:a16="http://schemas.microsoft.com/office/drawing/2014/main" val="425483468"/>
                  </a:ext>
                </a:extLst>
              </a:tr>
              <a:tr h="370674">
                <a:tc vMerge="1">
                  <a:txBody>
                    <a:bodyPr/>
                    <a:lstStyle/>
                    <a:p>
                      <a:endParaRPr kumimoji="1" lang="ja-JP" altLang="en-US" sz="1100" dirty="0"/>
                    </a:p>
                  </a:txBody>
                  <a:tcPr/>
                </a:tc>
                <a:tc>
                  <a:txBody>
                    <a:bodyPr/>
                    <a:lstStyle/>
                    <a:p>
                      <a:r>
                        <a:rPr kumimoji="1" lang="ja-JP" altLang="en-US" sz="1100" dirty="0"/>
                        <a:t>５</a:t>
                      </a:r>
                    </a:p>
                  </a:txBody>
                  <a:tcPr anchor="ctr"/>
                </a:tc>
                <a:tc>
                  <a:txBody>
                    <a:bodyPr/>
                    <a:lstStyle/>
                    <a:p>
                      <a:r>
                        <a:rPr kumimoji="1" lang="ja-JP" altLang="en-US" sz="1100" dirty="0"/>
                        <a:t>売上高：全社に占める割合（％）</a:t>
                      </a:r>
                    </a:p>
                  </a:txBody>
                  <a:tcPr anchor="ctr"/>
                </a:tc>
                <a:tc>
                  <a:txBody>
                    <a:bodyPr/>
                    <a:lstStyle/>
                    <a:p>
                      <a:endParaRPr kumimoji="1" lang="ja-JP" altLang="en-US" sz="1100"/>
                    </a:p>
                  </a:txBody>
                  <a:tcPr anchor="ctr"/>
                </a:tc>
                <a:tc>
                  <a:txBody>
                    <a:bodyPr/>
                    <a:lstStyle/>
                    <a:p>
                      <a:endParaRPr kumimoji="1" lang="ja-JP" altLang="en-US" sz="1100" dirty="0"/>
                    </a:p>
                  </a:txBody>
                  <a:tcPr anchor="ctr"/>
                </a:tc>
                <a:tc>
                  <a:txBody>
                    <a:bodyPr/>
                    <a:lstStyle/>
                    <a:p>
                      <a:endParaRPr kumimoji="1" lang="ja-JP" altLang="en-US" sz="1100"/>
                    </a:p>
                  </a:txBody>
                  <a:tcPr anchor="ctr"/>
                </a:tc>
                <a:tc>
                  <a:txBody>
                    <a:bodyPr/>
                    <a:lstStyle/>
                    <a:p>
                      <a:endParaRPr kumimoji="1" lang="ja-JP" altLang="en-US" sz="1100"/>
                    </a:p>
                  </a:txBody>
                  <a:tcPr anchor="ctr"/>
                </a:tc>
                <a:tc>
                  <a:txBody>
                    <a:bodyPr/>
                    <a:lstStyle/>
                    <a:p>
                      <a:endParaRPr kumimoji="1" lang="ja-JP" altLang="en-US" sz="1100" dirty="0"/>
                    </a:p>
                  </a:txBody>
                  <a:tcPr anchor="ctr"/>
                </a:tc>
                <a:extLst>
                  <a:ext uri="{0D108BD9-81ED-4DB2-BD59-A6C34878D82A}">
                    <a16:rowId xmlns:a16="http://schemas.microsoft.com/office/drawing/2014/main" val="3598876631"/>
                  </a:ext>
                </a:extLst>
              </a:tr>
              <a:tr h="370674">
                <a:tc vMerge="1">
                  <a:txBody>
                    <a:bodyPr/>
                    <a:lstStyle/>
                    <a:p>
                      <a:endParaRPr kumimoji="1" lang="ja-JP" altLang="en-US" sz="1100" dirty="0"/>
                    </a:p>
                  </a:txBody>
                  <a:tcPr/>
                </a:tc>
                <a:tc>
                  <a:txBody>
                    <a:bodyPr/>
                    <a:lstStyle/>
                    <a:p>
                      <a:r>
                        <a:rPr kumimoji="1" lang="ja-JP" altLang="en-US" sz="1100" dirty="0"/>
                        <a:t>６</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dirty="0"/>
                        <a:t>営業利益（百万円）</a:t>
                      </a:r>
                    </a:p>
                  </a:txBody>
                  <a:tcPr anchor="ctr"/>
                </a:tc>
                <a:tc>
                  <a:txBody>
                    <a:bodyPr/>
                    <a:lstStyle/>
                    <a:p>
                      <a:endParaRPr kumimoji="1" lang="ja-JP" altLang="en-US" sz="1100"/>
                    </a:p>
                  </a:txBody>
                  <a:tcPr anchor="ctr"/>
                </a:tc>
                <a:tc>
                  <a:txBody>
                    <a:bodyPr/>
                    <a:lstStyle/>
                    <a:p>
                      <a:endParaRPr kumimoji="1" lang="ja-JP" altLang="en-US" sz="1100"/>
                    </a:p>
                  </a:txBody>
                  <a:tcPr anchor="ctr"/>
                </a:tc>
                <a:tc>
                  <a:txBody>
                    <a:bodyPr/>
                    <a:lstStyle/>
                    <a:p>
                      <a:endParaRPr kumimoji="1" lang="ja-JP" altLang="en-US" sz="1100" dirty="0"/>
                    </a:p>
                  </a:txBody>
                  <a:tcPr anchor="ctr"/>
                </a:tc>
                <a:tc>
                  <a:txBody>
                    <a:bodyPr/>
                    <a:lstStyle/>
                    <a:p>
                      <a:endParaRPr kumimoji="1" lang="ja-JP" altLang="en-US" sz="1100"/>
                    </a:p>
                  </a:txBody>
                  <a:tcPr anchor="ctr"/>
                </a:tc>
                <a:tc>
                  <a:txBody>
                    <a:bodyPr/>
                    <a:lstStyle/>
                    <a:p>
                      <a:endParaRPr kumimoji="1" lang="ja-JP" altLang="en-US" sz="1100" dirty="0"/>
                    </a:p>
                  </a:txBody>
                  <a:tcPr anchor="ctr"/>
                </a:tc>
                <a:extLst>
                  <a:ext uri="{0D108BD9-81ED-4DB2-BD59-A6C34878D82A}">
                    <a16:rowId xmlns:a16="http://schemas.microsoft.com/office/drawing/2014/main" val="2889442436"/>
                  </a:ext>
                </a:extLst>
              </a:tr>
              <a:tr h="370674">
                <a:tc vMerge="1">
                  <a:txBody>
                    <a:bodyPr/>
                    <a:lstStyle/>
                    <a:p>
                      <a:endParaRPr kumimoji="1" lang="ja-JP" altLang="en-US" sz="1100" dirty="0"/>
                    </a:p>
                  </a:txBody>
                  <a:tcPr/>
                </a:tc>
                <a:tc>
                  <a:txBody>
                    <a:bodyPr/>
                    <a:lstStyle/>
                    <a:p>
                      <a:r>
                        <a:rPr kumimoji="1" lang="ja-JP" altLang="en-US" sz="1100" dirty="0"/>
                        <a:t>７</a:t>
                      </a:r>
                    </a:p>
                  </a:txBody>
                  <a:tcPr anchor="ctr"/>
                </a:tc>
                <a:tc>
                  <a:txBody>
                    <a:bodyPr/>
                    <a:lstStyle/>
                    <a:p>
                      <a:r>
                        <a:rPr kumimoji="1" lang="ja-JP" altLang="en-US" sz="1100" dirty="0"/>
                        <a:t>営業利益：全社に占める割合（％）</a:t>
                      </a:r>
                    </a:p>
                  </a:txBody>
                  <a:tcPr anchor="ctr"/>
                </a:tc>
                <a:tc>
                  <a:txBody>
                    <a:bodyPr/>
                    <a:lstStyle/>
                    <a:p>
                      <a:endParaRPr kumimoji="1" lang="ja-JP" altLang="en-US" sz="1100"/>
                    </a:p>
                  </a:txBody>
                  <a:tcPr anchor="ctr"/>
                </a:tc>
                <a:tc>
                  <a:txBody>
                    <a:bodyPr/>
                    <a:lstStyle/>
                    <a:p>
                      <a:endParaRPr kumimoji="1" lang="ja-JP" altLang="en-US" sz="1100"/>
                    </a:p>
                  </a:txBody>
                  <a:tcPr anchor="ctr"/>
                </a:tc>
                <a:tc>
                  <a:txBody>
                    <a:bodyPr/>
                    <a:lstStyle/>
                    <a:p>
                      <a:endParaRPr kumimoji="1" lang="ja-JP" altLang="en-US" sz="1100" dirty="0"/>
                    </a:p>
                  </a:txBody>
                  <a:tcPr anchor="ctr"/>
                </a:tc>
                <a:tc>
                  <a:txBody>
                    <a:bodyPr/>
                    <a:lstStyle/>
                    <a:p>
                      <a:endParaRPr kumimoji="1" lang="ja-JP" altLang="en-US" sz="1100"/>
                    </a:p>
                  </a:txBody>
                  <a:tcPr anchor="ctr"/>
                </a:tc>
                <a:tc>
                  <a:txBody>
                    <a:bodyPr/>
                    <a:lstStyle/>
                    <a:p>
                      <a:endParaRPr kumimoji="1" lang="ja-JP" altLang="en-US" sz="1100" dirty="0"/>
                    </a:p>
                  </a:txBody>
                  <a:tcPr anchor="ctr"/>
                </a:tc>
                <a:extLst>
                  <a:ext uri="{0D108BD9-81ED-4DB2-BD59-A6C34878D82A}">
                    <a16:rowId xmlns:a16="http://schemas.microsoft.com/office/drawing/2014/main" val="3383994963"/>
                  </a:ext>
                </a:extLst>
              </a:tr>
              <a:tr h="370674">
                <a:tc vMerge="1">
                  <a:txBody>
                    <a:bodyPr/>
                    <a:lstStyle/>
                    <a:p>
                      <a:endParaRPr kumimoji="1" lang="ja-JP" altLang="en-US" sz="1100" dirty="0"/>
                    </a:p>
                  </a:txBody>
                  <a:tcPr/>
                </a:tc>
                <a:tc>
                  <a:txBody>
                    <a:bodyPr/>
                    <a:lstStyle/>
                    <a:p>
                      <a:r>
                        <a:rPr kumimoji="1" lang="ja-JP" altLang="en-US" sz="1100" dirty="0"/>
                        <a:t>８</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dirty="0"/>
                        <a:t>設備投資額（百万円）</a:t>
                      </a:r>
                    </a:p>
                  </a:txBody>
                  <a:tcPr anchor="ctr"/>
                </a:tc>
                <a:tc>
                  <a:txBody>
                    <a:bodyPr/>
                    <a:lstStyle/>
                    <a:p>
                      <a:endParaRPr kumimoji="1" lang="ja-JP" altLang="en-US" sz="1100"/>
                    </a:p>
                  </a:txBody>
                  <a:tcPr anchor="ctr"/>
                </a:tc>
                <a:tc>
                  <a:txBody>
                    <a:bodyPr/>
                    <a:lstStyle/>
                    <a:p>
                      <a:endParaRPr kumimoji="1" lang="ja-JP" altLang="en-US" sz="1100"/>
                    </a:p>
                  </a:txBody>
                  <a:tcPr anchor="ctr"/>
                </a:tc>
                <a:tc>
                  <a:txBody>
                    <a:bodyPr/>
                    <a:lstStyle/>
                    <a:p>
                      <a:endParaRPr kumimoji="1" lang="ja-JP" altLang="en-US" sz="1100"/>
                    </a:p>
                  </a:txBody>
                  <a:tcPr anchor="ctr"/>
                </a:tc>
                <a:tc>
                  <a:txBody>
                    <a:bodyPr/>
                    <a:lstStyle/>
                    <a:p>
                      <a:endParaRPr kumimoji="1" lang="ja-JP" altLang="en-US" sz="1100" dirty="0"/>
                    </a:p>
                  </a:txBody>
                  <a:tcPr anchor="ctr"/>
                </a:tc>
                <a:tc>
                  <a:txBody>
                    <a:bodyPr/>
                    <a:lstStyle/>
                    <a:p>
                      <a:endParaRPr kumimoji="1" lang="ja-JP" altLang="en-US" sz="1100"/>
                    </a:p>
                  </a:txBody>
                  <a:tcPr anchor="ctr"/>
                </a:tc>
                <a:extLst>
                  <a:ext uri="{0D108BD9-81ED-4DB2-BD59-A6C34878D82A}">
                    <a16:rowId xmlns:a16="http://schemas.microsoft.com/office/drawing/2014/main" val="2954978442"/>
                  </a:ext>
                </a:extLst>
              </a:tr>
              <a:tr h="370674">
                <a:tc vMerge="1">
                  <a:txBody>
                    <a:bodyPr/>
                    <a:lstStyle/>
                    <a:p>
                      <a:endParaRPr kumimoji="1" lang="ja-JP" altLang="en-US" sz="1100" dirty="0"/>
                    </a:p>
                  </a:txBody>
                  <a:tcPr/>
                </a:tc>
                <a:tc>
                  <a:txBody>
                    <a:bodyPr/>
                    <a:lstStyle/>
                    <a:p>
                      <a:r>
                        <a:rPr kumimoji="1" lang="ja-JP" altLang="en-US" sz="1100" dirty="0"/>
                        <a:t>９</a:t>
                      </a:r>
                    </a:p>
                  </a:txBody>
                  <a:tcPr anchor="ctr"/>
                </a:tc>
                <a:tc>
                  <a:txBody>
                    <a:bodyPr/>
                    <a:lstStyle/>
                    <a:p>
                      <a:r>
                        <a:rPr kumimoji="1" lang="ja-JP" altLang="en-US" sz="1100" dirty="0"/>
                        <a:t>設備投資額：全社に占める割合（％）</a:t>
                      </a:r>
                    </a:p>
                  </a:txBody>
                  <a:tcPr anchor="ctr"/>
                </a:tc>
                <a:tc>
                  <a:txBody>
                    <a:bodyPr/>
                    <a:lstStyle/>
                    <a:p>
                      <a:endParaRPr kumimoji="1" lang="ja-JP" altLang="en-US" sz="1100" dirty="0"/>
                    </a:p>
                  </a:txBody>
                  <a:tcPr anchor="ctr"/>
                </a:tc>
                <a:tc>
                  <a:txBody>
                    <a:bodyPr/>
                    <a:lstStyle/>
                    <a:p>
                      <a:endParaRPr kumimoji="1" lang="ja-JP" altLang="en-US" sz="1100" dirty="0"/>
                    </a:p>
                  </a:txBody>
                  <a:tcPr anchor="ctr"/>
                </a:tc>
                <a:tc>
                  <a:txBody>
                    <a:bodyPr/>
                    <a:lstStyle/>
                    <a:p>
                      <a:endParaRPr kumimoji="1" lang="ja-JP" altLang="en-US" sz="1100" dirty="0"/>
                    </a:p>
                  </a:txBody>
                  <a:tcPr anchor="ctr"/>
                </a:tc>
                <a:tc>
                  <a:txBody>
                    <a:bodyPr/>
                    <a:lstStyle/>
                    <a:p>
                      <a:endParaRPr kumimoji="1" lang="ja-JP" altLang="en-US" sz="1100" dirty="0"/>
                    </a:p>
                  </a:txBody>
                  <a:tcPr anchor="ctr"/>
                </a:tc>
                <a:tc>
                  <a:txBody>
                    <a:bodyPr/>
                    <a:lstStyle/>
                    <a:p>
                      <a:endParaRPr kumimoji="1" lang="ja-JP" altLang="en-US" sz="1100" dirty="0"/>
                    </a:p>
                  </a:txBody>
                  <a:tcPr anchor="ctr"/>
                </a:tc>
                <a:extLst>
                  <a:ext uri="{0D108BD9-81ED-4DB2-BD59-A6C34878D82A}">
                    <a16:rowId xmlns:a16="http://schemas.microsoft.com/office/drawing/2014/main" val="1769540736"/>
                  </a:ext>
                </a:extLst>
              </a:tr>
            </a:tbl>
          </a:graphicData>
        </a:graphic>
      </p:graphicFrame>
      <p:sp>
        <p:nvSpPr>
          <p:cNvPr id="2" name="Rectangle 3">
            <a:extLst>
              <a:ext uri="{FF2B5EF4-FFF2-40B4-BE49-F238E27FC236}">
                <a16:creationId xmlns:a16="http://schemas.microsoft.com/office/drawing/2014/main" id="{49518089-13EE-53F0-B79D-628125AD2D27}"/>
              </a:ext>
            </a:extLst>
          </p:cNvPr>
          <p:cNvSpPr txBox="1">
            <a:spLocks noChangeArrowheads="1"/>
          </p:cNvSpPr>
          <p:nvPr/>
        </p:nvSpPr>
        <p:spPr bwMode="auto">
          <a:xfrm>
            <a:off x="7401271" y="319526"/>
            <a:ext cx="2146759"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algn="r" eaLnBrk="1" hangingPunct="1">
              <a:spcBef>
                <a:spcPct val="0"/>
              </a:spcBef>
              <a:buClr>
                <a:srgbClr val="5A5A5A"/>
              </a:buClr>
              <a:buSzPct val="100000"/>
              <a:buFont typeface="Wingdings" pitchFamily="2" charset="2"/>
              <a:buNone/>
            </a:pPr>
            <a:r>
              <a:rPr lang="ja-JP" altLang="en-US" sz="1100" kern="0" dirty="0">
                <a:solidFill>
                  <a:schemeClr val="tx1"/>
                </a:solidFill>
                <a:latin typeface="Meiryo UI" panose="020B0604030504040204" pitchFamily="50" charset="-128"/>
                <a:ea typeface="Meiryo UI" panose="020B0604030504040204" pitchFamily="50" charset="-128"/>
              </a:rPr>
              <a:t>審査基準：成長性</a:t>
            </a:r>
            <a:endParaRPr lang="en-US" altLang="ja-JP" sz="1100" kern="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517465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FC62E6-464F-BB29-74A5-D628D9338CE3}"/>
            </a:ext>
          </a:extLst>
        </p:cNvPr>
        <p:cNvGrpSpPr/>
        <p:nvPr/>
      </p:nvGrpSpPr>
      <p:grpSpPr>
        <a:xfrm>
          <a:off x="0" y="0"/>
          <a:ext cx="0" cy="0"/>
          <a:chOff x="0" y="0"/>
          <a:chExt cx="0" cy="0"/>
        </a:xfrm>
      </p:grpSpPr>
      <p:sp>
        <p:nvSpPr>
          <p:cNvPr id="9219" name="Rectangle 2">
            <a:extLst>
              <a:ext uri="{FF2B5EF4-FFF2-40B4-BE49-F238E27FC236}">
                <a16:creationId xmlns:a16="http://schemas.microsoft.com/office/drawing/2014/main" id="{517C597E-46DE-E28A-6F46-BD1F69FD6B51}"/>
              </a:ext>
            </a:extLst>
          </p:cNvPr>
          <p:cNvSpPr>
            <a:spLocks noGrp="1" noChangeArrowheads="1"/>
          </p:cNvSpPr>
          <p:nvPr>
            <p:ph type="title"/>
          </p:nvPr>
        </p:nvSpPr>
        <p:spPr>
          <a:xfrm>
            <a:off x="406400" y="662087"/>
            <a:ext cx="9061450" cy="307777"/>
          </a:xfrm>
        </p:spPr>
        <p:txBody>
          <a:bodyPr>
            <a:spAutoFit/>
          </a:bodyPr>
          <a:lstStyle/>
          <a:p>
            <a:pPr eaLnBrk="1" hangingPunct="1"/>
            <a:r>
              <a:rPr lang="en-US" altLang="ja-JP" dirty="0"/>
              <a:t>2-4【</a:t>
            </a:r>
            <a:r>
              <a:rPr lang="ja-JP" altLang="en-US" dirty="0"/>
              <a:t>競争優位性</a:t>
            </a:r>
            <a:r>
              <a:rPr lang="en-US" altLang="ja-JP" dirty="0"/>
              <a:t>】</a:t>
            </a:r>
            <a:r>
              <a:rPr lang="ja-JP" altLang="en-US" dirty="0"/>
              <a:t> ．競合の認識、自社の優位性（</a:t>
            </a:r>
            <a:r>
              <a:rPr lang="en-US" altLang="ja-JP" dirty="0"/>
              <a:t>1</a:t>
            </a:r>
            <a:r>
              <a:rPr lang="ja-JP" altLang="en-US" dirty="0"/>
              <a:t>）</a:t>
            </a:r>
            <a:endParaRPr lang="en-US" altLang="ja-JP" dirty="0"/>
          </a:p>
        </p:txBody>
      </p:sp>
      <p:sp>
        <p:nvSpPr>
          <p:cNvPr id="9" name="Rectangle 3">
            <a:extLst>
              <a:ext uri="{FF2B5EF4-FFF2-40B4-BE49-F238E27FC236}">
                <a16:creationId xmlns:a16="http://schemas.microsoft.com/office/drawing/2014/main" id="{546ED233-E8A0-18D8-14AC-28803350ECBA}"/>
              </a:ext>
            </a:extLst>
          </p:cNvPr>
          <p:cNvSpPr txBox="1">
            <a:spLocks noChangeArrowheads="1"/>
          </p:cNvSpPr>
          <p:nvPr/>
        </p:nvSpPr>
        <p:spPr bwMode="auto">
          <a:xfrm>
            <a:off x="371574" y="1188367"/>
            <a:ext cx="9188915"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新たに整備する研究開発拠点あるいは生産拠点を通じて取り組むビジネスについて、</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１</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グローバル市場における競合の認識と自社のポジショニング</a:t>
            </a:r>
            <a:r>
              <a:rPr lang="ja-JP" altLang="en-US" sz="1100" kern="0" dirty="0">
                <a:solidFill>
                  <a:schemeClr val="tx1"/>
                </a:solidFill>
                <a:latin typeface="Meiryo UI" panose="020B0604030504040204" pitchFamily="50" charset="-128"/>
                <a:ea typeface="Meiryo UI" panose="020B0604030504040204" pitchFamily="50" charset="-128"/>
              </a:rPr>
              <a:t>を記載してください。</a:t>
            </a:r>
            <a:endParaRPr lang="en-US" altLang="ja-JP" sz="1100" kern="0" dirty="0">
              <a:solidFill>
                <a:schemeClr val="tx1"/>
              </a:solidFill>
              <a:highlight>
                <a:srgbClr val="FFFF00"/>
              </a:highlight>
              <a:latin typeface="Meiryo UI" panose="020B0604030504040204" pitchFamily="50" charset="-128"/>
              <a:ea typeface="Meiryo UI" panose="020B0604030504040204" pitchFamily="50" charset="-128"/>
            </a:endParaRPr>
          </a:p>
        </p:txBody>
      </p:sp>
      <p:graphicFrame>
        <p:nvGraphicFramePr>
          <p:cNvPr id="2" name="表 1">
            <a:extLst>
              <a:ext uri="{FF2B5EF4-FFF2-40B4-BE49-F238E27FC236}">
                <a16:creationId xmlns:a16="http://schemas.microsoft.com/office/drawing/2014/main" id="{F49DE66E-421C-AFB3-1169-16EBC7640DA7}"/>
              </a:ext>
            </a:extLst>
          </p:cNvPr>
          <p:cNvGraphicFramePr>
            <a:graphicFrameLocks noGrp="1"/>
          </p:cNvGraphicFramePr>
          <p:nvPr>
            <p:extLst>
              <p:ext uri="{D42A27DB-BD31-4B8C-83A1-F6EECF244321}">
                <p14:modId xmlns:p14="http://schemas.microsoft.com/office/powerpoint/2010/main" val="3069346501"/>
              </p:ext>
            </p:extLst>
          </p:nvPr>
        </p:nvGraphicFramePr>
        <p:xfrm>
          <a:off x="488504" y="1556792"/>
          <a:ext cx="8954046" cy="3672408"/>
        </p:xfrm>
        <a:graphic>
          <a:graphicData uri="http://schemas.openxmlformats.org/drawingml/2006/table">
            <a:tbl>
              <a:tblPr firstCol="1">
                <a:tableStyleId>{93296810-A885-4BE3-A3E7-6D5BEEA58F35}</a:tableStyleId>
              </a:tblPr>
              <a:tblGrid>
                <a:gridCol w="1368152">
                  <a:extLst>
                    <a:ext uri="{9D8B030D-6E8A-4147-A177-3AD203B41FA5}">
                      <a16:colId xmlns:a16="http://schemas.microsoft.com/office/drawing/2014/main" val="444716480"/>
                    </a:ext>
                  </a:extLst>
                </a:gridCol>
                <a:gridCol w="7585894">
                  <a:extLst>
                    <a:ext uri="{9D8B030D-6E8A-4147-A177-3AD203B41FA5}">
                      <a16:colId xmlns:a16="http://schemas.microsoft.com/office/drawing/2014/main" val="4016088005"/>
                    </a:ext>
                  </a:extLst>
                </a:gridCol>
              </a:tblGrid>
              <a:tr h="3672408">
                <a:tc>
                  <a:txBody>
                    <a:bodyPr/>
                    <a:lstStyle/>
                    <a:p>
                      <a:r>
                        <a:rPr kumimoji="1" lang="en-US" altLang="ja-JP" sz="1100" dirty="0"/>
                        <a:t>【</a:t>
                      </a:r>
                      <a:r>
                        <a:rPr kumimoji="1" lang="ja-JP" altLang="en-US" sz="1100" dirty="0"/>
                        <a:t>１</a:t>
                      </a:r>
                      <a:r>
                        <a:rPr kumimoji="1" lang="en-US" altLang="ja-JP" sz="1100" dirty="0"/>
                        <a:t>】</a:t>
                      </a:r>
                    </a:p>
                    <a:p>
                      <a:r>
                        <a:rPr kumimoji="1" lang="ja-JP" altLang="en-US" sz="1100" dirty="0"/>
                        <a:t>市場における競合の認識と自社の</a:t>
                      </a:r>
                      <a:br>
                        <a:rPr kumimoji="1" lang="en-US" altLang="ja-JP" sz="1100" dirty="0"/>
                      </a:br>
                      <a:r>
                        <a:rPr kumimoji="1" lang="ja-JP" altLang="en-US" sz="1100" dirty="0"/>
                        <a:t>ポジショニング</a:t>
                      </a:r>
                    </a:p>
                  </a:txBody>
                  <a:tcPr anchor="ctr"/>
                </a:tc>
                <a:tc>
                  <a:txBody>
                    <a:bodyPr/>
                    <a:lstStyle/>
                    <a:p>
                      <a:pPr marL="0" indent="0">
                        <a:spcAft>
                          <a:spcPts val="600"/>
                        </a:spcAft>
                        <a:buFont typeface="Wingdings" panose="05000000000000000000" pitchFamily="2" charset="2"/>
                        <a:buNone/>
                      </a:pPr>
                      <a:r>
                        <a:rPr kumimoji="1" lang="ja-JP" altLang="en-US" sz="900" dirty="0">
                          <a:solidFill>
                            <a:schemeClr val="tx1"/>
                          </a:solidFill>
                        </a:rPr>
                        <a:t>国内外の具体的な競合プレイヤーを特定した上で、市場全体の中で自社がどのような立ち位置にあり、どのような顧客のどのような課題に対して、独自の価値を提供するのかを明確に記載してください。</a:t>
                      </a:r>
                      <a:endParaRPr kumimoji="1" lang="en-US" altLang="ja-JP" sz="900" dirty="0">
                        <a:solidFill>
                          <a:schemeClr val="tx1"/>
                        </a:solidFill>
                      </a:endParaRPr>
                    </a:p>
                    <a:p>
                      <a:pPr marL="0" indent="0">
                        <a:buFont typeface="Wingdings" panose="05000000000000000000" pitchFamily="2" charset="2"/>
                        <a:buNone/>
                      </a:pPr>
                      <a:r>
                        <a:rPr kumimoji="1" lang="en-US" altLang="ja-JP" sz="1100" dirty="0">
                          <a:solidFill>
                            <a:srgbClr val="FF0000"/>
                          </a:solidFill>
                        </a:rPr>
                        <a:t>【</a:t>
                      </a:r>
                      <a:r>
                        <a:rPr kumimoji="1" lang="ja-JP" altLang="en-US" sz="1100" dirty="0">
                          <a:solidFill>
                            <a:srgbClr val="FF0000"/>
                          </a:solidFill>
                        </a:rPr>
                        <a:t>競合企業の認識</a:t>
                      </a:r>
                      <a:r>
                        <a:rPr kumimoji="1" lang="en-US" altLang="ja-JP" sz="1100" dirty="0">
                          <a:solidFill>
                            <a:srgbClr val="FF0000"/>
                          </a:solidFill>
                        </a:rPr>
                        <a:t>】</a:t>
                      </a:r>
                    </a:p>
                    <a:p>
                      <a:pPr marL="171450" indent="-171450">
                        <a:buFont typeface="Wingdings" panose="05000000000000000000" pitchFamily="2" charset="2"/>
                        <a:buChar char="l"/>
                      </a:pPr>
                      <a:r>
                        <a:rPr kumimoji="1" lang="ja-JP" altLang="en-US" sz="1100" dirty="0">
                          <a:solidFill>
                            <a:srgbClr val="FF0000"/>
                          </a:solidFill>
                        </a:rPr>
                        <a:t>バイオ市場においては売上高</a:t>
                      </a:r>
                      <a:r>
                        <a:rPr kumimoji="1" lang="en-US" altLang="ja-JP" sz="1100" dirty="0">
                          <a:solidFill>
                            <a:srgbClr val="FF0000"/>
                          </a:solidFill>
                        </a:rPr>
                        <a:t>XX</a:t>
                      </a:r>
                      <a:r>
                        <a:rPr kumimoji="1" lang="ja-JP" altLang="en-US" sz="1100" dirty="0">
                          <a:solidFill>
                            <a:srgbClr val="FF0000"/>
                          </a:solidFill>
                        </a:rPr>
                        <a:t>億円程度の</a:t>
                      </a:r>
                      <a:r>
                        <a:rPr kumimoji="1" lang="en-US" altLang="ja-JP" sz="1100" dirty="0">
                          <a:solidFill>
                            <a:srgbClr val="FF0000"/>
                          </a:solidFill>
                        </a:rPr>
                        <a:t>A</a:t>
                      </a:r>
                      <a:r>
                        <a:rPr kumimoji="1" lang="ja-JP" altLang="en-US" sz="1100" dirty="0">
                          <a:solidFill>
                            <a:srgbClr val="FF0000"/>
                          </a:solidFill>
                        </a:rPr>
                        <a:t>や売上高</a:t>
                      </a:r>
                      <a:r>
                        <a:rPr kumimoji="1" lang="en-US" altLang="ja-JP" sz="1100" dirty="0">
                          <a:solidFill>
                            <a:srgbClr val="FF0000"/>
                          </a:solidFill>
                        </a:rPr>
                        <a:t>XX</a:t>
                      </a:r>
                      <a:r>
                        <a:rPr kumimoji="1" lang="ja-JP" altLang="en-US" sz="1100" dirty="0">
                          <a:solidFill>
                            <a:srgbClr val="FF0000"/>
                          </a:solidFill>
                        </a:rPr>
                        <a:t>億円程度の</a:t>
                      </a:r>
                      <a:r>
                        <a:rPr kumimoji="1" lang="en-US" altLang="ja-JP" sz="1100" dirty="0">
                          <a:solidFill>
                            <a:srgbClr val="FF0000"/>
                          </a:solidFill>
                        </a:rPr>
                        <a:t>B</a:t>
                      </a:r>
                      <a:r>
                        <a:rPr kumimoji="1" lang="ja-JP" altLang="en-US" sz="1100" dirty="0">
                          <a:solidFill>
                            <a:srgbClr val="FF0000"/>
                          </a:solidFill>
                        </a:rPr>
                        <a:t>のような有力企業が存在するものの、高機能なバイオ素材を製造している企業は少ない</a:t>
                      </a:r>
                      <a:endParaRPr kumimoji="1" lang="en-US" altLang="ja-JP" sz="1100" dirty="0">
                        <a:solidFill>
                          <a:srgbClr val="FF0000"/>
                        </a:solidFill>
                      </a:endParaRPr>
                    </a:p>
                    <a:p>
                      <a:pPr marL="171450" indent="-171450">
                        <a:buFont typeface="Wingdings" panose="05000000000000000000" pitchFamily="2" charset="2"/>
                        <a:buChar char="l"/>
                      </a:pPr>
                      <a:r>
                        <a:rPr kumimoji="1" lang="en-US" altLang="ja-JP" sz="1100" dirty="0">
                          <a:solidFill>
                            <a:srgbClr val="FF0000"/>
                          </a:solidFill>
                        </a:rPr>
                        <a:t>A</a:t>
                      </a:r>
                      <a:r>
                        <a:rPr kumimoji="1" lang="ja-JP" altLang="en-US" sz="1100" dirty="0">
                          <a:solidFill>
                            <a:srgbClr val="FF0000"/>
                          </a:solidFill>
                        </a:rPr>
                        <a:t>は</a:t>
                      </a:r>
                      <a:r>
                        <a:rPr kumimoji="1" lang="en-US" altLang="ja-JP" sz="1100" dirty="0">
                          <a:solidFill>
                            <a:srgbClr val="FF0000"/>
                          </a:solidFill>
                        </a:rPr>
                        <a:t>XX</a:t>
                      </a:r>
                      <a:r>
                        <a:rPr kumimoji="1" lang="ja-JP" altLang="en-US" sz="1100" dirty="0">
                          <a:solidFill>
                            <a:srgbClr val="FF0000"/>
                          </a:solidFill>
                        </a:rPr>
                        <a:t>機能を持つバイオ素材を製造しているが、価格が高い</a:t>
                      </a:r>
                      <a:endParaRPr kumimoji="1" lang="en-US" altLang="ja-JP" sz="1100" dirty="0">
                        <a:solidFill>
                          <a:srgbClr val="FF0000"/>
                        </a:solidFill>
                      </a:endParaRPr>
                    </a:p>
                    <a:p>
                      <a:pPr marL="171450" indent="-171450">
                        <a:buFont typeface="Wingdings" panose="05000000000000000000" pitchFamily="2" charset="2"/>
                        <a:buChar char="l"/>
                      </a:pPr>
                      <a:r>
                        <a:rPr kumimoji="1" lang="en-US" altLang="ja-JP" sz="1100" dirty="0">
                          <a:solidFill>
                            <a:srgbClr val="FF0000"/>
                          </a:solidFill>
                        </a:rPr>
                        <a:t>B</a:t>
                      </a:r>
                      <a:r>
                        <a:rPr kumimoji="1" lang="ja-JP" altLang="en-US" sz="1100" dirty="0">
                          <a:solidFill>
                            <a:srgbClr val="FF0000"/>
                          </a:solidFill>
                        </a:rPr>
                        <a:t>はバイオ素材を製造しているが、</a:t>
                      </a:r>
                      <a:r>
                        <a:rPr kumimoji="1" lang="en-US" altLang="ja-JP" sz="1100" dirty="0">
                          <a:solidFill>
                            <a:srgbClr val="FF0000"/>
                          </a:solidFill>
                        </a:rPr>
                        <a:t>XX</a:t>
                      </a:r>
                      <a:r>
                        <a:rPr kumimoji="1" lang="ja-JP" altLang="en-US" sz="1100" dirty="0">
                          <a:solidFill>
                            <a:srgbClr val="FF0000"/>
                          </a:solidFill>
                        </a:rPr>
                        <a:t>機能を持たない。また、販売先が限定的である</a:t>
                      </a:r>
                      <a:endParaRPr kumimoji="1" lang="en-US" altLang="ja-JP" sz="1100" dirty="0">
                        <a:solidFill>
                          <a:srgbClr val="FF0000"/>
                        </a:solidFill>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en-US" altLang="ja-JP" sz="1100" dirty="0">
                          <a:solidFill>
                            <a:srgbClr val="FF0000"/>
                          </a:solidFill>
                        </a:rPr>
                        <a:t>XXXXX</a:t>
                      </a:r>
                    </a:p>
                    <a:p>
                      <a:pPr marL="171450" indent="-171450">
                        <a:buFont typeface="Wingdings" panose="05000000000000000000" pitchFamily="2" charset="2"/>
                        <a:buChar char="l"/>
                      </a:pPr>
                      <a:endParaRPr kumimoji="1" lang="en-US" altLang="ja-JP" sz="1100" dirty="0">
                        <a:solidFill>
                          <a:srgbClr val="FF0000"/>
                        </a:solidFill>
                      </a:endParaRPr>
                    </a:p>
                    <a:p>
                      <a:pPr marL="171450" indent="-171450">
                        <a:buFont typeface="Wingdings" panose="05000000000000000000" pitchFamily="2" charset="2"/>
                        <a:buChar char="l"/>
                      </a:pPr>
                      <a:endParaRPr kumimoji="1" lang="en-US" altLang="ja-JP" sz="1100" dirty="0">
                        <a:solidFill>
                          <a:srgbClr val="FF0000"/>
                        </a:solidFill>
                      </a:endParaRPr>
                    </a:p>
                    <a:p>
                      <a:pPr marL="0" indent="0">
                        <a:buFont typeface="Wingdings" panose="05000000000000000000" pitchFamily="2" charset="2"/>
                        <a:buNone/>
                      </a:pPr>
                      <a:r>
                        <a:rPr kumimoji="1" lang="en-US" altLang="ja-JP" sz="1100" dirty="0">
                          <a:solidFill>
                            <a:srgbClr val="FF0000"/>
                          </a:solidFill>
                        </a:rPr>
                        <a:t>【</a:t>
                      </a:r>
                      <a:r>
                        <a:rPr kumimoji="1" lang="ja-JP" altLang="en-US" sz="1100" dirty="0">
                          <a:solidFill>
                            <a:srgbClr val="FF0000"/>
                          </a:solidFill>
                        </a:rPr>
                        <a:t>自社の立ち位置</a:t>
                      </a:r>
                      <a:r>
                        <a:rPr kumimoji="1" lang="en-US" altLang="ja-JP" sz="1100" dirty="0">
                          <a:solidFill>
                            <a:srgbClr val="FF0000"/>
                          </a:solidFill>
                        </a:rPr>
                        <a:t>】</a:t>
                      </a:r>
                    </a:p>
                    <a:p>
                      <a:pPr marL="171450" indent="-171450">
                        <a:buFont typeface="Wingdings" panose="05000000000000000000" pitchFamily="2" charset="2"/>
                        <a:buChar char="l"/>
                      </a:pPr>
                      <a:r>
                        <a:rPr kumimoji="1" lang="ja-JP" altLang="en-US" sz="1100" dirty="0">
                          <a:solidFill>
                            <a:srgbClr val="FF0000"/>
                          </a:solidFill>
                        </a:rPr>
                        <a:t>当社は</a:t>
                      </a:r>
                      <a:r>
                        <a:rPr kumimoji="1" lang="en-US" altLang="ja-JP" sz="1100" dirty="0">
                          <a:solidFill>
                            <a:srgbClr val="FF0000"/>
                          </a:solidFill>
                        </a:rPr>
                        <a:t>XX</a:t>
                      </a:r>
                      <a:r>
                        <a:rPr kumimoji="1" lang="ja-JP" altLang="en-US" sz="1100" dirty="0">
                          <a:solidFill>
                            <a:srgbClr val="FF0000"/>
                          </a:solidFill>
                        </a:rPr>
                        <a:t>機能や</a:t>
                      </a:r>
                      <a:r>
                        <a:rPr kumimoji="1" lang="en-US" altLang="ja-JP" sz="1100" dirty="0">
                          <a:solidFill>
                            <a:srgbClr val="FF0000"/>
                          </a:solidFill>
                        </a:rPr>
                        <a:t>XX</a:t>
                      </a:r>
                      <a:r>
                        <a:rPr kumimoji="1" lang="ja-JP" altLang="en-US" sz="1100" dirty="0">
                          <a:solidFill>
                            <a:srgbClr val="FF0000"/>
                          </a:solidFill>
                        </a:rPr>
                        <a:t>機能を持つ高機能なバイオ素材を低価格で製造し、</a:t>
                      </a:r>
                      <a:r>
                        <a:rPr kumimoji="1" lang="en-US" altLang="ja-JP" sz="1100" dirty="0">
                          <a:solidFill>
                            <a:srgbClr val="FF0000"/>
                          </a:solidFill>
                        </a:rPr>
                        <a:t>XX</a:t>
                      </a:r>
                      <a:r>
                        <a:rPr kumimoji="1" lang="ja-JP" altLang="en-US" sz="1100" dirty="0">
                          <a:solidFill>
                            <a:srgbClr val="FF0000"/>
                          </a:solidFill>
                        </a:rPr>
                        <a:t>の</a:t>
                      </a:r>
                      <a:r>
                        <a:rPr kumimoji="1" lang="en-US" altLang="ja-JP" sz="1100" dirty="0">
                          <a:solidFill>
                            <a:srgbClr val="FF0000"/>
                          </a:solidFill>
                        </a:rPr>
                        <a:t>XX</a:t>
                      </a:r>
                      <a:r>
                        <a:rPr kumimoji="1" lang="ja-JP" altLang="en-US" sz="1100" dirty="0">
                          <a:solidFill>
                            <a:srgbClr val="FF0000"/>
                          </a:solidFill>
                        </a:rPr>
                        <a:t>の課題に対して、</a:t>
                      </a:r>
                      <a:r>
                        <a:rPr kumimoji="1" lang="en-US" altLang="ja-JP" sz="1100" dirty="0">
                          <a:solidFill>
                            <a:srgbClr val="FF0000"/>
                          </a:solidFill>
                        </a:rPr>
                        <a:t>XX</a:t>
                      </a:r>
                      <a:r>
                        <a:rPr kumimoji="1" lang="ja-JP" altLang="en-US" sz="1100" dirty="0">
                          <a:solidFill>
                            <a:srgbClr val="FF0000"/>
                          </a:solidFill>
                        </a:rPr>
                        <a:t>の価値を提供する</a:t>
                      </a:r>
                      <a:endParaRPr kumimoji="1" lang="en-US" altLang="ja-JP" sz="1100" dirty="0">
                        <a:solidFill>
                          <a:srgbClr val="FF0000"/>
                        </a:solidFill>
                      </a:endParaRPr>
                    </a:p>
                    <a:p>
                      <a:pPr marL="171450" indent="-171450">
                        <a:buFont typeface="Wingdings" panose="05000000000000000000" pitchFamily="2" charset="2"/>
                        <a:buChar char="l"/>
                      </a:pPr>
                      <a:r>
                        <a:rPr kumimoji="1" lang="ja-JP" altLang="en-US" sz="1100" dirty="0">
                          <a:solidFill>
                            <a:srgbClr val="FF0000"/>
                          </a:solidFill>
                        </a:rPr>
                        <a:t>当社は</a:t>
                      </a:r>
                      <a:r>
                        <a:rPr kumimoji="1" lang="en-US" altLang="ja-JP" sz="1100" dirty="0">
                          <a:solidFill>
                            <a:srgbClr val="FF0000"/>
                          </a:solidFill>
                        </a:rPr>
                        <a:t>XX</a:t>
                      </a:r>
                      <a:r>
                        <a:rPr kumimoji="1" lang="ja-JP" altLang="en-US" sz="1100" dirty="0">
                          <a:solidFill>
                            <a:srgbClr val="FF0000"/>
                          </a:solidFill>
                        </a:rPr>
                        <a:t>を安定的に調達できる体制を整えており、販売先も豊富に有している</a:t>
                      </a:r>
                      <a:endParaRPr kumimoji="1" lang="en-US" altLang="ja-JP" sz="1100" dirty="0">
                        <a:solidFill>
                          <a:srgbClr val="FF0000"/>
                        </a:solidFill>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en-US" altLang="ja-JP" sz="1100" dirty="0">
                          <a:solidFill>
                            <a:srgbClr val="FF0000"/>
                          </a:solidFill>
                        </a:rPr>
                        <a:t>XXXXX</a:t>
                      </a:r>
                    </a:p>
                  </a:txBody>
                  <a:tcPr/>
                </a:tc>
                <a:extLst>
                  <a:ext uri="{0D108BD9-81ED-4DB2-BD59-A6C34878D82A}">
                    <a16:rowId xmlns:a16="http://schemas.microsoft.com/office/drawing/2014/main" val="3045517905"/>
                  </a:ext>
                </a:extLst>
              </a:tr>
            </a:tbl>
          </a:graphicData>
        </a:graphic>
      </p:graphicFrame>
      <p:sp>
        <p:nvSpPr>
          <p:cNvPr id="4" name="Rectangle 3">
            <a:extLst>
              <a:ext uri="{FF2B5EF4-FFF2-40B4-BE49-F238E27FC236}">
                <a16:creationId xmlns:a16="http://schemas.microsoft.com/office/drawing/2014/main" id="{7D7C1062-85EF-4430-E6F0-1EFFC16524E9}"/>
              </a:ext>
            </a:extLst>
          </p:cNvPr>
          <p:cNvSpPr txBox="1">
            <a:spLocks noChangeArrowheads="1"/>
          </p:cNvSpPr>
          <p:nvPr/>
        </p:nvSpPr>
        <p:spPr bwMode="auto">
          <a:xfrm>
            <a:off x="7401271" y="319526"/>
            <a:ext cx="2146759"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algn="r" eaLnBrk="1" hangingPunct="1">
              <a:spcBef>
                <a:spcPct val="0"/>
              </a:spcBef>
              <a:buClr>
                <a:srgbClr val="5A5A5A"/>
              </a:buClr>
              <a:buSzPct val="100000"/>
              <a:buFont typeface="Wingdings" pitchFamily="2" charset="2"/>
              <a:buNone/>
            </a:pPr>
            <a:r>
              <a:rPr lang="ja-JP" altLang="en-US" sz="1100" kern="0" dirty="0">
                <a:solidFill>
                  <a:schemeClr val="tx1"/>
                </a:solidFill>
                <a:latin typeface="Meiryo UI" panose="020B0604030504040204" pitchFamily="50" charset="-128"/>
                <a:ea typeface="Meiryo UI" panose="020B0604030504040204" pitchFamily="50" charset="-128"/>
              </a:rPr>
              <a:t>審査基準：競争優位性</a:t>
            </a:r>
            <a:endParaRPr lang="en-US" altLang="ja-JP" sz="1100" kern="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0003110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81CC55-48D4-7AE9-766E-DDCED29C0AF2}"/>
            </a:ext>
          </a:extLst>
        </p:cNvPr>
        <p:cNvGrpSpPr/>
        <p:nvPr/>
      </p:nvGrpSpPr>
      <p:grpSpPr>
        <a:xfrm>
          <a:off x="0" y="0"/>
          <a:ext cx="0" cy="0"/>
          <a:chOff x="0" y="0"/>
          <a:chExt cx="0" cy="0"/>
        </a:xfrm>
      </p:grpSpPr>
      <p:sp>
        <p:nvSpPr>
          <p:cNvPr id="9219" name="Rectangle 2">
            <a:extLst>
              <a:ext uri="{FF2B5EF4-FFF2-40B4-BE49-F238E27FC236}">
                <a16:creationId xmlns:a16="http://schemas.microsoft.com/office/drawing/2014/main" id="{48C33E46-7F14-5396-463E-5ED963FA0AAD}"/>
              </a:ext>
            </a:extLst>
          </p:cNvPr>
          <p:cNvSpPr>
            <a:spLocks noGrp="1" noChangeArrowheads="1"/>
          </p:cNvSpPr>
          <p:nvPr>
            <p:ph type="title"/>
          </p:nvPr>
        </p:nvSpPr>
        <p:spPr>
          <a:xfrm>
            <a:off x="406400" y="662087"/>
            <a:ext cx="9061450" cy="307777"/>
          </a:xfrm>
        </p:spPr>
        <p:txBody>
          <a:bodyPr>
            <a:spAutoFit/>
          </a:bodyPr>
          <a:lstStyle/>
          <a:p>
            <a:pPr eaLnBrk="1" hangingPunct="1"/>
            <a:r>
              <a:rPr lang="en-US" altLang="ja-JP" dirty="0"/>
              <a:t>2-4【</a:t>
            </a:r>
            <a:r>
              <a:rPr lang="ja-JP" altLang="en-US" dirty="0"/>
              <a:t>競争優位性</a:t>
            </a:r>
            <a:r>
              <a:rPr lang="en-US" altLang="ja-JP" dirty="0"/>
              <a:t>】</a:t>
            </a:r>
            <a:r>
              <a:rPr lang="ja-JP" altLang="en-US" dirty="0"/>
              <a:t> ．競合の認識、自社の優位性（</a:t>
            </a:r>
            <a:r>
              <a:rPr lang="en-US" altLang="ja-JP" dirty="0"/>
              <a:t>2</a:t>
            </a:r>
            <a:r>
              <a:rPr lang="ja-JP" altLang="en-US" dirty="0"/>
              <a:t>）</a:t>
            </a:r>
            <a:endParaRPr lang="en-US" altLang="ja-JP" dirty="0"/>
          </a:p>
        </p:txBody>
      </p:sp>
      <p:sp>
        <p:nvSpPr>
          <p:cNvPr id="9" name="Rectangle 3">
            <a:extLst>
              <a:ext uri="{FF2B5EF4-FFF2-40B4-BE49-F238E27FC236}">
                <a16:creationId xmlns:a16="http://schemas.microsoft.com/office/drawing/2014/main" id="{764AF540-4E50-1CA8-A918-7A7B30CB2D54}"/>
              </a:ext>
            </a:extLst>
          </p:cNvPr>
          <p:cNvSpPr txBox="1">
            <a:spLocks noChangeArrowheads="1"/>
          </p:cNvSpPr>
          <p:nvPr/>
        </p:nvSpPr>
        <p:spPr bwMode="auto">
          <a:xfrm>
            <a:off x="371574" y="1188367"/>
            <a:ext cx="9188915" cy="38350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新たに整備する研究開発拠点あるいは生産拠点を通じて取り組むビジネスについて、</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２</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自社の技術的優位性と模倣困難性</a:t>
            </a:r>
            <a:r>
              <a:rPr lang="ja-JP" altLang="en-US" sz="1100" kern="0" dirty="0">
                <a:solidFill>
                  <a:schemeClr val="tx1"/>
                </a:solidFill>
                <a:latin typeface="Meiryo UI" panose="020B0604030504040204" pitchFamily="50" charset="-128"/>
                <a:ea typeface="Meiryo UI" panose="020B0604030504040204" pitchFamily="50" charset="-128"/>
              </a:rPr>
              <a:t>、</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３</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事業化・社会実装に向けたビジネス上の優位性</a:t>
            </a:r>
            <a:r>
              <a:rPr lang="ja-JP" altLang="en-US" sz="1100" kern="0" dirty="0">
                <a:solidFill>
                  <a:schemeClr val="tx1"/>
                </a:solidFill>
                <a:latin typeface="Meiryo UI" panose="020B0604030504040204" pitchFamily="50" charset="-128"/>
                <a:ea typeface="Meiryo UI" panose="020B0604030504040204" pitchFamily="50" charset="-128"/>
              </a:rPr>
              <a:t>を、それぞれ記載してください。</a:t>
            </a:r>
            <a:endParaRPr lang="en-US" altLang="ja-JP" sz="1100" kern="0" dirty="0">
              <a:solidFill>
                <a:schemeClr val="tx1"/>
              </a:solidFill>
              <a:highlight>
                <a:srgbClr val="FFFF00"/>
              </a:highlight>
              <a:latin typeface="Meiryo UI" panose="020B0604030504040204" pitchFamily="50" charset="-128"/>
              <a:ea typeface="Meiryo UI" panose="020B0604030504040204" pitchFamily="50" charset="-128"/>
            </a:endParaRPr>
          </a:p>
        </p:txBody>
      </p:sp>
      <p:graphicFrame>
        <p:nvGraphicFramePr>
          <p:cNvPr id="2" name="表 1">
            <a:extLst>
              <a:ext uri="{FF2B5EF4-FFF2-40B4-BE49-F238E27FC236}">
                <a16:creationId xmlns:a16="http://schemas.microsoft.com/office/drawing/2014/main" id="{CF871E69-294B-29F9-555A-030C01888249}"/>
              </a:ext>
            </a:extLst>
          </p:cNvPr>
          <p:cNvGraphicFramePr>
            <a:graphicFrameLocks noGrp="1"/>
          </p:cNvGraphicFramePr>
          <p:nvPr>
            <p:extLst>
              <p:ext uri="{D42A27DB-BD31-4B8C-83A1-F6EECF244321}">
                <p14:modId xmlns:p14="http://schemas.microsoft.com/office/powerpoint/2010/main" val="1510697444"/>
              </p:ext>
            </p:extLst>
          </p:nvPr>
        </p:nvGraphicFramePr>
        <p:xfrm>
          <a:off x="488504" y="1700807"/>
          <a:ext cx="8954046" cy="4495106"/>
        </p:xfrm>
        <a:graphic>
          <a:graphicData uri="http://schemas.openxmlformats.org/drawingml/2006/table">
            <a:tbl>
              <a:tblPr firstCol="1">
                <a:tableStyleId>{93296810-A885-4BE3-A3E7-6D5BEEA58F35}</a:tableStyleId>
              </a:tblPr>
              <a:tblGrid>
                <a:gridCol w="1368152">
                  <a:extLst>
                    <a:ext uri="{9D8B030D-6E8A-4147-A177-3AD203B41FA5}">
                      <a16:colId xmlns:a16="http://schemas.microsoft.com/office/drawing/2014/main" val="444716480"/>
                    </a:ext>
                  </a:extLst>
                </a:gridCol>
                <a:gridCol w="7585894">
                  <a:extLst>
                    <a:ext uri="{9D8B030D-6E8A-4147-A177-3AD203B41FA5}">
                      <a16:colId xmlns:a16="http://schemas.microsoft.com/office/drawing/2014/main" val="4016088005"/>
                    </a:ext>
                  </a:extLst>
                </a:gridCol>
              </a:tblGrid>
              <a:tr h="2247553">
                <a:tc>
                  <a:txBody>
                    <a:bodyPr/>
                    <a:lstStyle/>
                    <a:p>
                      <a:r>
                        <a:rPr kumimoji="1" lang="en-US" altLang="ja-JP" sz="1100" dirty="0"/>
                        <a:t>【</a:t>
                      </a:r>
                      <a:r>
                        <a:rPr kumimoji="1" lang="ja-JP" altLang="en-US" sz="1100" dirty="0"/>
                        <a:t>２</a:t>
                      </a:r>
                      <a:r>
                        <a:rPr kumimoji="1" lang="en-US" altLang="ja-JP" sz="1100" dirty="0"/>
                        <a:t>】</a:t>
                      </a:r>
                    </a:p>
                    <a:p>
                      <a:r>
                        <a:rPr kumimoji="1" lang="ja-JP" altLang="en-US" sz="1100" spc="-80" baseline="0" dirty="0"/>
                        <a:t>自社の技術的優位性</a:t>
                      </a:r>
                      <a:r>
                        <a:rPr kumimoji="1" lang="ja-JP" altLang="en-US" sz="1100" dirty="0"/>
                        <a:t>と模倣困難性</a:t>
                      </a:r>
                    </a:p>
                  </a:txBody>
                  <a:tcPr anchor="ctr"/>
                </a:tc>
                <a:tc>
                  <a:txBody>
                    <a:bodyPr/>
                    <a:lstStyle/>
                    <a:p>
                      <a:pPr marL="0" indent="0">
                        <a:spcAft>
                          <a:spcPts val="600"/>
                        </a:spcAft>
                        <a:buFont typeface="Wingdings" panose="05000000000000000000" pitchFamily="2" charset="2"/>
                        <a:buNone/>
                      </a:pPr>
                      <a:r>
                        <a:rPr kumimoji="1" lang="ja-JP" altLang="en-US" sz="900" dirty="0">
                          <a:solidFill>
                            <a:schemeClr val="tx1"/>
                          </a:solidFill>
                        </a:rPr>
                        <a:t>コア技術の優位性を示す客観的データや特許ポートフォリオ、技術の標準化・普及あるいは独占に係るオープン・クローズ戦略など、自社の優位性を強化しつつ競合他社に容易に追いつかれないための方策を記載してください。</a:t>
                      </a:r>
                      <a:endParaRPr kumimoji="1" lang="en-US" altLang="ja-JP" sz="900" dirty="0">
                        <a:solidFill>
                          <a:schemeClr val="tx1"/>
                        </a:solidFill>
                      </a:endParaRPr>
                    </a:p>
                    <a:p>
                      <a:pPr marL="171450" indent="-171450">
                        <a:buFont typeface="Wingdings" panose="05000000000000000000" pitchFamily="2" charset="2"/>
                        <a:buChar char="l"/>
                      </a:pPr>
                      <a:r>
                        <a:rPr kumimoji="1" lang="ja-JP" altLang="en-US" sz="1100" dirty="0">
                          <a:solidFill>
                            <a:srgbClr val="FF0000"/>
                          </a:solidFill>
                        </a:rPr>
                        <a:t>当社の高機能なバイオ素材は競合他社による事業と比較して、</a:t>
                      </a:r>
                      <a:r>
                        <a:rPr kumimoji="1" lang="en-US" altLang="ja-JP" sz="1100" dirty="0">
                          <a:solidFill>
                            <a:srgbClr val="FF0000"/>
                          </a:solidFill>
                        </a:rPr>
                        <a:t>XX</a:t>
                      </a:r>
                      <a:r>
                        <a:rPr kumimoji="1" lang="ja-JP" altLang="en-US" sz="1100" dirty="0">
                          <a:solidFill>
                            <a:srgbClr val="FF0000"/>
                          </a:solidFill>
                        </a:rPr>
                        <a:t>という点で新規性を持ち、優位性を有している</a:t>
                      </a:r>
                      <a:endParaRPr kumimoji="1" lang="en-US" altLang="ja-JP" sz="1100" dirty="0">
                        <a:solidFill>
                          <a:srgbClr val="FF0000"/>
                        </a:solidFill>
                      </a:endParaRPr>
                    </a:p>
                    <a:p>
                      <a:pPr marL="171450" indent="-171450">
                        <a:buFont typeface="Wingdings" panose="05000000000000000000" pitchFamily="2" charset="2"/>
                        <a:buChar char="l"/>
                      </a:pPr>
                      <a:r>
                        <a:rPr kumimoji="1" lang="ja-JP" altLang="en-US" sz="1100" dirty="0">
                          <a:solidFill>
                            <a:srgbClr val="FF0000"/>
                          </a:solidFill>
                        </a:rPr>
                        <a:t>また、競合他社が有する技術</a:t>
                      </a:r>
                      <a:r>
                        <a:rPr kumimoji="1" lang="en-US" altLang="ja-JP" sz="1100" dirty="0">
                          <a:solidFill>
                            <a:srgbClr val="FF0000"/>
                          </a:solidFill>
                        </a:rPr>
                        <a:t>/</a:t>
                      </a:r>
                      <a:r>
                        <a:rPr kumimoji="1" lang="ja-JP" altLang="en-US" sz="1100" dirty="0">
                          <a:solidFill>
                            <a:srgbClr val="FF0000"/>
                          </a:solidFill>
                        </a:rPr>
                        <a:t>製品と比較して、</a:t>
                      </a:r>
                      <a:r>
                        <a:rPr kumimoji="1" lang="en-US" altLang="ja-JP" sz="1100" dirty="0">
                          <a:solidFill>
                            <a:srgbClr val="FF0000"/>
                          </a:solidFill>
                        </a:rPr>
                        <a:t>XX</a:t>
                      </a:r>
                      <a:r>
                        <a:rPr kumimoji="1" lang="ja-JP" altLang="en-US" sz="1100" dirty="0">
                          <a:solidFill>
                            <a:srgbClr val="FF0000"/>
                          </a:solidFill>
                        </a:rPr>
                        <a:t>という点で新規性を持ち、優位性を有している</a:t>
                      </a:r>
                      <a:endParaRPr kumimoji="1" lang="en-US" altLang="ja-JP" sz="1100" dirty="0">
                        <a:solidFill>
                          <a:srgbClr val="FF0000"/>
                        </a:solidFill>
                      </a:endParaRPr>
                    </a:p>
                    <a:p>
                      <a:pPr marL="171450" indent="-171450">
                        <a:buFont typeface="Wingdings" panose="05000000000000000000" pitchFamily="2" charset="2"/>
                        <a:buChar char="l"/>
                      </a:pPr>
                      <a:r>
                        <a:rPr kumimoji="1" lang="en-US" altLang="ja-JP" sz="1100" dirty="0">
                          <a:solidFill>
                            <a:srgbClr val="FF0000"/>
                          </a:solidFill>
                        </a:rPr>
                        <a:t>XX</a:t>
                      </a:r>
                      <a:r>
                        <a:rPr kumimoji="1" lang="ja-JP" altLang="en-US" sz="1100" dirty="0">
                          <a:solidFill>
                            <a:srgbClr val="FF0000"/>
                          </a:solidFill>
                        </a:rPr>
                        <a:t>技術はグローバルで特許を取得しており、独自技術として確立している</a:t>
                      </a:r>
                      <a:br>
                        <a:rPr kumimoji="1" lang="en-US" altLang="ja-JP" sz="1100" dirty="0">
                          <a:solidFill>
                            <a:srgbClr val="FF0000"/>
                          </a:solidFill>
                        </a:rPr>
                      </a:br>
                      <a:r>
                        <a:rPr kumimoji="1" lang="ja-JP" altLang="en-US" sz="1100" dirty="0">
                          <a:solidFill>
                            <a:srgbClr val="FF0000"/>
                          </a:solidFill>
                        </a:rPr>
                        <a:t>（日本（①）、</a:t>
                      </a:r>
                      <a:r>
                        <a:rPr kumimoji="1" lang="en-US" altLang="ja-JP" sz="1100" dirty="0">
                          <a:solidFill>
                            <a:srgbClr val="FF0000"/>
                          </a:solidFill>
                        </a:rPr>
                        <a:t>XX</a:t>
                      </a:r>
                      <a:r>
                        <a:rPr kumimoji="1" lang="ja-JP" altLang="en-US" sz="1100" dirty="0">
                          <a:solidFill>
                            <a:srgbClr val="FF0000"/>
                          </a:solidFill>
                        </a:rPr>
                        <a:t>（②）、で特許を取得。①：特許番号</a:t>
                      </a:r>
                      <a:r>
                        <a:rPr kumimoji="1" lang="en-US" altLang="ja-JP" sz="1100" dirty="0">
                          <a:solidFill>
                            <a:srgbClr val="FF0000"/>
                          </a:solidFill>
                        </a:rPr>
                        <a:t>XXXX</a:t>
                      </a:r>
                      <a:r>
                        <a:rPr kumimoji="1" lang="ja-JP" altLang="en-US" sz="1100" dirty="0">
                          <a:solidFill>
                            <a:srgbClr val="FF0000"/>
                          </a:solidFill>
                        </a:rPr>
                        <a:t>～、②：特許番号</a:t>
                      </a:r>
                      <a:r>
                        <a:rPr kumimoji="1" lang="en-US" altLang="ja-JP" sz="1100" dirty="0">
                          <a:solidFill>
                            <a:srgbClr val="FF0000"/>
                          </a:solidFill>
                        </a:rPr>
                        <a:t>XXXX</a:t>
                      </a:r>
                      <a:r>
                        <a:rPr kumimoji="1" lang="ja-JP" altLang="en-US" sz="1100" dirty="0">
                          <a:solidFill>
                            <a:srgbClr val="FF0000"/>
                          </a:solidFill>
                        </a:rPr>
                        <a:t>～）</a:t>
                      </a:r>
                      <a:endParaRPr kumimoji="1" lang="en-US" altLang="ja-JP" sz="1100" dirty="0">
                        <a:solidFill>
                          <a:srgbClr val="FF0000"/>
                        </a:solidFill>
                      </a:endParaRPr>
                    </a:p>
                    <a:p>
                      <a:pPr marL="171450" indent="-171450">
                        <a:buFont typeface="Wingdings" panose="05000000000000000000" pitchFamily="2" charset="2"/>
                        <a:buChar char="l"/>
                      </a:pPr>
                      <a:r>
                        <a:rPr kumimoji="1" lang="en-US" altLang="ja-JP" sz="1100" dirty="0">
                          <a:solidFill>
                            <a:srgbClr val="FF0000"/>
                          </a:solidFill>
                        </a:rPr>
                        <a:t>XX</a:t>
                      </a:r>
                      <a:r>
                        <a:rPr kumimoji="1" lang="ja-JP" altLang="en-US" sz="1100" dirty="0">
                          <a:solidFill>
                            <a:srgbClr val="FF0000"/>
                          </a:solidFill>
                        </a:rPr>
                        <a:t>はオープンに、</a:t>
                      </a:r>
                      <a:r>
                        <a:rPr kumimoji="1" lang="en-US" altLang="ja-JP" sz="1100" dirty="0">
                          <a:solidFill>
                            <a:srgbClr val="FF0000"/>
                          </a:solidFill>
                        </a:rPr>
                        <a:t>XX</a:t>
                      </a:r>
                      <a:r>
                        <a:rPr kumimoji="1" lang="ja-JP" altLang="en-US" sz="1100" dirty="0">
                          <a:solidFill>
                            <a:srgbClr val="FF0000"/>
                          </a:solidFill>
                        </a:rPr>
                        <a:t>はクローズにするオープン・クローズ戦略を策定している</a:t>
                      </a:r>
                    </a:p>
                  </a:txBody>
                  <a:tcPr/>
                </a:tc>
                <a:extLst>
                  <a:ext uri="{0D108BD9-81ED-4DB2-BD59-A6C34878D82A}">
                    <a16:rowId xmlns:a16="http://schemas.microsoft.com/office/drawing/2014/main" val="650808711"/>
                  </a:ext>
                </a:extLst>
              </a:tr>
              <a:tr h="2247553">
                <a:tc>
                  <a:txBody>
                    <a:bodyPr/>
                    <a:lstStyle/>
                    <a:p>
                      <a:r>
                        <a:rPr kumimoji="1" lang="en-US" altLang="ja-JP" sz="1100" dirty="0"/>
                        <a:t>【</a:t>
                      </a:r>
                      <a:r>
                        <a:rPr kumimoji="1" lang="ja-JP" altLang="en-US" sz="1100" dirty="0"/>
                        <a:t>３</a:t>
                      </a:r>
                      <a:r>
                        <a:rPr kumimoji="1" lang="en-US" altLang="ja-JP" sz="1100" dirty="0"/>
                        <a:t>】</a:t>
                      </a:r>
                    </a:p>
                    <a:p>
                      <a:r>
                        <a:rPr kumimoji="1" lang="ja-JP" altLang="en-US" sz="1100" dirty="0"/>
                        <a:t>事業化・社会実装に向けたビジネス上の優位性</a:t>
                      </a:r>
                    </a:p>
                  </a:txBody>
                  <a:tcPr anchor="ctr"/>
                </a:tc>
                <a:tc>
                  <a:txBody>
                    <a:bodyPr/>
                    <a:lstStyle/>
                    <a:p>
                      <a:pPr marL="0" indent="0">
                        <a:spcAft>
                          <a:spcPts val="600"/>
                        </a:spcAft>
                        <a:buFont typeface="Wingdings" panose="05000000000000000000" pitchFamily="2" charset="2"/>
                        <a:buNone/>
                      </a:pPr>
                      <a:r>
                        <a:rPr kumimoji="1" lang="ja-JP" altLang="en-US" sz="900" dirty="0">
                          <a:solidFill>
                            <a:schemeClr val="tx1"/>
                          </a:solidFill>
                        </a:rPr>
                        <a:t>今回の拠点整備を通じた量産化・コストダウンの道筋や、強力なパートナー企業（サプライチェーン・実証先）との連携体制など、技術を確実に社会実装し</a:t>
                      </a:r>
                      <a:br>
                        <a:rPr kumimoji="1" lang="en-US" altLang="ja-JP" sz="900" dirty="0">
                          <a:solidFill>
                            <a:schemeClr val="tx1"/>
                          </a:solidFill>
                        </a:rPr>
                      </a:br>
                      <a:r>
                        <a:rPr kumimoji="1" lang="ja-JP" altLang="en-US" sz="900" dirty="0">
                          <a:solidFill>
                            <a:schemeClr val="tx1"/>
                          </a:solidFill>
                        </a:rPr>
                        <a:t>スケールさせるための事業推進上の強みを記載してください。</a:t>
                      </a:r>
                      <a:endParaRPr kumimoji="1" lang="en-US" altLang="ja-JP" sz="900" dirty="0">
                        <a:solidFill>
                          <a:schemeClr val="tx1"/>
                        </a:solidFill>
                      </a:endParaRPr>
                    </a:p>
                    <a:p>
                      <a:pPr marL="171450" indent="-171450">
                        <a:buFont typeface="Wingdings" panose="05000000000000000000" pitchFamily="2" charset="2"/>
                        <a:buChar char="l"/>
                      </a:pPr>
                      <a:r>
                        <a:rPr kumimoji="1" lang="ja-JP" altLang="en-US" sz="1100" dirty="0">
                          <a:solidFill>
                            <a:srgbClr val="FF0000"/>
                          </a:solidFill>
                        </a:rPr>
                        <a:t>当社は既存事業でバイオ領域の研究実績を豊富に持つだけでなく、バイオ領域の研究開発に強みをもつ</a:t>
                      </a:r>
                      <a:r>
                        <a:rPr kumimoji="1" lang="en-US" altLang="ja-JP" sz="1100" dirty="0">
                          <a:solidFill>
                            <a:srgbClr val="FF0000"/>
                          </a:solidFill>
                        </a:rPr>
                        <a:t>XX</a:t>
                      </a:r>
                      <a:r>
                        <a:rPr kumimoji="1" lang="ja-JP" altLang="en-US" sz="1100" dirty="0">
                          <a:solidFill>
                            <a:srgbClr val="FF0000"/>
                          </a:solidFill>
                        </a:rPr>
                        <a:t>と連携実績があるため、研究開発をより効率的に推進できる</a:t>
                      </a:r>
                      <a:endParaRPr kumimoji="1" lang="en-US" altLang="ja-JP" sz="1100" dirty="0">
                        <a:solidFill>
                          <a:srgbClr val="FF0000"/>
                        </a:solidFill>
                      </a:endParaRPr>
                    </a:p>
                    <a:p>
                      <a:pPr marL="171450" indent="-171450">
                        <a:buFont typeface="Wingdings" panose="05000000000000000000" pitchFamily="2" charset="2"/>
                        <a:buChar char="l"/>
                      </a:pPr>
                      <a:r>
                        <a:rPr kumimoji="1" lang="ja-JP" altLang="en-US" sz="1100" dirty="0">
                          <a:solidFill>
                            <a:srgbClr val="FF0000"/>
                          </a:solidFill>
                        </a:rPr>
                        <a:t>都内に拠点を整備することで、都内の最先端の研究機関等と連携することが可能となり、試作から量産までのリードタイムを短縮できる。また、都内の販売先から対面でフィードバックを受けて、共同でバイオ素材改良に取り組める</a:t>
                      </a:r>
                      <a:endParaRPr kumimoji="1" lang="en-US" altLang="ja-JP" sz="1100" dirty="0">
                        <a:solidFill>
                          <a:srgbClr val="FF0000"/>
                        </a:solidFill>
                      </a:endParaRPr>
                    </a:p>
                  </a:txBody>
                  <a:tcPr/>
                </a:tc>
                <a:extLst>
                  <a:ext uri="{0D108BD9-81ED-4DB2-BD59-A6C34878D82A}">
                    <a16:rowId xmlns:a16="http://schemas.microsoft.com/office/drawing/2014/main" val="49467817"/>
                  </a:ext>
                </a:extLst>
              </a:tr>
            </a:tbl>
          </a:graphicData>
        </a:graphic>
      </p:graphicFrame>
      <p:sp>
        <p:nvSpPr>
          <p:cNvPr id="4" name="Rectangle 3">
            <a:extLst>
              <a:ext uri="{FF2B5EF4-FFF2-40B4-BE49-F238E27FC236}">
                <a16:creationId xmlns:a16="http://schemas.microsoft.com/office/drawing/2014/main" id="{D45269F1-BBE6-AA39-CAF7-C459C3A6FDC5}"/>
              </a:ext>
            </a:extLst>
          </p:cNvPr>
          <p:cNvSpPr txBox="1">
            <a:spLocks noChangeArrowheads="1"/>
          </p:cNvSpPr>
          <p:nvPr/>
        </p:nvSpPr>
        <p:spPr bwMode="auto">
          <a:xfrm>
            <a:off x="7401271" y="319526"/>
            <a:ext cx="2146759"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algn="r" eaLnBrk="1" hangingPunct="1">
              <a:spcBef>
                <a:spcPct val="0"/>
              </a:spcBef>
              <a:buClr>
                <a:srgbClr val="5A5A5A"/>
              </a:buClr>
              <a:buSzPct val="100000"/>
              <a:buFont typeface="Wingdings" pitchFamily="2" charset="2"/>
              <a:buNone/>
            </a:pPr>
            <a:r>
              <a:rPr lang="ja-JP" altLang="en-US" sz="1100" kern="0" dirty="0">
                <a:solidFill>
                  <a:schemeClr val="tx1"/>
                </a:solidFill>
                <a:latin typeface="Meiryo UI" panose="020B0604030504040204" pitchFamily="50" charset="-128"/>
                <a:ea typeface="Meiryo UI" panose="020B0604030504040204" pitchFamily="50" charset="-128"/>
              </a:rPr>
              <a:t>審査基準：競争優位性</a:t>
            </a:r>
            <a:endParaRPr lang="en-US" altLang="ja-JP" sz="1100" kern="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4673681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6F19F8-2AC9-1A92-8C79-3276EBE4B41D}"/>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02601413-78FE-9414-3A03-578939A54609}"/>
              </a:ext>
            </a:extLst>
          </p:cNvPr>
          <p:cNvSpPr>
            <a:spLocks noGrp="1"/>
          </p:cNvSpPr>
          <p:nvPr>
            <p:ph type="title"/>
          </p:nvPr>
        </p:nvSpPr>
        <p:spPr/>
        <p:txBody>
          <a:bodyPr/>
          <a:lstStyle/>
          <a:p>
            <a:r>
              <a:rPr lang="en-US" altLang="ja-JP" dirty="0"/>
              <a:t>2-5【</a:t>
            </a:r>
            <a:r>
              <a:rPr lang="ja-JP" altLang="en-US" dirty="0"/>
              <a:t>実現可能性</a:t>
            </a:r>
            <a:r>
              <a:rPr lang="en-US" altLang="ja-JP" dirty="0"/>
              <a:t>】</a:t>
            </a:r>
            <a:r>
              <a:rPr lang="ja-JP" altLang="en-US" dirty="0"/>
              <a:t> ．拠点運営に関する人材の配置・採用</a:t>
            </a:r>
            <a:endParaRPr kumimoji="1" lang="ja-JP" altLang="en-US" dirty="0"/>
          </a:p>
        </p:txBody>
      </p:sp>
      <p:sp>
        <p:nvSpPr>
          <p:cNvPr id="3" name="Rectangle 3">
            <a:extLst>
              <a:ext uri="{FF2B5EF4-FFF2-40B4-BE49-F238E27FC236}">
                <a16:creationId xmlns:a16="http://schemas.microsoft.com/office/drawing/2014/main" id="{74007324-B583-6612-B745-6171087879B1}"/>
              </a:ext>
            </a:extLst>
          </p:cNvPr>
          <p:cNvSpPr txBox="1">
            <a:spLocks noChangeArrowheads="1"/>
          </p:cNvSpPr>
          <p:nvPr/>
        </p:nvSpPr>
        <p:spPr bwMode="auto">
          <a:xfrm>
            <a:off x="345513" y="1268760"/>
            <a:ext cx="9216000"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整備した研究開発拠点あるいは生産拠点の運営にあたり重要な役割を果たす、</a:t>
            </a:r>
            <a:r>
              <a:rPr lang="ja-JP" altLang="en-US" sz="1100" u="sng" kern="0" dirty="0">
                <a:solidFill>
                  <a:schemeClr val="tx1"/>
                </a:solidFill>
                <a:latin typeface="Meiryo UI" panose="020B0604030504040204" pitchFamily="50" charset="-128"/>
                <a:ea typeface="Meiryo UI" panose="020B0604030504040204" pitchFamily="50" charset="-128"/>
              </a:rPr>
              <a:t>人材の配置、新規採用の計画</a:t>
            </a:r>
            <a:r>
              <a:rPr lang="ja-JP" altLang="en-US" sz="1100" kern="0" dirty="0">
                <a:solidFill>
                  <a:schemeClr val="tx1"/>
                </a:solidFill>
                <a:latin typeface="Meiryo UI" panose="020B0604030504040204" pitchFamily="50" charset="-128"/>
                <a:ea typeface="Meiryo UI" panose="020B0604030504040204" pitchFamily="50" charset="-128"/>
              </a:rPr>
              <a:t>について記載してください。</a:t>
            </a:r>
            <a:endParaRPr lang="en-US" altLang="ja-JP" sz="1100" kern="0" dirty="0">
              <a:solidFill>
                <a:schemeClr val="tx1"/>
              </a:solidFill>
              <a:latin typeface="Meiryo UI" panose="020B0604030504040204" pitchFamily="50" charset="-128"/>
              <a:ea typeface="Meiryo UI" panose="020B0604030504040204" pitchFamily="50" charset="-128"/>
            </a:endParaRPr>
          </a:p>
        </p:txBody>
      </p:sp>
      <p:graphicFrame>
        <p:nvGraphicFramePr>
          <p:cNvPr id="5" name="表 4">
            <a:extLst>
              <a:ext uri="{FF2B5EF4-FFF2-40B4-BE49-F238E27FC236}">
                <a16:creationId xmlns:a16="http://schemas.microsoft.com/office/drawing/2014/main" id="{AA317FC1-B79E-8FB9-4A28-607006D8226E}"/>
              </a:ext>
            </a:extLst>
          </p:cNvPr>
          <p:cNvGraphicFramePr>
            <a:graphicFrameLocks noGrp="1"/>
          </p:cNvGraphicFramePr>
          <p:nvPr/>
        </p:nvGraphicFramePr>
        <p:xfrm>
          <a:off x="560511" y="1556792"/>
          <a:ext cx="8907341" cy="3571080"/>
        </p:xfrm>
        <a:graphic>
          <a:graphicData uri="http://schemas.openxmlformats.org/drawingml/2006/table">
            <a:tbl>
              <a:tblPr firstCol="1">
                <a:tableStyleId>{93296810-A885-4BE3-A3E7-6D5BEEA58F35}</a:tableStyleId>
              </a:tblPr>
              <a:tblGrid>
                <a:gridCol w="925143">
                  <a:extLst>
                    <a:ext uri="{9D8B030D-6E8A-4147-A177-3AD203B41FA5}">
                      <a16:colId xmlns:a16="http://schemas.microsoft.com/office/drawing/2014/main" val="3625394933"/>
                    </a:ext>
                  </a:extLst>
                </a:gridCol>
                <a:gridCol w="3991099">
                  <a:extLst>
                    <a:ext uri="{9D8B030D-6E8A-4147-A177-3AD203B41FA5}">
                      <a16:colId xmlns:a16="http://schemas.microsoft.com/office/drawing/2014/main" val="2799227373"/>
                    </a:ext>
                  </a:extLst>
                </a:gridCol>
                <a:gridCol w="3991099">
                  <a:extLst>
                    <a:ext uri="{9D8B030D-6E8A-4147-A177-3AD203B41FA5}">
                      <a16:colId xmlns:a16="http://schemas.microsoft.com/office/drawing/2014/main" val="514556306"/>
                    </a:ext>
                  </a:extLst>
                </a:gridCol>
              </a:tblGrid>
              <a:tr h="0">
                <a:tc>
                  <a:txBody>
                    <a:bodyPr/>
                    <a:lstStyle/>
                    <a:p>
                      <a:endParaRPr kumimoji="1" lang="ja-JP" altLang="en-US" sz="1100" dirty="0"/>
                    </a:p>
                  </a:txBody>
                  <a:tcPr anchor="ctr">
                    <a:solidFill>
                      <a:srgbClr val="365F97"/>
                    </a:solidFill>
                  </a:tcPr>
                </a:tc>
                <a:tc>
                  <a:txBody>
                    <a:bodyPr/>
                    <a:lstStyle/>
                    <a:p>
                      <a:pPr marL="0" indent="0" algn="ctr">
                        <a:buFont typeface="Wingdings" panose="05000000000000000000" pitchFamily="2" charset="2"/>
                        <a:buNone/>
                      </a:pPr>
                      <a:r>
                        <a:rPr kumimoji="1" lang="ja-JP" altLang="en-US" sz="1100" b="1" dirty="0">
                          <a:solidFill>
                            <a:schemeClr val="bg1"/>
                          </a:solidFill>
                        </a:rPr>
                        <a:t>人材調達の方針、目標</a:t>
                      </a:r>
                    </a:p>
                  </a:txBody>
                  <a:tcPr anchor="ctr">
                    <a:solidFill>
                      <a:srgbClr val="365F97"/>
                    </a:solidFill>
                  </a:tcPr>
                </a:tc>
                <a:tc>
                  <a:txBody>
                    <a:bodyPr/>
                    <a:lstStyle/>
                    <a:p>
                      <a:pPr marL="0" indent="0" algn="ctr">
                        <a:buFont typeface="Wingdings" panose="05000000000000000000" pitchFamily="2" charset="2"/>
                        <a:buNone/>
                      </a:pPr>
                      <a:r>
                        <a:rPr kumimoji="1" lang="ja-JP" altLang="en-US" sz="1100" b="1" dirty="0">
                          <a:solidFill>
                            <a:schemeClr val="bg1"/>
                          </a:solidFill>
                        </a:rPr>
                        <a:t>現在の調整状況</a:t>
                      </a:r>
                    </a:p>
                  </a:txBody>
                  <a:tcPr anchor="ctr">
                    <a:solidFill>
                      <a:srgbClr val="365F97"/>
                    </a:solidFill>
                  </a:tcPr>
                </a:tc>
                <a:extLst>
                  <a:ext uri="{0D108BD9-81ED-4DB2-BD59-A6C34878D82A}">
                    <a16:rowId xmlns:a16="http://schemas.microsoft.com/office/drawing/2014/main" val="3418837123"/>
                  </a:ext>
                </a:extLst>
              </a:tr>
              <a:tr h="1656000">
                <a:tc>
                  <a:txBody>
                    <a:bodyPr/>
                    <a:lstStyle/>
                    <a:p>
                      <a:r>
                        <a:rPr kumimoji="1" lang="ja-JP" altLang="en-US" sz="1100" dirty="0"/>
                        <a:t>社内人材の配置転換</a:t>
                      </a:r>
                    </a:p>
                  </a:txBody>
                  <a:tcPr anchor="ctr"/>
                </a:tc>
                <a:tc>
                  <a:txBody>
                    <a:bodyPr/>
                    <a:lstStyle/>
                    <a:p>
                      <a:pPr marL="171450" indent="-171450">
                        <a:buFont typeface="Wingdings" panose="05000000000000000000" pitchFamily="2" charset="2"/>
                        <a:buChar char="l"/>
                      </a:pPr>
                      <a:r>
                        <a:rPr kumimoji="1" lang="ja-JP" altLang="en-US" sz="1100" dirty="0">
                          <a:solidFill>
                            <a:srgbClr val="FF0000"/>
                          </a:solidFill>
                        </a:rPr>
                        <a:t>既存事業でゲノム編集技術に関わっている人材を本事業の人材として</a:t>
                      </a:r>
                      <a:r>
                        <a:rPr kumimoji="1" lang="en-US" altLang="ja-JP" sz="1100" dirty="0">
                          <a:solidFill>
                            <a:srgbClr val="FF0000"/>
                          </a:solidFill>
                        </a:rPr>
                        <a:t>XX</a:t>
                      </a:r>
                      <a:r>
                        <a:rPr kumimoji="1" lang="ja-JP" altLang="en-US" sz="1100" dirty="0">
                          <a:solidFill>
                            <a:srgbClr val="FF0000"/>
                          </a:solidFill>
                        </a:rPr>
                        <a:t>名配置転換</a:t>
                      </a:r>
                    </a:p>
                  </a:txBody>
                  <a:tcPr anchor="ctr"/>
                </a:tc>
                <a:tc>
                  <a: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100" dirty="0">
                          <a:solidFill>
                            <a:srgbClr val="FF0000"/>
                          </a:solidFill>
                        </a:rPr>
                        <a:t>既存事業でゲノム編集技術に関わっていた人材と面談を実施し、意向確認を実施中</a:t>
                      </a:r>
                    </a:p>
                  </a:txBody>
                  <a:tcPr anchor="ctr"/>
                </a:tc>
                <a:extLst>
                  <a:ext uri="{0D108BD9-81ED-4DB2-BD59-A6C34878D82A}">
                    <a16:rowId xmlns:a16="http://schemas.microsoft.com/office/drawing/2014/main" val="2940635812"/>
                  </a:ext>
                </a:extLst>
              </a:tr>
              <a:tr h="1656000">
                <a:tc>
                  <a:txBody>
                    <a:bodyPr/>
                    <a:lstStyle/>
                    <a:p>
                      <a:r>
                        <a:rPr kumimoji="1" lang="ja-JP" altLang="en-US" sz="1100" dirty="0"/>
                        <a:t>人材の新規採用</a:t>
                      </a:r>
                    </a:p>
                  </a:txBody>
                  <a:tcPr anchor="ctr"/>
                </a:tc>
                <a:tc>
                  <a: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100" dirty="0">
                          <a:solidFill>
                            <a:srgbClr val="FF0000"/>
                          </a:solidFill>
                        </a:rPr>
                        <a:t>バイオ素材に知見を有する人材を</a:t>
                      </a:r>
                      <a:r>
                        <a:rPr kumimoji="1" lang="en-US" altLang="ja-JP" sz="1100" dirty="0">
                          <a:solidFill>
                            <a:srgbClr val="FF0000"/>
                          </a:solidFill>
                        </a:rPr>
                        <a:t>XX</a:t>
                      </a:r>
                      <a:r>
                        <a:rPr kumimoji="1" lang="ja-JP" altLang="en-US" sz="1100" dirty="0">
                          <a:solidFill>
                            <a:srgbClr val="FF0000"/>
                          </a:solidFill>
                        </a:rPr>
                        <a:t>名採用</a:t>
                      </a:r>
                    </a:p>
                  </a:txBody>
                  <a:tcPr anchor="ctr"/>
                </a:tc>
                <a:tc>
                  <a: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ja-JP" altLang="en-US" sz="1100" dirty="0">
                          <a:solidFill>
                            <a:srgbClr val="FF0000"/>
                          </a:solidFill>
                        </a:rPr>
                        <a:t>今後、複数の人材紹介会社に依頼予定</a:t>
                      </a:r>
                      <a:endParaRPr kumimoji="1" lang="en-US" altLang="ja-JP" sz="1100" dirty="0">
                        <a:solidFill>
                          <a:srgbClr val="FF0000"/>
                        </a:solidFill>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1" lang="en-US" altLang="ja-JP" sz="1100" dirty="0">
                          <a:solidFill>
                            <a:srgbClr val="FF0000"/>
                          </a:solidFill>
                        </a:rPr>
                        <a:t>XX</a:t>
                      </a:r>
                      <a:r>
                        <a:rPr kumimoji="1" lang="ja-JP" altLang="en-US" sz="1100" dirty="0">
                          <a:solidFill>
                            <a:srgbClr val="FF0000"/>
                          </a:solidFill>
                        </a:rPr>
                        <a:t>名は既に確保済み</a:t>
                      </a:r>
                    </a:p>
                  </a:txBody>
                  <a:tcPr anchor="ctr"/>
                </a:tc>
                <a:extLst>
                  <a:ext uri="{0D108BD9-81ED-4DB2-BD59-A6C34878D82A}">
                    <a16:rowId xmlns:a16="http://schemas.microsoft.com/office/drawing/2014/main" val="3315381963"/>
                  </a:ext>
                </a:extLst>
              </a:tr>
            </a:tbl>
          </a:graphicData>
        </a:graphic>
      </p:graphicFrame>
      <p:sp>
        <p:nvSpPr>
          <p:cNvPr id="4" name="Rectangle 3">
            <a:extLst>
              <a:ext uri="{FF2B5EF4-FFF2-40B4-BE49-F238E27FC236}">
                <a16:creationId xmlns:a16="http://schemas.microsoft.com/office/drawing/2014/main" id="{CEFD7689-8055-DC07-A317-D51BEB35F978}"/>
              </a:ext>
            </a:extLst>
          </p:cNvPr>
          <p:cNvSpPr txBox="1">
            <a:spLocks noChangeArrowheads="1"/>
          </p:cNvSpPr>
          <p:nvPr/>
        </p:nvSpPr>
        <p:spPr bwMode="auto">
          <a:xfrm>
            <a:off x="7401271" y="319526"/>
            <a:ext cx="2146759"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algn="r"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審査基準：実現可能性</a:t>
            </a:r>
            <a:endParaRPr lang="en-US" altLang="ja-JP" sz="1100" kern="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0337686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2397E6-961A-DC64-AB8B-C6D46FD93BE3}"/>
            </a:ext>
          </a:extLst>
        </p:cNvPr>
        <p:cNvGrpSpPr/>
        <p:nvPr/>
      </p:nvGrpSpPr>
      <p:grpSpPr>
        <a:xfrm>
          <a:off x="0" y="0"/>
          <a:ext cx="0" cy="0"/>
          <a:chOff x="0" y="0"/>
          <a:chExt cx="0" cy="0"/>
        </a:xfrm>
      </p:grpSpPr>
      <p:sp>
        <p:nvSpPr>
          <p:cNvPr id="9219" name="Rectangle 2">
            <a:extLst>
              <a:ext uri="{FF2B5EF4-FFF2-40B4-BE49-F238E27FC236}">
                <a16:creationId xmlns:a16="http://schemas.microsoft.com/office/drawing/2014/main" id="{CA3FEE23-CD71-9C0D-0BFF-33AC661B898B}"/>
              </a:ext>
            </a:extLst>
          </p:cNvPr>
          <p:cNvSpPr>
            <a:spLocks noGrp="1" noChangeArrowheads="1"/>
          </p:cNvSpPr>
          <p:nvPr>
            <p:ph type="title"/>
          </p:nvPr>
        </p:nvSpPr>
        <p:spPr>
          <a:xfrm>
            <a:off x="406400" y="662087"/>
            <a:ext cx="9061450" cy="307777"/>
          </a:xfrm>
        </p:spPr>
        <p:txBody>
          <a:bodyPr>
            <a:spAutoFit/>
          </a:bodyPr>
          <a:lstStyle/>
          <a:p>
            <a:pPr eaLnBrk="1" hangingPunct="1"/>
            <a:r>
              <a:rPr lang="en-US" altLang="ja-JP" dirty="0"/>
              <a:t>2-5【</a:t>
            </a:r>
            <a:r>
              <a:rPr lang="ja-JP" altLang="en-US" dirty="0"/>
              <a:t>実現可能性</a:t>
            </a:r>
            <a:r>
              <a:rPr lang="en-US" altLang="ja-JP" dirty="0"/>
              <a:t>】</a:t>
            </a:r>
            <a:r>
              <a:rPr lang="ja-JP" altLang="en-US" dirty="0"/>
              <a:t> ．ビジネスの推進に関する社外連携</a:t>
            </a:r>
            <a:endParaRPr lang="en-US" altLang="ja-JP" dirty="0"/>
          </a:p>
        </p:txBody>
      </p:sp>
      <p:sp>
        <p:nvSpPr>
          <p:cNvPr id="7" name="Rectangle 3">
            <a:extLst>
              <a:ext uri="{FF2B5EF4-FFF2-40B4-BE49-F238E27FC236}">
                <a16:creationId xmlns:a16="http://schemas.microsoft.com/office/drawing/2014/main" id="{304C6524-A2AC-40F0-E4DE-304A097B761E}"/>
              </a:ext>
            </a:extLst>
          </p:cNvPr>
          <p:cNvSpPr txBox="1">
            <a:spLocks noChangeArrowheads="1"/>
          </p:cNvSpPr>
          <p:nvPr/>
        </p:nvSpPr>
        <p:spPr bwMode="auto">
          <a:xfrm>
            <a:off x="344488" y="1196752"/>
            <a:ext cx="9216000" cy="586635"/>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None/>
              <a:tabLst>
                <a:tab pos="3771900" algn="l"/>
              </a:tabLst>
            </a:pPr>
            <a:r>
              <a:rPr lang="ja-JP" altLang="en-US" sz="1100" kern="0" dirty="0">
                <a:solidFill>
                  <a:schemeClr val="tx1"/>
                </a:solidFill>
                <a:latin typeface="Meiryo UI" panose="020B0604030504040204" pitchFamily="50" charset="-128"/>
                <a:ea typeface="Meiryo UI" panose="020B0604030504040204" pitchFamily="50" charset="-128"/>
              </a:rPr>
              <a:t>研究開発拠点あるいは生産拠点を通じて取り組むビジネスの推進にあたり、社外の企業・団体との連携を計画・予定している場合、</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１</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相手先の企業・団体名</a:t>
            </a:r>
            <a:r>
              <a:rPr lang="ja-JP" altLang="en-US" sz="1100" kern="0" dirty="0">
                <a:solidFill>
                  <a:schemeClr val="tx1"/>
                </a:solidFill>
                <a:latin typeface="Meiryo UI" panose="020B0604030504040204" pitchFamily="50" charset="-128"/>
                <a:ea typeface="Meiryo UI" panose="020B0604030504040204" pitchFamily="50" charset="-128"/>
              </a:rPr>
              <a:t>、</a:t>
            </a:r>
            <a:br>
              <a:rPr lang="en-US" altLang="ja-JP" sz="1100" kern="0" dirty="0">
                <a:solidFill>
                  <a:schemeClr val="tx1"/>
                </a:solidFill>
                <a:latin typeface="Meiryo UI" panose="020B0604030504040204" pitchFamily="50" charset="-128"/>
                <a:ea typeface="Meiryo UI" panose="020B0604030504040204" pitchFamily="50" charset="-128"/>
              </a:rPr>
            </a:b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２</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連携の狙い</a:t>
            </a:r>
            <a:r>
              <a:rPr lang="ja-JP" altLang="en-US" sz="1100" kern="0" dirty="0">
                <a:solidFill>
                  <a:schemeClr val="tx1"/>
                </a:solidFill>
                <a:latin typeface="Meiryo UI" panose="020B0604030504040204" pitchFamily="50" charset="-128"/>
                <a:ea typeface="Meiryo UI" panose="020B0604030504040204" pitchFamily="50" charset="-128"/>
              </a:rPr>
              <a:t>、</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３</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連携・連携を予定しているの内容</a:t>
            </a:r>
            <a:r>
              <a:rPr lang="ja-JP" altLang="en-US" sz="1100" kern="0" dirty="0">
                <a:solidFill>
                  <a:schemeClr val="tx1"/>
                </a:solidFill>
                <a:latin typeface="Meiryo UI" panose="020B0604030504040204" pitchFamily="50" charset="-128"/>
                <a:ea typeface="Meiryo UI" panose="020B0604030504040204" pitchFamily="50" charset="-128"/>
              </a:rPr>
              <a:t>、</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４</a:t>
            </a:r>
            <a:r>
              <a:rPr lang="en-US" altLang="ja-JP" sz="1100" u="sng" kern="0" dirty="0">
                <a:solidFill>
                  <a:schemeClr val="tx1"/>
                </a:solidFill>
                <a:latin typeface="Meiryo UI" panose="020B0604030504040204" pitchFamily="50" charset="-128"/>
                <a:ea typeface="Meiryo UI" panose="020B0604030504040204" pitchFamily="50" charset="-128"/>
              </a:rPr>
              <a:t>】</a:t>
            </a:r>
            <a:r>
              <a:rPr lang="ja-JP" altLang="en-US" sz="1100" u="sng" kern="0" dirty="0">
                <a:solidFill>
                  <a:schemeClr val="tx1"/>
                </a:solidFill>
                <a:latin typeface="Meiryo UI" panose="020B0604030504040204" pitchFamily="50" charset="-128"/>
                <a:ea typeface="Meiryo UI" panose="020B0604030504040204" pitchFamily="50" charset="-128"/>
              </a:rPr>
              <a:t>現在の調整状況</a:t>
            </a:r>
            <a:r>
              <a:rPr lang="ja-JP" altLang="en-US" sz="1100" kern="0" dirty="0">
                <a:solidFill>
                  <a:schemeClr val="tx1"/>
                </a:solidFill>
                <a:latin typeface="Meiryo UI" panose="020B0604030504040204" pitchFamily="50" charset="-128"/>
                <a:ea typeface="Meiryo UI" panose="020B0604030504040204" pitchFamily="50" charset="-128"/>
              </a:rPr>
              <a:t>について記載してください。</a:t>
            </a:r>
            <a:endParaRPr lang="en-US" altLang="ja-JP" sz="1100" kern="0" dirty="0">
              <a:solidFill>
                <a:schemeClr val="tx1"/>
              </a:solidFill>
              <a:latin typeface="Meiryo UI" panose="020B0604030504040204" pitchFamily="50" charset="-128"/>
              <a:ea typeface="Meiryo UI" panose="020B0604030504040204" pitchFamily="50" charset="-128"/>
            </a:endParaRPr>
          </a:p>
          <a:p>
            <a:pPr marL="0" indent="0" eaLnBrk="1" hangingPunct="1">
              <a:spcBef>
                <a:spcPct val="0"/>
              </a:spcBef>
              <a:buClr>
                <a:srgbClr val="5A5A5A"/>
              </a:buClr>
              <a:buSzPct val="100000"/>
              <a:buNone/>
            </a:pPr>
            <a:r>
              <a:rPr lang="en-US" altLang="ja-JP" sz="1100" kern="0" dirty="0">
                <a:solidFill>
                  <a:schemeClr val="tx1"/>
                </a:solidFill>
                <a:latin typeface="Meiryo UI" panose="020B0604030504040204" pitchFamily="50" charset="-128"/>
                <a:ea typeface="Meiryo UI" panose="020B0604030504040204" pitchFamily="50" charset="-128"/>
              </a:rPr>
              <a:t>※</a:t>
            </a:r>
            <a:r>
              <a:rPr lang="ja-JP" altLang="en-US" sz="1100" kern="0" dirty="0">
                <a:solidFill>
                  <a:schemeClr val="tx1"/>
                </a:solidFill>
                <a:latin typeface="Meiryo UI" panose="020B0604030504040204" pitchFamily="50" charset="-128"/>
                <a:ea typeface="Meiryo UI" panose="020B0604030504040204" pitchFamily="50" charset="-128"/>
              </a:rPr>
              <a:t>該当がない場合、本スライドは空欄（未記入）のままで結構です。</a:t>
            </a:r>
            <a:endParaRPr lang="en-US" altLang="ja-JP" sz="1100" kern="0" dirty="0">
              <a:solidFill>
                <a:schemeClr val="tx1"/>
              </a:solidFill>
              <a:latin typeface="Meiryo UI" panose="020B0604030504040204" pitchFamily="50" charset="-128"/>
              <a:ea typeface="Meiryo UI" panose="020B0604030504040204" pitchFamily="50" charset="-128"/>
            </a:endParaRPr>
          </a:p>
        </p:txBody>
      </p:sp>
      <p:graphicFrame>
        <p:nvGraphicFramePr>
          <p:cNvPr id="2" name="表 1">
            <a:extLst>
              <a:ext uri="{FF2B5EF4-FFF2-40B4-BE49-F238E27FC236}">
                <a16:creationId xmlns:a16="http://schemas.microsoft.com/office/drawing/2014/main" id="{82082FC7-61F5-BCA6-FB82-82BD5801F3C6}"/>
              </a:ext>
            </a:extLst>
          </p:cNvPr>
          <p:cNvGraphicFramePr>
            <a:graphicFrameLocks noGrp="1"/>
          </p:cNvGraphicFramePr>
          <p:nvPr/>
        </p:nvGraphicFramePr>
        <p:xfrm>
          <a:off x="560510" y="1921783"/>
          <a:ext cx="8882043" cy="4099505"/>
        </p:xfrm>
        <a:graphic>
          <a:graphicData uri="http://schemas.openxmlformats.org/drawingml/2006/table">
            <a:tbl>
              <a:tblPr firstRow="1" firstCol="1">
                <a:tableStyleId>{93296810-A885-4BE3-A3E7-6D5BEEA58F35}</a:tableStyleId>
              </a:tblPr>
              <a:tblGrid>
                <a:gridCol w="288034">
                  <a:extLst>
                    <a:ext uri="{9D8B030D-6E8A-4147-A177-3AD203B41FA5}">
                      <a16:colId xmlns:a16="http://schemas.microsoft.com/office/drawing/2014/main" val="444716480"/>
                    </a:ext>
                  </a:extLst>
                </a:gridCol>
                <a:gridCol w="2016224">
                  <a:extLst>
                    <a:ext uri="{9D8B030D-6E8A-4147-A177-3AD203B41FA5}">
                      <a16:colId xmlns:a16="http://schemas.microsoft.com/office/drawing/2014/main" val="4016088005"/>
                    </a:ext>
                  </a:extLst>
                </a:gridCol>
                <a:gridCol w="2192595">
                  <a:extLst>
                    <a:ext uri="{9D8B030D-6E8A-4147-A177-3AD203B41FA5}">
                      <a16:colId xmlns:a16="http://schemas.microsoft.com/office/drawing/2014/main" val="164297189"/>
                    </a:ext>
                  </a:extLst>
                </a:gridCol>
                <a:gridCol w="2192595">
                  <a:extLst>
                    <a:ext uri="{9D8B030D-6E8A-4147-A177-3AD203B41FA5}">
                      <a16:colId xmlns:a16="http://schemas.microsoft.com/office/drawing/2014/main" val="752601370"/>
                    </a:ext>
                  </a:extLst>
                </a:gridCol>
                <a:gridCol w="2192595">
                  <a:extLst>
                    <a:ext uri="{9D8B030D-6E8A-4147-A177-3AD203B41FA5}">
                      <a16:colId xmlns:a16="http://schemas.microsoft.com/office/drawing/2014/main" val="3679509265"/>
                    </a:ext>
                  </a:extLst>
                </a:gridCol>
              </a:tblGrid>
              <a:tr h="144016">
                <a:tc>
                  <a:txBody>
                    <a:bodyPr/>
                    <a:lstStyle/>
                    <a:p>
                      <a:endParaRPr kumimoji="1" lang="en-US" altLang="ja-JP" sz="1100" dirty="0"/>
                    </a:p>
                  </a:txBody>
                  <a:tcPr anchor="ctr"/>
                </a:tc>
                <a:tc>
                  <a:txBody>
                    <a:bodyPr/>
                    <a:lstStyle/>
                    <a:p>
                      <a:pPr marL="0" indent="0" algn="ctr">
                        <a:buFont typeface="Wingdings" panose="05000000000000000000" pitchFamily="2" charset="2"/>
                        <a:buNone/>
                      </a:pPr>
                      <a:r>
                        <a:rPr kumimoji="1" lang="ja-JP" altLang="en-US" sz="1100" dirty="0">
                          <a:solidFill>
                            <a:schemeClr val="bg1"/>
                          </a:solidFill>
                        </a:rPr>
                        <a:t>企業・団体名</a:t>
                      </a:r>
                    </a:p>
                  </a:txBody>
                  <a:tcPr anchor="ctr"/>
                </a:tc>
                <a:tc>
                  <a:txBody>
                    <a:bodyPr/>
                    <a:lstStyle/>
                    <a:p>
                      <a:pPr marL="0" indent="0" algn="ctr">
                        <a:buFont typeface="Wingdings" panose="05000000000000000000" pitchFamily="2" charset="2"/>
                        <a:buNone/>
                      </a:pPr>
                      <a:r>
                        <a:rPr kumimoji="1" lang="ja-JP" altLang="en-US" sz="1100" dirty="0">
                          <a:solidFill>
                            <a:schemeClr val="bg1"/>
                          </a:solidFill>
                        </a:rPr>
                        <a:t>連携の狙い</a:t>
                      </a:r>
                    </a:p>
                  </a:txBody>
                  <a:tcPr anchor="ctr"/>
                </a:tc>
                <a:tc>
                  <a:txBody>
                    <a:bodyPr/>
                    <a:lstStyle/>
                    <a:p>
                      <a:pPr marL="0" indent="0" algn="ctr">
                        <a:buFont typeface="Wingdings" panose="05000000000000000000" pitchFamily="2" charset="2"/>
                        <a:buNone/>
                      </a:pPr>
                      <a:r>
                        <a:rPr kumimoji="1" lang="ja-JP" altLang="en-US" sz="1100" dirty="0">
                          <a:solidFill>
                            <a:schemeClr val="bg1"/>
                          </a:solidFill>
                        </a:rPr>
                        <a:t>連携の内容</a:t>
                      </a:r>
                    </a:p>
                  </a:txBody>
                  <a:tcPr anchor="ctr"/>
                </a:tc>
                <a:tc>
                  <a:txBody>
                    <a:bodyPr/>
                    <a:lstStyle/>
                    <a:p>
                      <a:pPr marL="0" indent="0" algn="ctr">
                        <a:buFont typeface="Wingdings" panose="05000000000000000000" pitchFamily="2" charset="2"/>
                        <a:buNone/>
                      </a:pPr>
                      <a:r>
                        <a:rPr kumimoji="1" lang="ja-JP" altLang="en-US" sz="1100" dirty="0">
                          <a:solidFill>
                            <a:schemeClr val="bg1"/>
                          </a:solidFill>
                        </a:rPr>
                        <a:t>現在の調整状況</a:t>
                      </a:r>
                    </a:p>
                  </a:txBody>
                  <a:tcPr anchor="ctr"/>
                </a:tc>
                <a:extLst>
                  <a:ext uri="{0D108BD9-81ED-4DB2-BD59-A6C34878D82A}">
                    <a16:rowId xmlns:a16="http://schemas.microsoft.com/office/drawing/2014/main" val="3045517905"/>
                  </a:ext>
                </a:extLst>
              </a:tr>
              <a:tr h="768085">
                <a:tc>
                  <a:txBody>
                    <a:bodyPr/>
                    <a:lstStyle/>
                    <a:p>
                      <a:r>
                        <a:rPr kumimoji="1" lang="ja-JP" altLang="en-US" sz="1100" dirty="0"/>
                        <a:t>１</a:t>
                      </a:r>
                    </a:p>
                  </a:txBody>
                  <a:tcPr anchor="ctr"/>
                </a:tc>
                <a:tc>
                  <a:txBody>
                    <a:bodyPr/>
                    <a:lstStyle/>
                    <a:p>
                      <a:pPr marL="0" indent="0">
                        <a:buFont typeface="Wingdings" panose="05000000000000000000" pitchFamily="2" charset="2"/>
                        <a:buNone/>
                      </a:pPr>
                      <a:r>
                        <a:rPr kumimoji="1" lang="en-US" altLang="ja-JP" sz="1100" dirty="0">
                          <a:solidFill>
                            <a:srgbClr val="FF0000"/>
                          </a:solidFill>
                        </a:rPr>
                        <a:t>XX</a:t>
                      </a:r>
                      <a:r>
                        <a:rPr kumimoji="1" lang="ja-JP" altLang="en-US" sz="1100" dirty="0">
                          <a:solidFill>
                            <a:srgbClr val="FF0000"/>
                          </a:solidFill>
                        </a:rPr>
                        <a:t>研究所</a:t>
                      </a:r>
                      <a:endParaRPr kumimoji="1" lang="en-US" altLang="ja-JP" sz="1100" dirty="0">
                        <a:solidFill>
                          <a:srgbClr val="FF0000"/>
                        </a:solidFill>
                      </a:endParaRPr>
                    </a:p>
                  </a:txBody>
                  <a:tcPr anchor="ctr"/>
                </a:tc>
                <a:tc>
                  <a:txBody>
                    <a:bodyPr/>
                    <a:lstStyle/>
                    <a:p>
                      <a:pPr marL="0" indent="0">
                        <a:buFont typeface="Wingdings" panose="05000000000000000000" pitchFamily="2" charset="2"/>
                        <a:buNone/>
                      </a:pPr>
                      <a:r>
                        <a:rPr kumimoji="1" lang="en-US" altLang="ja-JP" sz="1100" dirty="0">
                          <a:solidFill>
                            <a:srgbClr val="FF0000"/>
                          </a:solidFill>
                        </a:rPr>
                        <a:t>XXXXXXXX</a:t>
                      </a:r>
                      <a:r>
                        <a:rPr kumimoji="1" lang="ja-JP" altLang="en-US" sz="1100" dirty="0">
                          <a:solidFill>
                            <a:srgbClr val="FF0000"/>
                          </a:solidFill>
                        </a:rPr>
                        <a:t>の実現のため</a:t>
                      </a:r>
                    </a:p>
                  </a:txBody>
                  <a:tcPr anchor="ctr"/>
                </a:tc>
                <a:tc>
                  <a:txBody>
                    <a:bodyPr/>
                    <a:lstStyle/>
                    <a:p>
                      <a:pPr marL="0" indent="0">
                        <a:buFont typeface="Wingdings" panose="05000000000000000000" pitchFamily="2" charset="2"/>
                        <a:buNone/>
                      </a:pPr>
                      <a:r>
                        <a:rPr kumimoji="1" lang="en-US" altLang="ja-JP" sz="1100" dirty="0">
                          <a:solidFill>
                            <a:srgbClr val="FF0000"/>
                          </a:solidFill>
                        </a:rPr>
                        <a:t>XXX</a:t>
                      </a:r>
                      <a:r>
                        <a:rPr kumimoji="1" lang="ja-JP" altLang="en-US" sz="1100" dirty="0">
                          <a:solidFill>
                            <a:srgbClr val="FF0000"/>
                          </a:solidFill>
                        </a:rPr>
                        <a:t>のバイオ素材研究を共同で推進</a:t>
                      </a:r>
                    </a:p>
                  </a:txBody>
                  <a:tcPr anchor="ctr"/>
                </a:tc>
                <a:tc>
                  <a:txBody>
                    <a:bodyPr/>
                    <a:lstStyle/>
                    <a:p>
                      <a:pPr marL="0" indent="0">
                        <a:buFont typeface="Wingdings" panose="05000000000000000000" pitchFamily="2" charset="2"/>
                        <a:buNone/>
                      </a:pPr>
                      <a:r>
                        <a:rPr kumimoji="1" lang="ja-JP" altLang="en-US" sz="1100" dirty="0">
                          <a:solidFill>
                            <a:srgbClr val="FF0000"/>
                          </a:solidFill>
                        </a:rPr>
                        <a:t>過去に</a:t>
                      </a:r>
                      <a:r>
                        <a:rPr kumimoji="1" lang="en-US" altLang="ja-JP" sz="1100" dirty="0">
                          <a:solidFill>
                            <a:srgbClr val="FF0000"/>
                          </a:solidFill>
                        </a:rPr>
                        <a:t>XX</a:t>
                      </a:r>
                      <a:r>
                        <a:rPr kumimoji="1" lang="ja-JP" altLang="en-US" sz="1100" dirty="0">
                          <a:solidFill>
                            <a:srgbClr val="FF0000"/>
                          </a:solidFill>
                        </a:rPr>
                        <a:t>をしたという経緯があり、すでに本事業に関して協力打診し内諾を得ている</a:t>
                      </a:r>
                    </a:p>
                  </a:txBody>
                  <a:tcPr anchor="ctr"/>
                </a:tc>
                <a:extLst>
                  <a:ext uri="{0D108BD9-81ED-4DB2-BD59-A6C34878D82A}">
                    <a16:rowId xmlns:a16="http://schemas.microsoft.com/office/drawing/2014/main" val="650808711"/>
                  </a:ext>
                </a:extLst>
              </a:tr>
              <a:tr h="768085">
                <a:tc>
                  <a:txBody>
                    <a:bodyPr/>
                    <a:lstStyle/>
                    <a:p>
                      <a:r>
                        <a:rPr kumimoji="1" lang="ja-JP" altLang="en-US" sz="1100" dirty="0"/>
                        <a:t>２</a:t>
                      </a:r>
                    </a:p>
                  </a:txBody>
                  <a:tcPr anchor="ctr"/>
                </a:tc>
                <a:tc>
                  <a:txBody>
                    <a:bodyPr/>
                    <a:lstStyle/>
                    <a:p>
                      <a:pPr marL="0" indent="0">
                        <a:buFont typeface="Wingdings" panose="05000000000000000000" pitchFamily="2" charset="2"/>
                        <a:buNone/>
                      </a:pPr>
                      <a:r>
                        <a:rPr kumimoji="1" lang="en-US" altLang="ja-JP" sz="1100" dirty="0">
                          <a:solidFill>
                            <a:srgbClr val="FF0000"/>
                          </a:solidFill>
                        </a:rPr>
                        <a:t>XX</a:t>
                      </a:r>
                      <a:r>
                        <a:rPr kumimoji="1" lang="ja-JP" altLang="en-US" sz="1100" dirty="0">
                          <a:solidFill>
                            <a:srgbClr val="FF0000"/>
                          </a:solidFill>
                        </a:rPr>
                        <a:t>大学</a:t>
                      </a:r>
                      <a:endParaRPr kumimoji="1" lang="en-US" altLang="ja-JP" sz="1100" dirty="0">
                        <a:solidFill>
                          <a:srgbClr val="FF0000"/>
                        </a:solidFill>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1" lang="en-US" altLang="ja-JP" sz="1100" dirty="0">
                          <a:solidFill>
                            <a:srgbClr val="FF0000"/>
                          </a:solidFill>
                        </a:rPr>
                        <a:t>XXXXXXXX</a:t>
                      </a:r>
                      <a:r>
                        <a:rPr kumimoji="1" lang="ja-JP" altLang="en-US" sz="1100" dirty="0">
                          <a:solidFill>
                            <a:srgbClr val="FF0000"/>
                          </a:solidFill>
                        </a:rPr>
                        <a:t>の実現のため</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1" lang="en-US" altLang="ja-JP" sz="1100" dirty="0">
                          <a:solidFill>
                            <a:srgbClr val="FF0000"/>
                          </a:solidFill>
                        </a:rPr>
                        <a:t>XXX</a:t>
                      </a:r>
                      <a:r>
                        <a:rPr kumimoji="1" lang="ja-JP" altLang="en-US" sz="1100" dirty="0">
                          <a:solidFill>
                            <a:srgbClr val="FF0000"/>
                          </a:solidFill>
                        </a:rPr>
                        <a:t>のバイオ素材研究を共同で推進</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1" lang="ja-JP" altLang="en-US" sz="1100" dirty="0">
                          <a:solidFill>
                            <a:srgbClr val="FF0000"/>
                          </a:solidFill>
                        </a:rPr>
                        <a:t>すでに事業の概要等について説明済みであり、事業連携の意向を確認している</a:t>
                      </a:r>
                    </a:p>
                  </a:txBody>
                  <a:tcPr anchor="ctr"/>
                </a:tc>
                <a:extLst>
                  <a:ext uri="{0D108BD9-81ED-4DB2-BD59-A6C34878D82A}">
                    <a16:rowId xmlns:a16="http://schemas.microsoft.com/office/drawing/2014/main" val="2128943399"/>
                  </a:ext>
                </a:extLst>
              </a:tr>
              <a:tr h="768085">
                <a:tc>
                  <a:txBody>
                    <a:bodyPr/>
                    <a:lstStyle/>
                    <a:p>
                      <a:r>
                        <a:rPr kumimoji="1" lang="ja-JP" altLang="en-US" sz="1100" dirty="0"/>
                        <a:t>３</a:t>
                      </a:r>
                    </a:p>
                  </a:txBody>
                  <a:tcPr anchor="ctr"/>
                </a:tc>
                <a:tc>
                  <a:txBody>
                    <a:bodyPr/>
                    <a:lstStyle/>
                    <a:p>
                      <a:pPr marL="0" indent="0">
                        <a:buFont typeface="Wingdings" panose="05000000000000000000" pitchFamily="2" charset="2"/>
                        <a:buNone/>
                      </a:pPr>
                      <a:r>
                        <a:rPr kumimoji="1" lang="en-US" altLang="ja-JP" sz="1100" dirty="0">
                          <a:solidFill>
                            <a:srgbClr val="FF0000"/>
                          </a:solidFill>
                        </a:rPr>
                        <a:t>XX</a:t>
                      </a:r>
                      <a:r>
                        <a:rPr kumimoji="1" lang="ja-JP" altLang="en-US" sz="1100" dirty="0">
                          <a:solidFill>
                            <a:srgbClr val="FF0000"/>
                          </a:solidFill>
                        </a:rPr>
                        <a:t>株式会社</a:t>
                      </a:r>
                      <a:endParaRPr kumimoji="1" lang="en-US" altLang="ja-JP" sz="1100" dirty="0">
                        <a:solidFill>
                          <a:srgbClr val="FF0000"/>
                        </a:solidFill>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1" lang="en-US" altLang="ja-JP" sz="1100" dirty="0">
                          <a:solidFill>
                            <a:srgbClr val="FF0000"/>
                          </a:solidFill>
                        </a:rPr>
                        <a:t>XXXXXXXX</a:t>
                      </a:r>
                      <a:r>
                        <a:rPr kumimoji="1" lang="ja-JP" altLang="en-US" sz="1100" dirty="0">
                          <a:solidFill>
                            <a:srgbClr val="FF0000"/>
                          </a:solidFill>
                        </a:rPr>
                        <a:t>の実現のため</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1" lang="en-US" altLang="ja-JP" sz="1100" dirty="0">
                          <a:solidFill>
                            <a:srgbClr val="FF0000"/>
                          </a:solidFill>
                        </a:rPr>
                        <a:t>XXX</a:t>
                      </a:r>
                      <a:r>
                        <a:rPr kumimoji="1" lang="ja-JP" altLang="en-US" sz="1100" dirty="0">
                          <a:solidFill>
                            <a:srgbClr val="FF0000"/>
                          </a:solidFill>
                        </a:rPr>
                        <a:t>のバイオ素材研究を共同で推進</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1" lang="ja-JP" altLang="en-US" sz="1100" dirty="0">
                          <a:solidFill>
                            <a:srgbClr val="FF0000"/>
                          </a:solidFill>
                        </a:rPr>
                        <a:t>今後打診を予定している</a:t>
                      </a:r>
                    </a:p>
                  </a:txBody>
                  <a:tcPr anchor="ctr"/>
                </a:tc>
                <a:extLst>
                  <a:ext uri="{0D108BD9-81ED-4DB2-BD59-A6C34878D82A}">
                    <a16:rowId xmlns:a16="http://schemas.microsoft.com/office/drawing/2014/main" val="3850778339"/>
                  </a:ext>
                </a:extLst>
              </a:tr>
              <a:tr h="768085">
                <a:tc>
                  <a:txBody>
                    <a:bodyPr/>
                    <a:lstStyle/>
                    <a:p>
                      <a:r>
                        <a:rPr kumimoji="1" lang="ja-JP" altLang="en-US" sz="1100" dirty="0"/>
                        <a:t>４</a:t>
                      </a:r>
                    </a:p>
                  </a:txBody>
                  <a:tcPr anchor="ctr"/>
                </a:tc>
                <a:tc>
                  <a:txBody>
                    <a:bodyPr/>
                    <a:lstStyle/>
                    <a:p>
                      <a:pPr marL="0" indent="0">
                        <a:buFont typeface="Wingdings" panose="05000000000000000000" pitchFamily="2" charset="2"/>
                        <a:buNone/>
                      </a:pPr>
                      <a:r>
                        <a:rPr kumimoji="1" lang="en-US" altLang="ja-JP" sz="1100" dirty="0">
                          <a:solidFill>
                            <a:srgbClr val="FF0000"/>
                          </a:solidFill>
                        </a:rPr>
                        <a:t>XX</a:t>
                      </a:r>
                      <a:r>
                        <a:rPr kumimoji="1" lang="ja-JP" altLang="en-US" sz="1100" dirty="0">
                          <a:solidFill>
                            <a:srgbClr val="FF0000"/>
                          </a:solidFill>
                        </a:rPr>
                        <a:t>株式会社</a:t>
                      </a:r>
                      <a:endParaRPr kumimoji="1" lang="en-US" altLang="ja-JP" sz="1100" dirty="0">
                        <a:solidFill>
                          <a:srgbClr val="FF0000"/>
                        </a:solidFill>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kumimoji="1" lang="en-US" altLang="ja-JP" sz="1100" dirty="0">
                          <a:solidFill>
                            <a:srgbClr val="FF0000"/>
                          </a:solidFill>
                        </a:rPr>
                        <a:t>XXXXXXXX</a:t>
                      </a:r>
                      <a:r>
                        <a:rPr kumimoji="1" lang="ja-JP" altLang="en-US" sz="1100" dirty="0">
                          <a:solidFill>
                            <a:srgbClr val="FF0000"/>
                          </a:solidFill>
                        </a:rPr>
                        <a:t>の実現のため</a:t>
                      </a:r>
                    </a:p>
                  </a:txBody>
                  <a:tcPr anchor="ctr"/>
                </a:tc>
                <a:tc>
                  <a:txBody>
                    <a:bodyPr/>
                    <a:lstStyle/>
                    <a:p>
                      <a:pPr marL="0" indent="0">
                        <a:buFont typeface="Wingdings" panose="05000000000000000000" pitchFamily="2" charset="2"/>
                        <a:buNone/>
                      </a:pPr>
                      <a:r>
                        <a:rPr kumimoji="1" lang="en-US" altLang="ja-JP" sz="1100" dirty="0">
                          <a:solidFill>
                            <a:srgbClr val="FF0000"/>
                          </a:solidFill>
                        </a:rPr>
                        <a:t>XXX</a:t>
                      </a:r>
                      <a:r>
                        <a:rPr kumimoji="1" lang="ja-JP" altLang="en-US" sz="1100" dirty="0">
                          <a:solidFill>
                            <a:srgbClr val="FF0000"/>
                          </a:solidFill>
                        </a:rPr>
                        <a:t>を調達</a:t>
                      </a:r>
                    </a:p>
                  </a:txBody>
                  <a:tcPr anchor="ctr"/>
                </a:tc>
                <a:tc>
                  <a:txBody>
                    <a:bodyPr/>
                    <a:lstStyle/>
                    <a:p>
                      <a:pPr marL="0" indent="0">
                        <a:buFont typeface="Wingdings" panose="05000000000000000000" pitchFamily="2" charset="2"/>
                        <a:buNone/>
                      </a:pPr>
                      <a:r>
                        <a:rPr kumimoji="1" lang="ja-JP" altLang="en-US" sz="1100" dirty="0">
                          <a:solidFill>
                            <a:srgbClr val="FF0000"/>
                          </a:solidFill>
                        </a:rPr>
                        <a:t>既存事業で</a:t>
                      </a:r>
                      <a:r>
                        <a:rPr kumimoji="1" lang="en-US" altLang="ja-JP" sz="1100" dirty="0">
                          <a:solidFill>
                            <a:srgbClr val="FF0000"/>
                          </a:solidFill>
                        </a:rPr>
                        <a:t>XXX</a:t>
                      </a:r>
                      <a:r>
                        <a:rPr kumimoji="1" lang="ja-JP" altLang="en-US" sz="1100" dirty="0">
                          <a:solidFill>
                            <a:srgbClr val="FF0000"/>
                          </a:solidFill>
                        </a:rPr>
                        <a:t>を調達しており、すでに本事業に関して体制を構築済み</a:t>
                      </a:r>
                    </a:p>
                  </a:txBody>
                  <a:tcPr anchor="ctr"/>
                </a:tc>
                <a:extLst>
                  <a:ext uri="{0D108BD9-81ED-4DB2-BD59-A6C34878D82A}">
                    <a16:rowId xmlns:a16="http://schemas.microsoft.com/office/drawing/2014/main" val="1129157611"/>
                  </a:ext>
                </a:extLst>
              </a:tr>
              <a:tr h="768085">
                <a:tc>
                  <a:txBody>
                    <a:bodyPr/>
                    <a:lstStyle/>
                    <a:p>
                      <a:r>
                        <a:rPr kumimoji="1" lang="ja-JP" altLang="en-US" sz="1100" dirty="0"/>
                        <a:t>５</a:t>
                      </a:r>
                    </a:p>
                  </a:txBody>
                  <a:tcPr anchor="ctr"/>
                </a:tc>
                <a:tc>
                  <a:txBody>
                    <a:bodyPr/>
                    <a:lstStyle/>
                    <a:p>
                      <a:pPr marL="0" indent="0">
                        <a:buFont typeface="Wingdings" panose="05000000000000000000" pitchFamily="2" charset="2"/>
                        <a:buNone/>
                      </a:pPr>
                      <a:endParaRPr kumimoji="1" lang="en-US" altLang="ja-JP" sz="1100" dirty="0">
                        <a:solidFill>
                          <a:srgbClr val="FF0000"/>
                        </a:solidFill>
                      </a:endParaRPr>
                    </a:p>
                  </a:txBody>
                  <a:tcPr anchor="ctr"/>
                </a:tc>
                <a:tc>
                  <a:txBody>
                    <a:bodyPr/>
                    <a:lstStyle/>
                    <a:p>
                      <a:pPr marL="0" indent="0">
                        <a:buFont typeface="Wingdings" panose="05000000000000000000" pitchFamily="2" charset="2"/>
                        <a:buNone/>
                      </a:pPr>
                      <a:endParaRPr kumimoji="1" lang="ja-JP" altLang="en-US" sz="1100" dirty="0">
                        <a:solidFill>
                          <a:srgbClr val="FF0000"/>
                        </a:solidFill>
                      </a:endParaRPr>
                    </a:p>
                  </a:txBody>
                  <a:tcPr anchor="ctr"/>
                </a:tc>
                <a:tc>
                  <a:txBody>
                    <a:bodyPr/>
                    <a:lstStyle/>
                    <a:p>
                      <a:pPr marL="0" indent="0">
                        <a:buFont typeface="Wingdings" panose="05000000000000000000" pitchFamily="2" charset="2"/>
                        <a:buNone/>
                      </a:pPr>
                      <a:endParaRPr kumimoji="1" lang="ja-JP" altLang="en-US" sz="1100" dirty="0">
                        <a:solidFill>
                          <a:srgbClr val="FF0000"/>
                        </a:solidFill>
                      </a:endParaRPr>
                    </a:p>
                  </a:txBody>
                  <a:tcPr anchor="ctr"/>
                </a:tc>
                <a:tc>
                  <a:txBody>
                    <a:bodyPr/>
                    <a:lstStyle/>
                    <a:p>
                      <a:pPr marL="0" indent="0">
                        <a:buFont typeface="Wingdings" panose="05000000000000000000" pitchFamily="2" charset="2"/>
                        <a:buNone/>
                      </a:pPr>
                      <a:endParaRPr kumimoji="1" lang="ja-JP" altLang="en-US" sz="1100" dirty="0">
                        <a:solidFill>
                          <a:srgbClr val="FF0000"/>
                        </a:solidFill>
                      </a:endParaRPr>
                    </a:p>
                  </a:txBody>
                  <a:tcPr anchor="ctr"/>
                </a:tc>
                <a:extLst>
                  <a:ext uri="{0D108BD9-81ED-4DB2-BD59-A6C34878D82A}">
                    <a16:rowId xmlns:a16="http://schemas.microsoft.com/office/drawing/2014/main" val="1479420199"/>
                  </a:ext>
                </a:extLst>
              </a:tr>
            </a:tbl>
          </a:graphicData>
        </a:graphic>
      </p:graphicFrame>
      <p:sp>
        <p:nvSpPr>
          <p:cNvPr id="3" name="吹き出し: 四角形 2">
            <a:extLst>
              <a:ext uri="{FF2B5EF4-FFF2-40B4-BE49-F238E27FC236}">
                <a16:creationId xmlns:a16="http://schemas.microsoft.com/office/drawing/2014/main" id="{29876018-F33D-72D2-BB5C-7A8E1319E86C}"/>
              </a:ext>
            </a:extLst>
          </p:cNvPr>
          <p:cNvSpPr/>
          <p:nvPr/>
        </p:nvSpPr>
        <p:spPr bwMode="auto">
          <a:xfrm>
            <a:off x="6009173" y="6095443"/>
            <a:ext cx="2304256" cy="358587"/>
          </a:xfrm>
          <a:prstGeom prst="wedgeRectCallout">
            <a:avLst>
              <a:gd name="adj1" fmla="val -39637"/>
              <a:gd name="adj2" fmla="val -97976"/>
            </a:avLst>
          </a:prstGeom>
          <a:solidFill>
            <a:srgbClr val="E60000"/>
          </a:solidFill>
          <a:ln w="12700" cap="flat" cmpd="sng" algn="ctr">
            <a:solidFill>
              <a:srgbClr val="E60000"/>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defPPr>
              <a:defRPr lang="ja-JP"/>
            </a:defPPr>
            <a:lvl1pPr algn="ctr" rtl="0" fontAlgn="base">
              <a:lnSpc>
                <a:spcPct val="120000"/>
              </a:lnSpc>
              <a:spcBef>
                <a:spcPct val="50000"/>
              </a:spcBef>
              <a:spcAft>
                <a:spcPct val="0"/>
              </a:spcAft>
              <a:buClr>
                <a:schemeClr val="bg2"/>
              </a:buClr>
              <a:buFont typeface="Wingdings" pitchFamily="2" charset="2"/>
              <a:defRPr kumimoji="1" sz="1000" kern="1200">
                <a:solidFill>
                  <a:srgbClr val="000000"/>
                </a:solidFill>
                <a:latin typeface="Arial" charset="0"/>
                <a:ea typeface="ＭＳ Ｐゴシック" charset="-128"/>
                <a:cs typeface="+mn-cs"/>
              </a:defRPr>
            </a:lvl1pPr>
            <a:lvl2pPr marL="457200" algn="ctr" rtl="0" fontAlgn="base">
              <a:lnSpc>
                <a:spcPct val="120000"/>
              </a:lnSpc>
              <a:spcBef>
                <a:spcPct val="50000"/>
              </a:spcBef>
              <a:spcAft>
                <a:spcPct val="0"/>
              </a:spcAft>
              <a:buClr>
                <a:schemeClr val="bg2"/>
              </a:buClr>
              <a:buFont typeface="Wingdings" pitchFamily="2" charset="2"/>
              <a:defRPr kumimoji="1" sz="1000" kern="1200">
                <a:solidFill>
                  <a:srgbClr val="000000"/>
                </a:solidFill>
                <a:latin typeface="Arial" charset="0"/>
                <a:ea typeface="ＭＳ Ｐゴシック" charset="-128"/>
                <a:cs typeface="+mn-cs"/>
              </a:defRPr>
            </a:lvl2pPr>
            <a:lvl3pPr marL="914400" algn="ctr" rtl="0" fontAlgn="base">
              <a:lnSpc>
                <a:spcPct val="120000"/>
              </a:lnSpc>
              <a:spcBef>
                <a:spcPct val="50000"/>
              </a:spcBef>
              <a:spcAft>
                <a:spcPct val="0"/>
              </a:spcAft>
              <a:buClr>
                <a:schemeClr val="bg2"/>
              </a:buClr>
              <a:buFont typeface="Wingdings" pitchFamily="2" charset="2"/>
              <a:defRPr kumimoji="1" sz="1000" kern="1200">
                <a:solidFill>
                  <a:srgbClr val="000000"/>
                </a:solidFill>
                <a:latin typeface="Arial" charset="0"/>
                <a:ea typeface="ＭＳ Ｐゴシック" charset="-128"/>
                <a:cs typeface="+mn-cs"/>
              </a:defRPr>
            </a:lvl3pPr>
            <a:lvl4pPr marL="1371600" algn="ctr" rtl="0" fontAlgn="base">
              <a:lnSpc>
                <a:spcPct val="120000"/>
              </a:lnSpc>
              <a:spcBef>
                <a:spcPct val="50000"/>
              </a:spcBef>
              <a:spcAft>
                <a:spcPct val="0"/>
              </a:spcAft>
              <a:buClr>
                <a:schemeClr val="bg2"/>
              </a:buClr>
              <a:buFont typeface="Wingdings" pitchFamily="2" charset="2"/>
              <a:defRPr kumimoji="1" sz="1000" kern="1200">
                <a:solidFill>
                  <a:srgbClr val="000000"/>
                </a:solidFill>
                <a:latin typeface="Arial" charset="0"/>
                <a:ea typeface="ＭＳ Ｐゴシック" charset="-128"/>
                <a:cs typeface="+mn-cs"/>
              </a:defRPr>
            </a:lvl4pPr>
            <a:lvl5pPr marL="1828800" algn="ctr" rtl="0" fontAlgn="base">
              <a:lnSpc>
                <a:spcPct val="120000"/>
              </a:lnSpc>
              <a:spcBef>
                <a:spcPct val="50000"/>
              </a:spcBef>
              <a:spcAft>
                <a:spcPct val="0"/>
              </a:spcAft>
              <a:buClr>
                <a:schemeClr val="bg2"/>
              </a:buClr>
              <a:buFont typeface="Wingdings" pitchFamily="2" charset="2"/>
              <a:defRPr kumimoji="1" sz="1000" kern="1200">
                <a:solidFill>
                  <a:srgbClr val="000000"/>
                </a:solidFill>
                <a:latin typeface="Arial" charset="0"/>
                <a:ea typeface="ＭＳ Ｐゴシック" charset="-128"/>
                <a:cs typeface="+mn-cs"/>
              </a:defRPr>
            </a:lvl5pPr>
            <a:lvl6pPr marL="2286000" algn="l" defTabSz="914400" rtl="0" eaLnBrk="1" latinLnBrk="0" hangingPunct="1">
              <a:defRPr kumimoji="1" sz="1000" kern="1200">
                <a:solidFill>
                  <a:srgbClr val="000000"/>
                </a:solidFill>
                <a:latin typeface="Arial" charset="0"/>
                <a:ea typeface="ＭＳ Ｐゴシック" charset="-128"/>
                <a:cs typeface="+mn-cs"/>
              </a:defRPr>
            </a:lvl6pPr>
            <a:lvl7pPr marL="2743200" algn="l" defTabSz="914400" rtl="0" eaLnBrk="1" latinLnBrk="0" hangingPunct="1">
              <a:defRPr kumimoji="1" sz="1000" kern="1200">
                <a:solidFill>
                  <a:srgbClr val="000000"/>
                </a:solidFill>
                <a:latin typeface="Arial" charset="0"/>
                <a:ea typeface="ＭＳ Ｐゴシック" charset="-128"/>
                <a:cs typeface="+mn-cs"/>
              </a:defRPr>
            </a:lvl7pPr>
            <a:lvl8pPr marL="3200400" algn="l" defTabSz="914400" rtl="0" eaLnBrk="1" latinLnBrk="0" hangingPunct="1">
              <a:defRPr kumimoji="1" sz="1000" kern="1200">
                <a:solidFill>
                  <a:srgbClr val="000000"/>
                </a:solidFill>
                <a:latin typeface="Arial" charset="0"/>
                <a:ea typeface="ＭＳ Ｐゴシック" charset="-128"/>
                <a:cs typeface="+mn-cs"/>
              </a:defRPr>
            </a:lvl8pPr>
            <a:lvl9pPr marL="3657600" algn="l" defTabSz="914400" rtl="0" eaLnBrk="1" latinLnBrk="0" hangingPunct="1">
              <a:defRPr kumimoji="1" sz="1000" kern="1200">
                <a:solidFill>
                  <a:srgbClr val="000000"/>
                </a:solidFill>
                <a:latin typeface="Arial" charset="0"/>
                <a:ea typeface="ＭＳ Ｐゴシック" charset="-128"/>
                <a:cs typeface="+mn-cs"/>
              </a:defRPr>
            </a:lvl9pPr>
          </a:lstStyle>
          <a:p>
            <a:pPr marL="0" marR="0" indent="0" defTabSz="914400" rtl="0" eaLnBrk="1" fontAlgn="base" latinLnBrk="0" hangingPunct="1">
              <a:lnSpc>
                <a:spcPct val="100000"/>
              </a:lnSpc>
              <a:spcBef>
                <a:spcPct val="0"/>
              </a:spcBef>
              <a:spcAft>
                <a:spcPct val="0"/>
              </a:spcAft>
              <a:buClr>
                <a:schemeClr val="bg2"/>
              </a:buClr>
              <a:buSzTx/>
              <a:buFont typeface="Wingdings" pitchFamily="2" charset="2"/>
              <a:buNone/>
              <a:tabLst/>
            </a:pPr>
            <a:r>
              <a:rPr lang="ja-JP" altLang="en-US" sz="1100" dirty="0">
                <a:solidFill>
                  <a:srgbClr val="FFFFFF"/>
                </a:solidFill>
                <a:latin typeface="Meiryo UI" panose="020B0604030504040204" pitchFamily="50" charset="-128"/>
                <a:ea typeface="Meiryo UI" panose="020B0604030504040204" pitchFamily="50" charset="-128"/>
              </a:rPr>
              <a:t>必要に応じて行を追加してください</a:t>
            </a:r>
            <a:endParaRPr kumimoji="1" lang="ja-JP" altLang="en-US" sz="1100" b="0" i="0" u="none" strike="noStrike" cap="none" normalizeH="0" baseline="0" dirty="0">
              <a:ln>
                <a:noFill/>
              </a:ln>
              <a:solidFill>
                <a:srgbClr val="FFFFFF"/>
              </a:solidFill>
              <a:effectLst/>
              <a:latin typeface="Meiryo UI" panose="020B0604030504040204" pitchFamily="50" charset="-128"/>
              <a:ea typeface="Meiryo UI" panose="020B0604030504040204" pitchFamily="50" charset="-128"/>
            </a:endParaRPr>
          </a:p>
        </p:txBody>
      </p:sp>
      <p:sp>
        <p:nvSpPr>
          <p:cNvPr id="4" name="Rectangle 3">
            <a:extLst>
              <a:ext uri="{FF2B5EF4-FFF2-40B4-BE49-F238E27FC236}">
                <a16:creationId xmlns:a16="http://schemas.microsoft.com/office/drawing/2014/main" id="{147D9ADD-4A72-E6B6-B50D-37201EE522D0}"/>
              </a:ext>
            </a:extLst>
          </p:cNvPr>
          <p:cNvSpPr txBox="1">
            <a:spLocks noChangeArrowheads="1"/>
          </p:cNvSpPr>
          <p:nvPr/>
        </p:nvSpPr>
        <p:spPr bwMode="auto">
          <a:xfrm>
            <a:off x="7401271" y="319526"/>
            <a:ext cx="2146759"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algn="r" eaLnBrk="1" hangingPunct="1">
              <a:spcBef>
                <a:spcPct val="0"/>
              </a:spcBef>
              <a:buClr>
                <a:srgbClr val="5A5A5A"/>
              </a:buClr>
              <a:buSzPct val="100000"/>
              <a:buFont typeface="Wingdings" pitchFamily="2" charset="2"/>
              <a:buNone/>
            </a:pPr>
            <a:r>
              <a:rPr lang="ja-JP" altLang="en-US" sz="1100" kern="0" dirty="0">
                <a:solidFill>
                  <a:schemeClr val="tx1"/>
                </a:solidFill>
                <a:latin typeface="Meiryo UI" panose="020B0604030504040204" pitchFamily="50" charset="-128"/>
                <a:ea typeface="Meiryo UI" panose="020B0604030504040204" pitchFamily="50" charset="-128"/>
              </a:rPr>
              <a:t>審査基準：実現可能性</a:t>
            </a:r>
            <a:endParaRPr lang="en-US" altLang="ja-JP" sz="1100" kern="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907228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19CEEB8-F7C9-520F-FB83-AA9FE007F4EA}"/>
              </a:ext>
            </a:extLst>
          </p:cNvPr>
          <p:cNvSpPr>
            <a:spLocks noGrp="1"/>
          </p:cNvSpPr>
          <p:nvPr>
            <p:ph type="title"/>
          </p:nvPr>
        </p:nvSpPr>
        <p:spPr/>
        <p:txBody>
          <a:bodyPr/>
          <a:lstStyle/>
          <a:p>
            <a:r>
              <a:rPr kumimoji="1" lang="ja-JP" altLang="en-US" dirty="0"/>
              <a:t>応募申請の概要</a:t>
            </a:r>
          </a:p>
        </p:txBody>
      </p:sp>
      <p:sp>
        <p:nvSpPr>
          <p:cNvPr id="19" name="Rectangle 3">
            <a:extLst>
              <a:ext uri="{FF2B5EF4-FFF2-40B4-BE49-F238E27FC236}">
                <a16:creationId xmlns:a16="http://schemas.microsoft.com/office/drawing/2014/main" id="{613C59C0-D0EE-51A9-736A-82F93EDEA253}"/>
              </a:ext>
            </a:extLst>
          </p:cNvPr>
          <p:cNvSpPr txBox="1">
            <a:spLocks noChangeArrowheads="1"/>
          </p:cNvSpPr>
          <p:nvPr/>
        </p:nvSpPr>
        <p:spPr bwMode="auto">
          <a:xfrm>
            <a:off x="344856" y="2696863"/>
            <a:ext cx="9216000" cy="38350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Font typeface="Wingdings" pitchFamily="2" charset="2"/>
              <a:buNone/>
            </a:pPr>
            <a:r>
              <a:rPr lang="en-US" altLang="ja-JP" sz="1100" b="1" kern="0" dirty="0">
                <a:solidFill>
                  <a:schemeClr val="tx1"/>
                </a:solidFill>
                <a:highlight>
                  <a:srgbClr val="CCDAEC"/>
                </a:highlight>
                <a:latin typeface="Meiryo UI" panose="020B0604030504040204" pitchFamily="50" charset="-128"/>
                <a:ea typeface="Meiryo UI" panose="020B0604030504040204" pitchFamily="50" charset="-128"/>
              </a:rPr>
              <a:t>【</a:t>
            </a:r>
            <a:r>
              <a:rPr lang="ja-JP" altLang="en-US" sz="1100" b="1" kern="0" dirty="0">
                <a:solidFill>
                  <a:schemeClr val="tx1"/>
                </a:solidFill>
                <a:highlight>
                  <a:srgbClr val="CCDAEC"/>
                </a:highlight>
                <a:latin typeface="Meiryo UI" panose="020B0604030504040204" pitchFamily="50" charset="-128"/>
                <a:ea typeface="Meiryo UI" panose="020B0604030504040204" pitchFamily="50" charset="-128"/>
              </a:rPr>
              <a:t>拠点整備及び拠点を通じて実現を目指すビジネスの概要</a:t>
            </a:r>
            <a:r>
              <a:rPr lang="en-US" altLang="ja-JP" sz="1100" b="1" kern="0" dirty="0">
                <a:solidFill>
                  <a:schemeClr val="tx1"/>
                </a:solidFill>
                <a:highlight>
                  <a:srgbClr val="CCDAEC"/>
                </a:highlight>
                <a:latin typeface="Meiryo UI" panose="020B0604030504040204" pitchFamily="50" charset="-128"/>
                <a:ea typeface="Meiryo UI" panose="020B0604030504040204" pitchFamily="50" charset="-128"/>
              </a:rPr>
              <a:t>】</a:t>
            </a:r>
            <a:endParaRPr lang="en-US" altLang="ja-JP" sz="1100" b="1" kern="0" dirty="0">
              <a:solidFill>
                <a:schemeClr val="tx1"/>
              </a:solidFill>
              <a:latin typeface="Meiryo UI" panose="020B0604030504040204" pitchFamily="50" charset="-128"/>
              <a:ea typeface="Meiryo UI" panose="020B0604030504040204" pitchFamily="50" charset="-128"/>
            </a:endParaRPr>
          </a:p>
          <a:p>
            <a:pPr marL="0" indent="0"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新たに整備する研究開発拠点あるいは生産拠点を通じて取り組むビジネスの取組名（</a:t>
            </a:r>
            <a:r>
              <a:rPr lang="en-US" altLang="ja-JP" sz="1100" kern="0" dirty="0">
                <a:solidFill>
                  <a:schemeClr val="tx1"/>
                </a:solidFill>
                <a:latin typeface="Meiryo UI" panose="020B0604030504040204" pitchFamily="50" charset="-128"/>
                <a:ea typeface="Meiryo UI" panose="020B0604030504040204" pitchFamily="50" charset="-128"/>
              </a:rPr>
              <a:t>30</a:t>
            </a:r>
            <a:r>
              <a:rPr lang="ja-JP" altLang="en-US" sz="1100" kern="0" dirty="0">
                <a:solidFill>
                  <a:schemeClr val="tx1"/>
                </a:solidFill>
                <a:latin typeface="Meiryo UI" panose="020B0604030504040204" pitchFamily="50" charset="-128"/>
                <a:ea typeface="Meiryo UI" panose="020B0604030504040204" pitchFamily="50" charset="-128"/>
              </a:rPr>
              <a:t>文字以内）、ビジネスの概要（</a:t>
            </a:r>
            <a:r>
              <a:rPr lang="en-US" altLang="ja-JP" sz="1100" kern="0" dirty="0">
                <a:solidFill>
                  <a:schemeClr val="tx1"/>
                </a:solidFill>
                <a:latin typeface="Meiryo UI" panose="020B0604030504040204" pitchFamily="50" charset="-128"/>
                <a:ea typeface="Meiryo UI" panose="020B0604030504040204" pitchFamily="50" charset="-128"/>
              </a:rPr>
              <a:t>200</a:t>
            </a:r>
            <a:r>
              <a:rPr lang="ja-JP" altLang="en-US" sz="1100" kern="0" dirty="0">
                <a:solidFill>
                  <a:schemeClr val="tx1"/>
                </a:solidFill>
                <a:latin typeface="Meiryo UI" panose="020B0604030504040204" pitchFamily="50" charset="-128"/>
                <a:ea typeface="Meiryo UI" panose="020B0604030504040204" pitchFamily="50" charset="-128"/>
              </a:rPr>
              <a:t>文字以内）を記載してください。</a:t>
            </a:r>
            <a:endParaRPr lang="en-US" altLang="ja-JP" sz="1100" b="1" kern="0" dirty="0">
              <a:solidFill>
                <a:schemeClr val="tx1"/>
              </a:solidFill>
              <a:latin typeface="Meiryo UI" panose="020B0604030504040204" pitchFamily="50" charset="-128"/>
              <a:ea typeface="Meiryo UI" panose="020B0604030504040204" pitchFamily="50" charset="-128"/>
            </a:endParaRPr>
          </a:p>
        </p:txBody>
      </p:sp>
      <p:graphicFrame>
        <p:nvGraphicFramePr>
          <p:cNvPr id="20" name="表 19">
            <a:extLst>
              <a:ext uri="{FF2B5EF4-FFF2-40B4-BE49-F238E27FC236}">
                <a16:creationId xmlns:a16="http://schemas.microsoft.com/office/drawing/2014/main" id="{7AC546F4-9E40-B7CB-B9B4-80A43664013A}"/>
              </a:ext>
            </a:extLst>
          </p:cNvPr>
          <p:cNvGraphicFramePr>
            <a:graphicFrameLocks noGrp="1"/>
          </p:cNvGraphicFramePr>
          <p:nvPr>
            <p:extLst>
              <p:ext uri="{D42A27DB-BD31-4B8C-83A1-F6EECF244321}">
                <p14:modId xmlns:p14="http://schemas.microsoft.com/office/powerpoint/2010/main" val="475147419"/>
              </p:ext>
            </p:extLst>
          </p:nvPr>
        </p:nvGraphicFramePr>
        <p:xfrm>
          <a:off x="560510" y="3200919"/>
          <a:ext cx="8907340" cy="1524225"/>
        </p:xfrm>
        <a:graphic>
          <a:graphicData uri="http://schemas.openxmlformats.org/drawingml/2006/table">
            <a:tbl>
              <a:tblPr firstCol="1">
                <a:tableStyleId>{93296810-A885-4BE3-A3E7-6D5BEEA58F35}</a:tableStyleId>
              </a:tblPr>
              <a:tblGrid>
                <a:gridCol w="1296146">
                  <a:extLst>
                    <a:ext uri="{9D8B030D-6E8A-4147-A177-3AD203B41FA5}">
                      <a16:colId xmlns:a16="http://schemas.microsoft.com/office/drawing/2014/main" val="3625394933"/>
                    </a:ext>
                  </a:extLst>
                </a:gridCol>
                <a:gridCol w="7611194">
                  <a:extLst>
                    <a:ext uri="{9D8B030D-6E8A-4147-A177-3AD203B41FA5}">
                      <a16:colId xmlns:a16="http://schemas.microsoft.com/office/drawing/2014/main" val="2799227373"/>
                    </a:ext>
                  </a:extLst>
                </a:gridCol>
              </a:tblGrid>
              <a:tr h="127240">
                <a:tc>
                  <a:txBody>
                    <a:bodyPr/>
                    <a:lstStyle/>
                    <a:p>
                      <a:r>
                        <a:rPr kumimoji="1" lang="ja-JP" altLang="en-US" sz="1100" dirty="0"/>
                        <a:t>取組名</a:t>
                      </a:r>
                      <a:endParaRPr kumimoji="1" lang="en-US" altLang="ja-JP" sz="1100" dirty="0"/>
                    </a:p>
                    <a:p>
                      <a:r>
                        <a:rPr kumimoji="1" lang="ja-JP" altLang="en-US" sz="1100" dirty="0"/>
                        <a:t>（</a:t>
                      </a:r>
                      <a:r>
                        <a:rPr kumimoji="1" lang="en-US" altLang="ja-JP" sz="1100" dirty="0"/>
                        <a:t>30</a:t>
                      </a:r>
                      <a:r>
                        <a:rPr kumimoji="1" lang="ja-JP" altLang="en-US" sz="1100" dirty="0"/>
                        <a:t>文字以内）</a:t>
                      </a:r>
                    </a:p>
                  </a:txBody>
                  <a:tcPr anchor="ctr"/>
                </a:tc>
                <a:tc>
                  <a:txBody>
                    <a:bodyPr/>
                    <a:lstStyle/>
                    <a:p>
                      <a:r>
                        <a:rPr kumimoji="1" lang="ja-JP" altLang="en-US" sz="1100" dirty="0">
                          <a:solidFill>
                            <a:srgbClr val="FF0000"/>
                          </a:solidFill>
                        </a:rPr>
                        <a:t>独自のゲノム編集技術による高機能バイオ素材の研究開発</a:t>
                      </a:r>
                    </a:p>
                  </a:txBody>
                  <a:tcPr anchor="ctr"/>
                </a:tc>
                <a:extLst>
                  <a:ext uri="{0D108BD9-81ED-4DB2-BD59-A6C34878D82A}">
                    <a16:rowId xmlns:a16="http://schemas.microsoft.com/office/drawing/2014/main" val="2940635812"/>
                  </a:ext>
                </a:extLst>
              </a:tr>
              <a:tr h="1097505">
                <a:tc>
                  <a:txBody>
                    <a:bodyPr/>
                    <a:lstStyle/>
                    <a:p>
                      <a:r>
                        <a:rPr kumimoji="1" lang="ja-JP" altLang="en-US" sz="1100" dirty="0"/>
                        <a:t>取組の概要</a:t>
                      </a:r>
                      <a:endParaRPr kumimoji="1" lang="en-US" altLang="ja-JP" sz="1100" dirty="0"/>
                    </a:p>
                    <a:p>
                      <a:r>
                        <a:rPr kumimoji="1" lang="ja-JP" altLang="en-US" sz="1100" dirty="0"/>
                        <a:t>（</a:t>
                      </a:r>
                      <a:r>
                        <a:rPr kumimoji="1" lang="en-US" altLang="ja-JP" sz="1100" dirty="0"/>
                        <a:t>200</a:t>
                      </a:r>
                      <a:r>
                        <a:rPr kumimoji="1" lang="ja-JP" altLang="en-US" sz="1100" dirty="0"/>
                        <a:t>文字以内）</a:t>
                      </a:r>
                    </a:p>
                  </a:txBody>
                  <a:tcPr anchor="ctr"/>
                </a:tc>
                <a:tc>
                  <a:txBody>
                    <a:bodyPr/>
                    <a:lstStyle/>
                    <a:p>
                      <a:r>
                        <a:rPr kumimoji="1" lang="ja-JP" altLang="en-US" sz="1100" dirty="0">
                          <a:solidFill>
                            <a:srgbClr val="FF0000"/>
                          </a:solidFill>
                        </a:rPr>
                        <a:t>産業全体の脱炭素化が急務となる中、従来の石油由来の化学合成では環境負荷と機能性の両立が困難となっている。そこで、独自の微生物ゲノム編集技術という強みを活かし、高機能バイオ素材を安定生産する拠点を都内に整備する。実験の自動化により開発速度を劇的に向上させ、量産プロセスを早期に確立することで、次世代産業を素材面から支える。また、都内のパートナー企業と連携し、グローバルな市場展開を加速させる。</a:t>
                      </a:r>
                      <a:endParaRPr kumimoji="1" lang="en-US" altLang="ja-JP" sz="1100" dirty="0">
                        <a:solidFill>
                          <a:srgbClr val="FF0000"/>
                        </a:solidFill>
                      </a:endParaRPr>
                    </a:p>
                  </a:txBody>
                  <a:tcPr anchor="ctr"/>
                </a:tc>
                <a:extLst>
                  <a:ext uri="{0D108BD9-81ED-4DB2-BD59-A6C34878D82A}">
                    <a16:rowId xmlns:a16="http://schemas.microsoft.com/office/drawing/2014/main" val="3315381963"/>
                  </a:ext>
                </a:extLst>
              </a:tr>
            </a:tbl>
          </a:graphicData>
        </a:graphic>
      </p:graphicFrame>
      <p:sp>
        <p:nvSpPr>
          <p:cNvPr id="28" name="Rectangle 3">
            <a:extLst>
              <a:ext uri="{FF2B5EF4-FFF2-40B4-BE49-F238E27FC236}">
                <a16:creationId xmlns:a16="http://schemas.microsoft.com/office/drawing/2014/main" id="{9731D226-3DE7-E5F1-4B79-157629252552}"/>
              </a:ext>
            </a:extLst>
          </p:cNvPr>
          <p:cNvSpPr txBox="1">
            <a:spLocks noChangeArrowheads="1"/>
          </p:cNvSpPr>
          <p:nvPr/>
        </p:nvSpPr>
        <p:spPr bwMode="auto">
          <a:xfrm>
            <a:off x="345513" y="1196752"/>
            <a:ext cx="9216000"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該当する区分に「〇」をつけてください。</a:t>
            </a:r>
            <a:endParaRPr lang="en-US" altLang="ja-JP" sz="1100" b="1" kern="0" dirty="0">
              <a:solidFill>
                <a:schemeClr val="tx1"/>
              </a:solidFill>
              <a:latin typeface="Meiryo UI" panose="020B0604030504040204" pitchFamily="50" charset="-128"/>
              <a:ea typeface="Meiryo UI" panose="020B0604030504040204" pitchFamily="50" charset="-128"/>
            </a:endParaRPr>
          </a:p>
        </p:txBody>
      </p:sp>
      <p:graphicFrame>
        <p:nvGraphicFramePr>
          <p:cNvPr id="29" name="表 28">
            <a:extLst>
              <a:ext uri="{FF2B5EF4-FFF2-40B4-BE49-F238E27FC236}">
                <a16:creationId xmlns:a16="http://schemas.microsoft.com/office/drawing/2014/main" id="{BB26701B-4F6F-E938-7FC8-879D99125D35}"/>
              </a:ext>
            </a:extLst>
          </p:cNvPr>
          <p:cNvGraphicFramePr>
            <a:graphicFrameLocks noGrp="1"/>
          </p:cNvGraphicFramePr>
          <p:nvPr>
            <p:extLst>
              <p:ext uri="{D42A27DB-BD31-4B8C-83A1-F6EECF244321}">
                <p14:modId xmlns:p14="http://schemas.microsoft.com/office/powerpoint/2010/main" val="3049422946"/>
              </p:ext>
            </p:extLst>
          </p:nvPr>
        </p:nvGraphicFramePr>
        <p:xfrm>
          <a:off x="560512" y="1484784"/>
          <a:ext cx="4752528" cy="777240"/>
        </p:xfrm>
        <a:graphic>
          <a:graphicData uri="http://schemas.openxmlformats.org/drawingml/2006/table">
            <a:tbl>
              <a:tblPr>
                <a:tableStyleId>{93296810-A885-4BE3-A3E7-6D5BEEA58F35}</a:tableStyleId>
              </a:tblPr>
              <a:tblGrid>
                <a:gridCol w="1584176">
                  <a:extLst>
                    <a:ext uri="{9D8B030D-6E8A-4147-A177-3AD203B41FA5}">
                      <a16:colId xmlns:a16="http://schemas.microsoft.com/office/drawing/2014/main" val="3664526956"/>
                    </a:ext>
                  </a:extLst>
                </a:gridCol>
                <a:gridCol w="1584176">
                  <a:extLst>
                    <a:ext uri="{9D8B030D-6E8A-4147-A177-3AD203B41FA5}">
                      <a16:colId xmlns:a16="http://schemas.microsoft.com/office/drawing/2014/main" val="2258137160"/>
                    </a:ext>
                  </a:extLst>
                </a:gridCol>
                <a:gridCol w="1584176">
                  <a:extLst>
                    <a:ext uri="{9D8B030D-6E8A-4147-A177-3AD203B41FA5}">
                      <a16:colId xmlns:a16="http://schemas.microsoft.com/office/drawing/2014/main" val="70826772"/>
                    </a:ext>
                  </a:extLst>
                </a:gridCol>
              </a:tblGrid>
              <a:tr h="0">
                <a:tc gridSpan="2">
                  <a:txBody>
                    <a:bodyPr/>
                    <a:lstStyle/>
                    <a:p>
                      <a:pPr algn="ctr"/>
                      <a:r>
                        <a:rPr kumimoji="1" lang="ja-JP" altLang="en-US" sz="1100" b="1" dirty="0">
                          <a:solidFill>
                            <a:schemeClr val="bg1"/>
                          </a:solidFill>
                        </a:rPr>
                        <a:t>研究開発拠点</a:t>
                      </a:r>
                    </a:p>
                  </a:txBody>
                  <a:tcPr anchor="ctr">
                    <a:solidFill>
                      <a:schemeClr val="accent6"/>
                    </a:solidFill>
                  </a:tcPr>
                </a:tc>
                <a:tc hMerge="1">
                  <a:txBody>
                    <a:bodyPr/>
                    <a:lstStyle/>
                    <a:p>
                      <a:endParaRPr kumimoji="1" lang="ja-JP" altLang="en-US" sz="1100" dirty="0"/>
                    </a:p>
                  </a:txBody>
                  <a:tcPr>
                    <a:solidFill>
                      <a:schemeClr val="accent2"/>
                    </a:solidFill>
                  </a:tcPr>
                </a:tc>
                <a:tc rowSpan="2">
                  <a:txBody>
                    <a:bodyPr/>
                    <a:lstStyle/>
                    <a:p>
                      <a:pPr algn="ctr"/>
                      <a:r>
                        <a:rPr kumimoji="1" lang="ja-JP" altLang="en-US" sz="1100" b="1" dirty="0">
                          <a:solidFill>
                            <a:schemeClr val="bg1"/>
                          </a:solidFill>
                        </a:rPr>
                        <a:t>生産拠点</a:t>
                      </a:r>
                    </a:p>
                  </a:txBody>
                  <a:tcPr anchor="ctr">
                    <a:solidFill>
                      <a:schemeClr val="accent6"/>
                    </a:solidFill>
                  </a:tcPr>
                </a:tc>
                <a:extLst>
                  <a:ext uri="{0D108BD9-81ED-4DB2-BD59-A6C34878D82A}">
                    <a16:rowId xmlns:a16="http://schemas.microsoft.com/office/drawing/2014/main" val="4134717839"/>
                  </a:ext>
                </a:extLst>
              </a:tr>
              <a:tr h="154816">
                <a:tc>
                  <a:txBody>
                    <a:bodyPr/>
                    <a:lstStyle/>
                    <a:p>
                      <a:pPr algn="ctr"/>
                      <a:r>
                        <a:rPr kumimoji="1" lang="ja-JP" altLang="en-US" sz="1100" b="1" dirty="0">
                          <a:solidFill>
                            <a:schemeClr val="bg1"/>
                          </a:solidFill>
                        </a:rPr>
                        <a:t>一棟建て</a:t>
                      </a:r>
                    </a:p>
                  </a:txBody>
                  <a:tcPr anchor="ctr">
                    <a:solidFill>
                      <a:schemeClr val="accent6"/>
                    </a:solidFill>
                  </a:tcPr>
                </a:tc>
                <a:tc>
                  <a:txBody>
                    <a:bodyPr/>
                    <a:lstStyle/>
                    <a:p>
                      <a:pPr algn="ctr"/>
                      <a:r>
                        <a:rPr kumimoji="1" lang="ja-JP" altLang="en-US" sz="1100" b="1" dirty="0">
                          <a:solidFill>
                            <a:schemeClr val="bg1"/>
                          </a:solidFill>
                        </a:rPr>
                        <a:t>フロア貸し</a:t>
                      </a:r>
                    </a:p>
                  </a:txBody>
                  <a:tcPr anchor="ctr">
                    <a:solidFill>
                      <a:schemeClr val="accent6"/>
                    </a:solidFill>
                  </a:tcPr>
                </a:tc>
                <a:tc vMerge="1">
                  <a:txBody>
                    <a:bodyPr/>
                    <a:lstStyle/>
                    <a:p>
                      <a:endParaRPr kumimoji="1" lang="ja-JP" altLang="en-US" sz="1100" dirty="0"/>
                    </a:p>
                  </a:txBody>
                  <a:tcPr>
                    <a:solidFill>
                      <a:schemeClr val="accent2"/>
                    </a:solidFill>
                  </a:tcPr>
                </a:tc>
                <a:extLst>
                  <a:ext uri="{0D108BD9-81ED-4DB2-BD59-A6C34878D82A}">
                    <a16:rowId xmlns:a16="http://schemas.microsoft.com/office/drawing/2014/main" val="1102402999"/>
                  </a:ext>
                </a:extLst>
              </a:tr>
              <a:tr h="154816">
                <a:tc>
                  <a:txBody>
                    <a:bodyPr/>
                    <a:lstStyle/>
                    <a:p>
                      <a:pPr algn="ctr"/>
                      <a:r>
                        <a:rPr kumimoji="1" lang="ja-JP" altLang="en-US" sz="1100" dirty="0">
                          <a:solidFill>
                            <a:srgbClr val="FF0000"/>
                          </a:solidFill>
                        </a:rPr>
                        <a:t>○</a:t>
                      </a:r>
                    </a:p>
                  </a:txBody>
                  <a:tcPr/>
                </a:tc>
                <a:tc>
                  <a:txBody>
                    <a:bodyPr/>
                    <a:lstStyle/>
                    <a:p>
                      <a:pPr algn="ctr"/>
                      <a:endParaRPr kumimoji="1" lang="ja-JP" altLang="en-US" sz="1100" dirty="0"/>
                    </a:p>
                  </a:txBody>
                  <a:tcPr/>
                </a:tc>
                <a:tc>
                  <a:txBody>
                    <a:bodyPr/>
                    <a:lstStyle/>
                    <a:p>
                      <a:pPr algn="ctr"/>
                      <a:endParaRPr kumimoji="1" lang="ja-JP" altLang="en-US" sz="1100" dirty="0"/>
                    </a:p>
                  </a:txBody>
                  <a:tcPr/>
                </a:tc>
                <a:extLst>
                  <a:ext uri="{0D108BD9-81ED-4DB2-BD59-A6C34878D82A}">
                    <a16:rowId xmlns:a16="http://schemas.microsoft.com/office/drawing/2014/main" val="3617291896"/>
                  </a:ext>
                </a:extLst>
              </a:tr>
            </a:tbl>
          </a:graphicData>
        </a:graphic>
      </p:graphicFrame>
    </p:spTree>
    <p:extLst>
      <p:ext uri="{BB962C8B-B14F-4D97-AF65-F5344CB8AC3E}">
        <p14:creationId xmlns:p14="http://schemas.microsoft.com/office/powerpoint/2010/main" val="1322676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4C30A5-55FB-AA26-5450-1B6F62DAC402}"/>
            </a:ext>
          </a:extLst>
        </p:cNvPr>
        <p:cNvGrpSpPr/>
        <p:nvPr/>
      </p:nvGrpSpPr>
      <p:grpSpPr>
        <a:xfrm>
          <a:off x="0" y="0"/>
          <a:ext cx="0" cy="0"/>
          <a:chOff x="0" y="0"/>
          <a:chExt cx="0" cy="0"/>
        </a:xfrm>
      </p:grpSpPr>
      <p:sp>
        <p:nvSpPr>
          <p:cNvPr id="9219" name="Rectangle 2">
            <a:extLst>
              <a:ext uri="{FF2B5EF4-FFF2-40B4-BE49-F238E27FC236}">
                <a16:creationId xmlns:a16="http://schemas.microsoft.com/office/drawing/2014/main" id="{F2B0DA5D-9BA1-3ECB-2EB2-96D87CD7DAB6}"/>
              </a:ext>
            </a:extLst>
          </p:cNvPr>
          <p:cNvSpPr>
            <a:spLocks noGrp="1" noChangeArrowheads="1"/>
          </p:cNvSpPr>
          <p:nvPr>
            <p:ph type="title"/>
          </p:nvPr>
        </p:nvSpPr>
        <p:spPr>
          <a:xfrm>
            <a:off x="406400" y="662087"/>
            <a:ext cx="9061450" cy="307777"/>
          </a:xfrm>
        </p:spPr>
        <p:txBody>
          <a:bodyPr>
            <a:spAutoFit/>
          </a:bodyPr>
          <a:lstStyle/>
          <a:p>
            <a:pPr eaLnBrk="1" hangingPunct="1"/>
            <a:r>
              <a:rPr lang="en-US" altLang="ja-JP" dirty="0"/>
              <a:t>2-5【</a:t>
            </a:r>
            <a:r>
              <a:rPr lang="ja-JP" altLang="en-US" dirty="0"/>
              <a:t>実現可能性</a:t>
            </a:r>
            <a:r>
              <a:rPr lang="en-US" altLang="ja-JP" dirty="0"/>
              <a:t>】</a:t>
            </a:r>
            <a:r>
              <a:rPr lang="ja-JP" altLang="en-US" dirty="0"/>
              <a:t> ．事業成長のロードマップ（スケジュール）</a:t>
            </a:r>
            <a:endParaRPr lang="en-US" altLang="ja-JP" dirty="0"/>
          </a:p>
        </p:txBody>
      </p:sp>
      <p:sp>
        <p:nvSpPr>
          <p:cNvPr id="7" name="Rectangle 3">
            <a:extLst>
              <a:ext uri="{FF2B5EF4-FFF2-40B4-BE49-F238E27FC236}">
                <a16:creationId xmlns:a16="http://schemas.microsoft.com/office/drawing/2014/main" id="{49EF5738-80D3-5716-424A-6C782A942C81}"/>
              </a:ext>
            </a:extLst>
          </p:cNvPr>
          <p:cNvSpPr txBox="1">
            <a:spLocks noChangeArrowheads="1"/>
          </p:cNvSpPr>
          <p:nvPr/>
        </p:nvSpPr>
        <p:spPr bwMode="auto">
          <a:xfrm>
            <a:off x="344488" y="1196752"/>
            <a:ext cx="9216000"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研究開発拠点あるいは生産拠点を通じて取り組むビジネスについて、</a:t>
            </a:r>
            <a:r>
              <a:rPr lang="ja-JP" altLang="en-US" sz="1100" u="sng" kern="0" dirty="0">
                <a:solidFill>
                  <a:schemeClr val="tx1"/>
                </a:solidFill>
                <a:latin typeface="Meiryo UI" panose="020B0604030504040204" pitchFamily="50" charset="-128"/>
                <a:ea typeface="Meiryo UI" panose="020B0604030504040204" pitchFamily="50" charset="-128"/>
              </a:rPr>
              <a:t>中期的な事業成長のロードマップ（スケジュール）</a:t>
            </a:r>
            <a:r>
              <a:rPr lang="ja-JP" altLang="en-US" sz="1100" kern="0" dirty="0">
                <a:solidFill>
                  <a:schemeClr val="tx1"/>
                </a:solidFill>
                <a:latin typeface="Meiryo UI" panose="020B0604030504040204" pitchFamily="50" charset="-128"/>
                <a:ea typeface="Meiryo UI" panose="020B0604030504040204" pitchFamily="50" charset="-128"/>
              </a:rPr>
              <a:t>を記載してください。</a:t>
            </a:r>
            <a:endParaRPr lang="en-US" altLang="ja-JP" sz="1100" kern="0" dirty="0">
              <a:solidFill>
                <a:schemeClr val="tx1"/>
              </a:solidFill>
              <a:latin typeface="Meiryo UI" panose="020B0604030504040204" pitchFamily="50" charset="-128"/>
              <a:ea typeface="Meiryo UI" panose="020B0604030504040204" pitchFamily="50" charset="-128"/>
            </a:endParaRPr>
          </a:p>
        </p:txBody>
      </p:sp>
      <p:graphicFrame>
        <p:nvGraphicFramePr>
          <p:cNvPr id="3" name="表 2">
            <a:extLst>
              <a:ext uri="{FF2B5EF4-FFF2-40B4-BE49-F238E27FC236}">
                <a16:creationId xmlns:a16="http://schemas.microsoft.com/office/drawing/2014/main" id="{5FEA8AC3-C0ED-EE29-26EA-2FDACE25FC71}"/>
              </a:ext>
            </a:extLst>
          </p:cNvPr>
          <p:cNvGraphicFramePr>
            <a:graphicFrameLocks noGrp="1"/>
          </p:cNvGraphicFramePr>
          <p:nvPr>
            <p:extLst>
              <p:ext uri="{D42A27DB-BD31-4B8C-83A1-F6EECF244321}">
                <p14:modId xmlns:p14="http://schemas.microsoft.com/office/powerpoint/2010/main" val="1706173272"/>
              </p:ext>
            </p:extLst>
          </p:nvPr>
        </p:nvGraphicFramePr>
        <p:xfrm>
          <a:off x="505667" y="2189860"/>
          <a:ext cx="9054821" cy="4047451"/>
        </p:xfrm>
        <a:graphic>
          <a:graphicData uri="http://schemas.openxmlformats.org/drawingml/2006/table">
            <a:tbl>
              <a:tblPr firstCol="1">
                <a:tableStyleId>{93296810-A885-4BE3-A3E7-6D5BEEA58F35}</a:tableStyleId>
              </a:tblPr>
              <a:tblGrid>
                <a:gridCol w="1356356">
                  <a:extLst>
                    <a:ext uri="{9D8B030D-6E8A-4147-A177-3AD203B41FA5}">
                      <a16:colId xmlns:a16="http://schemas.microsoft.com/office/drawing/2014/main" val="589161911"/>
                    </a:ext>
                  </a:extLst>
                </a:gridCol>
                <a:gridCol w="2566155">
                  <a:extLst>
                    <a:ext uri="{9D8B030D-6E8A-4147-A177-3AD203B41FA5}">
                      <a16:colId xmlns:a16="http://schemas.microsoft.com/office/drawing/2014/main" val="1121140357"/>
                    </a:ext>
                  </a:extLst>
                </a:gridCol>
                <a:gridCol w="2566155">
                  <a:extLst>
                    <a:ext uri="{9D8B030D-6E8A-4147-A177-3AD203B41FA5}">
                      <a16:colId xmlns:a16="http://schemas.microsoft.com/office/drawing/2014/main" val="2161596637"/>
                    </a:ext>
                  </a:extLst>
                </a:gridCol>
                <a:gridCol w="2566155">
                  <a:extLst>
                    <a:ext uri="{9D8B030D-6E8A-4147-A177-3AD203B41FA5}">
                      <a16:colId xmlns:a16="http://schemas.microsoft.com/office/drawing/2014/main" val="1575107307"/>
                    </a:ext>
                  </a:extLst>
                </a:gridCol>
              </a:tblGrid>
              <a:tr h="690496">
                <a:tc>
                  <a:txBody>
                    <a:bodyPr/>
                    <a:lstStyle/>
                    <a:p>
                      <a:pPr algn="l"/>
                      <a:r>
                        <a:rPr kumimoji="1" lang="ja-JP" altLang="en-US" sz="1100" b="1" dirty="0">
                          <a:solidFill>
                            <a:schemeClr val="bg1"/>
                          </a:solidFill>
                          <a:sym typeface="Arial" panose="020B0604020202020204" pitchFamily="34" charset="0"/>
                        </a:rPr>
                        <a:t>事業規模</a:t>
                      </a:r>
                      <a:endParaRPr kumimoji="1" lang="ja-JP" altLang="en-US" sz="1100" b="1" dirty="0">
                        <a:solidFill>
                          <a:schemeClr val="bg1"/>
                        </a:solidFill>
                        <a:latin typeface="Arial" panose="020B0604020202020204" pitchFamily="34" charset="0"/>
                        <a:ea typeface="ＭＳ Ｐゴシック" panose="020B0600070205080204" pitchFamily="50" charset="-128"/>
                        <a:sym typeface="Arial" panose="020B0604020202020204" pitchFamily="34" charset="0"/>
                      </a:endParaRPr>
                    </a:p>
                  </a:txBody>
                  <a:tcPr marL="72000" marR="72000" marT="72000" marB="72000" anchor="ctr"/>
                </a:tc>
                <a:tc>
                  <a:txBody>
                    <a:bodyPr/>
                    <a:lstStyle/>
                    <a:p>
                      <a:pPr marL="0" marR="0" lvl="0" indent="0" algn="r" defTabSz="914400" rtl="0" eaLnBrk="1" latinLnBrk="0" hangingPunct="1">
                        <a:buClr>
                          <a:srgbClr val="E60000"/>
                        </a:buClr>
                        <a:buSzPct val="100000"/>
                        <a:buFont typeface="Wingdings" panose="05000000000000000000" pitchFamily="2" charset="2"/>
                        <a:buNone/>
                      </a:pPr>
                      <a:r>
                        <a:rPr kumimoji="1" lang="en-US" altLang="ja-JP" sz="1100" b="0" dirty="0">
                          <a:solidFill>
                            <a:srgbClr val="FF0000"/>
                          </a:solidFill>
                          <a:latin typeface="Arial" panose="020B0604020202020204" pitchFamily="34" charset="0"/>
                          <a:ea typeface="ＭＳ Ｐゴシック" panose="020B0600070205080204" pitchFamily="50" charset="-128"/>
                          <a:sym typeface="Arial" panose="020B0604020202020204" pitchFamily="34" charset="0"/>
                        </a:rPr>
                        <a:t>XXX</a:t>
                      </a:r>
                      <a:r>
                        <a:rPr kumimoji="1" lang="ja-JP" altLang="en-US" sz="1100" b="0" dirty="0">
                          <a:solidFill>
                            <a:srgbClr val="FF0000"/>
                          </a:solidFill>
                          <a:latin typeface="Arial" panose="020B0604020202020204" pitchFamily="34" charset="0"/>
                          <a:ea typeface="ＭＳ Ｐゴシック" panose="020B0600070205080204" pitchFamily="50" charset="-128"/>
                          <a:sym typeface="Arial" panose="020B0604020202020204" pitchFamily="34" charset="0"/>
                        </a:rPr>
                        <a:t>億円</a:t>
                      </a:r>
                    </a:p>
                  </a:txBody>
                  <a:tcPr marL="72000" marR="72000" marT="72000" marB="72000" anchor="ctr"/>
                </a:tc>
                <a:tc>
                  <a:txBody>
                    <a:bodyPr/>
                    <a:lstStyle/>
                    <a:p>
                      <a:pPr marL="0" marR="0" lvl="0" indent="0" algn="r" defTabSz="914400" rtl="0" eaLnBrk="1" fontAlgn="auto" latinLnBrk="0" hangingPunct="1">
                        <a:lnSpc>
                          <a:spcPct val="100000"/>
                        </a:lnSpc>
                        <a:spcBef>
                          <a:spcPts val="0"/>
                        </a:spcBef>
                        <a:spcAft>
                          <a:spcPts val="0"/>
                        </a:spcAft>
                        <a:buClr>
                          <a:srgbClr val="E60000"/>
                        </a:buClr>
                        <a:buSzPct val="100000"/>
                        <a:buFont typeface="Wingdings" panose="05000000000000000000" pitchFamily="2" charset="2"/>
                        <a:buNone/>
                        <a:tabLst/>
                        <a:defRPr/>
                      </a:pPr>
                      <a:r>
                        <a:rPr kumimoji="1" lang="en-US" altLang="ja-JP" sz="1100" b="0"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50" charset="-128"/>
                          <a:cs typeface="+mn-cs"/>
                          <a:sym typeface="Arial" panose="020B0604020202020204" pitchFamily="34" charset="0"/>
                        </a:rPr>
                        <a:t>XXX</a:t>
                      </a:r>
                      <a:r>
                        <a:rPr kumimoji="1" lang="ja-JP" altLang="en-US" sz="1100" b="0"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50" charset="-128"/>
                          <a:cs typeface="+mn-cs"/>
                          <a:sym typeface="Arial" panose="020B0604020202020204" pitchFamily="34" charset="0"/>
                        </a:rPr>
                        <a:t>億円</a:t>
                      </a:r>
                    </a:p>
                  </a:txBody>
                  <a:tcPr marL="72000" marR="72000" marT="72000" marB="72000" anchor="ctr"/>
                </a:tc>
                <a:tc>
                  <a:txBody>
                    <a:bodyPr/>
                    <a:lstStyle/>
                    <a:p>
                      <a:pPr marL="0" marR="0" lvl="0" indent="0" algn="r" defTabSz="914400" rtl="0" eaLnBrk="1" fontAlgn="auto" latinLnBrk="0" hangingPunct="1">
                        <a:lnSpc>
                          <a:spcPct val="100000"/>
                        </a:lnSpc>
                        <a:spcBef>
                          <a:spcPts val="0"/>
                        </a:spcBef>
                        <a:spcAft>
                          <a:spcPts val="0"/>
                        </a:spcAft>
                        <a:buClr>
                          <a:srgbClr val="E60000"/>
                        </a:buClr>
                        <a:buSzPct val="100000"/>
                        <a:buFont typeface="Wingdings" panose="05000000000000000000" pitchFamily="2" charset="2"/>
                        <a:buNone/>
                        <a:tabLst/>
                        <a:defRPr/>
                      </a:pPr>
                      <a:r>
                        <a:rPr kumimoji="1" lang="en-US" altLang="ja-JP" sz="1100" b="0" dirty="0">
                          <a:solidFill>
                            <a:srgbClr val="FF0000"/>
                          </a:solidFill>
                          <a:latin typeface="Arial" panose="020B0604020202020204" pitchFamily="34" charset="0"/>
                          <a:ea typeface="ＭＳ Ｐゴシック" panose="020B0600070205080204" pitchFamily="50" charset="-128"/>
                          <a:sym typeface="Arial" panose="020B0604020202020204" pitchFamily="34" charset="0"/>
                        </a:rPr>
                        <a:t>XXX</a:t>
                      </a:r>
                      <a:r>
                        <a:rPr kumimoji="1" lang="ja-JP" altLang="en-US" sz="1100" b="0" dirty="0">
                          <a:solidFill>
                            <a:srgbClr val="FF0000"/>
                          </a:solidFill>
                          <a:latin typeface="Arial" panose="020B0604020202020204" pitchFamily="34" charset="0"/>
                          <a:ea typeface="ＭＳ Ｐゴシック" panose="020B0600070205080204" pitchFamily="50" charset="-128"/>
                          <a:sym typeface="Arial" panose="020B0604020202020204" pitchFamily="34" charset="0"/>
                        </a:rPr>
                        <a:t>億円</a:t>
                      </a:r>
                    </a:p>
                  </a:txBody>
                  <a:tcPr marL="72000" marR="72000" marT="72000" marB="72000" anchor="ctr"/>
                </a:tc>
                <a:extLst>
                  <a:ext uri="{0D108BD9-81ED-4DB2-BD59-A6C34878D82A}">
                    <a16:rowId xmlns:a16="http://schemas.microsoft.com/office/drawing/2014/main" val="524096679"/>
                  </a:ext>
                </a:extLst>
              </a:tr>
              <a:tr h="1118985">
                <a:tc>
                  <a:txBody>
                    <a:bodyPr/>
                    <a:lstStyle/>
                    <a:p>
                      <a:pPr algn="l"/>
                      <a:r>
                        <a:rPr kumimoji="1" lang="ja-JP" altLang="en-US" sz="1100" b="1" dirty="0">
                          <a:solidFill>
                            <a:schemeClr val="bg1"/>
                          </a:solidFill>
                          <a:sym typeface="Arial" panose="020B0604020202020204" pitchFamily="34" charset="0"/>
                        </a:rPr>
                        <a:t>事業・取り組み内容</a:t>
                      </a:r>
                      <a:endParaRPr kumimoji="1" lang="ja-JP" altLang="en-US" sz="1100" b="1" dirty="0">
                        <a:solidFill>
                          <a:schemeClr val="bg1"/>
                        </a:solidFill>
                        <a:latin typeface="Arial" panose="020B0604020202020204" pitchFamily="34" charset="0"/>
                        <a:ea typeface="ＭＳ Ｐゴシック" panose="020B0600070205080204" pitchFamily="50" charset="-128"/>
                        <a:sym typeface="Arial" panose="020B0604020202020204" pitchFamily="34" charset="0"/>
                      </a:endParaRPr>
                    </a:p>
                  </a:txBody>
                  <a:tcPr marL="72000" marR="72000" marT="72000" marB="72000" anchor="ctr"/>
                </a:tc>
                <a:tc>
                  <a:txBody>
                    <a:bodyPr/>
                    <a:lstStyle/>
                    <a:p>
                      <a:pPr marL="211138" lvl="0" indent="-211138" algn="l" defTabSz="914400" rtl="0" eaLnBrk="1" latinLnBrk="0" hangingPunct="1">
                        <a:buClr>
                          <a:srgbClr val="E60000"/>
                        </a:buClr>
                        <a:buSzPct val="100000"/>
                        <a:buFont typeface="Wingdings" panose="05000000000000000000" pitchFamily="2" charset="2"/>
                        <a:buChar char="l"/>
                      </a:pPr>
                      <a:r>
                        <a:rPr kumimoji="1" lang="ja-JP" altLang="en-US" sz="1100" b="0" dirty="0">
                          <a:solidFill>
                            <a:srgbClr val="FF0000"/>
                          </a:solidFill>
                          <a:latin typeface="Arial" panose="020B0604020202020204" pitchFamily="34" charset="0"/>
                          <a:ea typeface="ＭＳ Ｐゴシック" panose="020B0600070205080204" pitchFamily="50" charset="-128"/>
                          <a:sym typeface="Arial" panose="020B0604020202020204" pitchFamily="34" charset="0"/>
                        </a:rPr>
                        <a:t>連携先の確保</a:t>
                      </a:r>
                      <a:endParaRPr kumimoji="1" lang="en-US" altLang="ja-JP" sz="1100" b="0" dirty="0">
                        <a:solidFill>
                          <a:srgbClr val="FF0000"/>
                        </a:solidFill>
                        <a:latin typeface="Arial" panose="020B0604020202020204" pitchFamily="34" charset="0"/>
                        <a:ea typeface="ＭＳ Ｐゴシック" panose="020B0600070205080204" pitchFamily="50" charset="-128"/>
                        <a:sym typeface="Arial" panose="020B0604020202020204" pitchFamily="34" charset="0"/>
                      </a:endParaRPr>
                    </a:p>
                    <a:p>
                      <a:pPr marL="211138" lvl="0" indent="-211138" algn="l" defTabSz="914400" rtl="0" eaLnBrk="1" latinLnBrk="0" hangingPunct="1">
                        <a:buClr>
                          <a:srgbClr val="E60000"/>
                        </a:buClr>
                        <a:buSzPct val="100000"/>
                        <a:buFont typeface="Wingdings" panose="05000000000000000000" pitchFamily="2" charset="2"/>
                        <a:buChar char="l"/>
                      </a:pPr>
                      <a:r>
                        <a:rPr kumimoji="1" lang="ja-JP" altLang="en-US" sz="1100" b="0" dirty="0">
                          <a:solidFill>
                            <a:srgbClr val="FF0000"/>
                          </a:solidFill>
                          <a:latin typeface="Arial" panose="020B0604020202020204" pitchFamily="34" charset="0"/>
                          <a:ea typeface="ＭＳ Ｐゴシック" panose="020B0600070205080204" pitchFamily="50" charset="-128"/>
                          <a:sym typeface="Arial" panose="020B0604020202020204" pitchFamily="34" charset="0"/>
                        </a:rPr>
                        <a:t>社内人材の配置転換</a:t>
                      </a:r>
                      <a:endParaRPr kumimoji="1" lang="en-US" altLang="ja-JP" sz="1100" b="0" dirty="0">
                        <a:solidFill>
                          <a:srgbClr val="FF0000"/>
                        </a:solidFill>
                        <a:latin typeface="Arial" panose="020B0604020202020204" pitchFamily="34" charset="0"/>
                        <a:ea typeface="ＭＳ Ｐゴシック" panose="020B0600070205080204" pitchFamily="50" charset="-128"/>
                        <a:sym typeface="Arial" panose="020B0604020202020204" pitchFamily="34" charset="0"/>
                      </a:endParaRPr>
                    </a:p>
                    <a:p>
                      <a:pPr marL="211138" lvl="0" indent="-211138" algn="l" defTabSz="914400" rtl="0" eaLnBrk="1" latinLnBrk="0" hangingPunct="1">
                        <a:buClr>
                          <a:srgbClr val="E60000"/>
                        </a:buClr>
                        <a:buSzPct val="100000"/>
                        <a:buFont typeface="Wingdings" panose="05000000000000000000" pitchFamily="2" charset="2"/>
                        <a:buChar char="l"/>
                      </a:pPr>
                      <a:r>
                        <a:rPr kumimoji="1" lang="ja-JP" altLang="en-US" sz="1100" b="0" dirty="0">
                          <a:solidFill>
                            <a:srgbClr val="FF0000"/>
                          </a:solidFill>
                          <a:latin typeface="Arial" panose="020B0604020202020204" pitchFamily="34" charset="0"/>
                          <a:ea typeface="ＭＳ Ｐゴシック" panose="020B0600070205080204" pitchFamily="50" charset="-128"/>
                          <a:sym typeface="Arial" panose="020B0604020202020204" pitchFamily="34" charset="0"/>
                        </a:rPr>
                        <a:t>人材の新規採用</a:t>
                      </a:r>
                      <a:endParaRPr kumimoji="1" lang="en-US" altLang="ja-JP" sz="1100" b="0" dirty="0">
                        <a:solidFill>
                          <a:srgbClr val="FF0000"/>
                        </a:solidFill>
                        <a:latin typeface="Arial" panose="020B0604020202020204" pitchFamily="34" charset="0"/>
                        <a:ea typeface="ＭＳ Ｐゴシック" panose="020B0600070205080204" pitchFamily="50" charset="-128"/>
                        <a:sym typeface="Arial" panose="020B0604020202020204" pitchFamily="34" charset="0"/>
                      </a:endParaRPr>
                    </a:p>
                  </a:txBody>
                  <a:tcPr marL="72000" marR="72000" marT="72000" marB="72000" anchor="ctr"/>
                </a:tc>
                <a:tc>
                  <a:txBody>
                    <a:bodyPr/>
                    <a:lstStyle/>
                    <a:p>
                      <a:pPr marL="165894" lvl="0" indent="-165894" algn="l" defTabSz="914400" rtl="0" eaLnBrk="1" latinLnBrk="0" hangingPunct="1">
                        <a:buClr>
                          <a:srgbClr val="E60000"/>
                        </a:buClr>
                        <a:buSzPct val="100000"/>
                        <a:buFont typeface="Wingdings" panose="05000000000000000000" pitchFamily="2" charset="2"/>
                        <a:buChar char="l"/>
                      </a:pPr>
                      <a:r>
                        <a:rPr kumimoji="1" lang="ja-JP" altLang="en-US" sz="1100" b="0" dirty="0">
                          <a:solidFill>
                            <a:srgbClr val="FF0000"/>
                          </a:solidFill>
                          <a:latin typeface="Arial" panose="020B0604020202020204" pitchFamily="34" charset="0"/>
                          <a:ea typeface="ＭＳ Ｐゴシック" panose="020B0600070205080204" pitchFamily="50" charset="-128"/>
                          <a:sym typeface="Arial" panose="020B0604020202020204" pitchFamily="34" charset="0"/>
                        </a:rPr>
                        <a:t>バイオ素材の開発・製造</a:t>
                      </a:r>
                      <a:endParaRPr kumimoji="1" lang="en-US" altLang="ja-JP" sz="1100" b="0" dirty="0">
                        <a:solidFill>
                          <a:srgbClr val="FF0000"/>
                        </a:solidFill>
                        <a:latin typeface="Arial" panose="020B0604020202020204" pitchFamily="34" charset="0"/>
                        <a:ea typeface="ＭＳ Ｐゴシック" panose="020B0600070205080204" pitchFamily="50" charset="-128"/>
                        <a:sym typeface="Arial" panose="020B0604020202020204" pitchFamily="34" charset="0"/>
                      </a:endParaRPr>
                    </a:p>
                    <a:p>
                      <a:pPr marL="323056" lvl="1" indent="-155707" algn="l" defTabSz="914400" rtl="0" eaLnBrk="1" latinLnBrk="0" hangingPunct="1">
                        <a:buClr>
                          <a:srgbClr val="969696"/>
                        </a:buClr>
                        <a:buSzPct val="70000"/>
                        <a:buFont typeface="Wingdings" panose="05000000000000000000" pitchFamily="2" charset="2"/>
                        <a:buChar char="l"/>
                      </a:pPr>
                      <a:r>
                        <a:rPr kumimoji="1" lang="ja-JP" altLang="en-US" sz="1100" b="0" dirty="0">
                          <a:solidFill>
                            <a:srgbClr val="FF0000"/>
                          </a:solidFill>
                          <a:latin typeface="Arial" panose="020B0604020202020204" pitchFamily="34" charset="0"/>
                          <a:ea typeface="ＭＳ Ｐゴシック" panose="020B0600070205080204" pitchFamily="50" charset="-128"/>
                          <a:sym typeface="Arial" panose="020B0604020202020204" pitchFamily="34" charset="0"/>
                        </a:rPr>
                        <a:t>連携先との共同開発</a:t>
                      </a:r>
                      <a:endParaRPr kumimoji="1" lang="en-US" altLang="ja-JP" sz="1100" b="0" dirty="0">
                        <a:solidFill>
                          <a:srgbClr val="FF0000"/>
                        </a:solidFill>
                        <a:latin typeface="Arial" panose="020B0604020202020204" pitchFamily="34" charset="0"/>
                        <a:ea typeface="ＭＳ Ｐゴシック" panose="020B0600070205080204" pitchFamily="50" charset="-128"/>
                        <a:sym typeface="Arial" panose="020B0604020202020204" pitchFamily="34" charset="0"/>
                      </a:endParaRPr>
                    </a:p>
                    <a:p>
                      <a:pPr marL="165894" marR="0" lvl="0" indent="-165894" algn="l" defTabSz="914400" rtl="0" eaLnBrk="1" fontAlgn="auto" latinLnBrk="0" hangingPunct="1">
                        <a:lnSpc>
                          <a:spcPct val="100000"/>
                        </a:lnSpc>
                        <a:spcBef>
                          <a:spcPts val="0"/>
                        </a:spcBef>
                        <a:spcAft>
                          <a:spcPts val="0"/>
                        </a:spcAft>
                        <a:buClr>
                          <a:srgbClr val="E60000"/>
                        </a:buClr>
                        <a:buSzPct val="100000"/>
                        <a:buFont typeface="Wingdings" panose="05000000000000000000" pitchFamily="2" charset="2"/>
                        <a:buChar char="l"/>
                        <a:tabLst/>
                        <a:defRPr/>
                      </a:pPr>
                      <a:r>
                        <a:rPr kumimoji="1" lang="ja-JP" altLang="en-US" sz="1100" b="0"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50" charset="-128"/>
                          <a:cs typeface="+mn-cs"/>
                          <a:sym typeface="Arial" panose="020B0604020202020204" pitchFamily="34" charset="0"/>
                        </a:rPr>
                        <a:t>販売先開拓</a:t>
                      </a:r>
                      <a:endParaRPr kumimoji="1" lang="en-US" altLang="ja-JP" sz="1100" b="0"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50" charset="-128"/>
                        <a:cs typeface="+mn-cs"/>
                        <a:sym typeface="Arial" panose="020B0604020202020204" pitchFamily="34" charset="0"/>
                      </a:endParaRPr>
                    </a:p>
                  </a:txBody>
                  <a:tcPr marL="72000" marR="72000" marT="72000" marB="72000" anchor="ctr"/>
                </a:tc>
                <a:tc>
                  <a:txBody>
                    <a:bodyPr/>
                    <a:lstStyle/>
                    <a:p>
                      <a:pPr marL="165894" marR="0" lvl="0" indent="-165894" algn="l" defTabSz="914400" rtl="0" eaLnBrk="1" fontAlgn="auto" latinLnBrk="0" hangingPunct="1">
                        <a:lnSpc>
                          <a:spcPct val="100000"/>
                        </a:lnSpc>
                        <a:spcBef>
                          <a:spcPts val="0"/>
                        </a:spcBef>
                        <a:spcAft>
                          <a:spcPts val="0"/>
                        </a:spcAft>
                        <a:buClr>
                          <a:srgbClr val="E60000"/>
                        </a:buClr>
                        <a:buSzPct val="100000"/>
                        <a:buFont typeface="Wingdings" panose="05000000000000000000" pitchFamily="2" charset="2"/>
                        <a:buChar char="l"/>
                        <a:tabLst/>
                        <a:defRPr/>
                      </a:pPr>
                      <a:r>
                        <a:rPr kumimoji="1" lang="ja-JP" altLang="en-US" sz="1100" b="0" dirty="0">
                          <a:solidFill>
                            <a:srgbClr val="FF0000"/>
                          </a:solidFill>
                          <a:latin typeface="Arial" panose="020B0604020202020204" pitchFamily="34" charset="0"/>
                          <a:ea typeface="ＭＳ Ｐゴシック" panose="020B0600070205080204" pitchFamily="50" charset="-128"/>
                          <a:sym typeface="Arial" panose="020B0604020202020204" pitchFamily="34" charset="0"/>
                        </a:rPr>
                        <a:t>バイオ素材の大量製造</a:t>
                      </a:r>
                      <a:endParaRPr kumimoji="1" lang="en-US" altLang="ja-JP" sz="1100" b="0" dirty="0">
                        <a:solidFill>
                          <a:srgbClr val="FF0000"/>
                        </a:solidFill>
                        <a:latin typeface="Arial" panose="020B0604020202020204" pitchFamily="34" charset="0"/>
                        <a:ea typeface="ＭＳ Ｐゴシック" panose="020B0600070205080204" pitchFamily="50" charset="-128"/>
                        <a:sym typeface="Arial" panose="020B0604020202020204" pitchFamily="34" charset="0"/>
                      </a:endParaRPr>
                    </a:p>
                    <a:p>
                      <a:pPr marL="323056" marR="0" lvl="1" indent="-155707" algn="l" defTabSz="914400" rtl="0" eaLnBrk="1" fontAlgn="auto" latinLnBrk="0" hangingPunct="1">
                        <a:lnSpc>
                          <a:spcPct val="100000"/>
                        </a:lnSpc>
                        <a:spcBef>
                          <a:spcPts val="0"/>
                        </a:spcBef>
                        <a:spcAft>
                          <a:spcPts val="0"/>
                        </a:spcAft>
                        <a:buClr>
                          <a:srgbClr val="969696"/>
                        </a:buClr>
                        <a:buSzPct val="70000"/>
                        <a:buFont typeface="Wingdings" panose="05000000000000000000" pitchFamily="2" charset="2"/>
                        <a:buChar char="l"/>
                        <a:tabLst/>
                        <a:defRPr/>
                      </a:pPr>
                      <a:r>
                        <a:rPr kumimoji="1" lang="ja-JP" altLang="en-US" sz="1100" b="0" dirty="0">
                          <a:solidFill>
                            <a:srgbClr val="FF0000"/>
                          </a:solidFill>
                          <a:latin typeface="Arial" panose="020B0604020202020204" pitchFamily="34" charset="0"/>
                          <a:ea typeface="ＭＳ Ｐゴシック" panose="020B0600070205080204" pitchFamily="50" charset="-128"/>
                          <a:sym typeface="Arial" panose="020B0604020202020204" pitchFamily="34" charset="0"/>
                        </a:rPr>
                        <a:t>他業界への水平展開</a:t>
                      </a:r>
                      <a:endParaRPr kumimoji="1" lang="en-US" altLang="ja-JP" sz="1100" b="0" dirty="0">
                        <a:solidFill>
                          <a:srgbClr val="FF0000"/>
                        </a:solidFill>
                        <a:latin typeface="Arial" panose="020B0604020202020204" pitchFamily="34" charset="0"/>
                        <a:ea typeface="ＭＳ Ｐゴシック" panose="020B0600070205080204" pitchFamily="50" charset="-128"/>
                        <a:sym typeface="Arial" panose="020B0604020202020204" pitchFamily="34" charset="0"/>
                      </a:endParaRPr>
                    </a:p>
                    <a:p>
                      <a:pPr marL="165894" marR="0" lvl="0" indent="-165894" algn="l" defTabSz="914400" rtl="0" eaLnBrk="1" fontAlgn="auto" latinLnBrk="0" hangingPunct="1">
                        <a:lnSpc>
                          <a:spcPct val="100000"/>
                        </a:lnSpc>
                        <a:spcBef>
                          <a:spcPts val="0"/>
                        </a:spcBef>
                        <a:spcAft>
                          <a:spcPts val="0"/>
                        </a:spcAft>
                        <a:buClr>
                          <a:srgbClr val="E60000"/>
                        </a:buClr>
                        <a:buSzPct val="100000"/>
                        <a:buFont typeface="Wingdings" panose="05000000000000000000" pitchFamily="2" charset="2"/>
                        <a:buChar char="l"/>
                        <a:tabLst/>
                        <a:defRPr/>
                      </a:pPr>
                      <a:r>
                        <a:rPr kumimoji="1" lang="ja-JP" altLang="en-US" sz="1100" b="0" dirty="0">
                          <a:solidFill>
                            <a:srgbClr val="FF0000"/>
                          </a:solidFill>
                          <a:latin typeface="Arial" panose="020B0604020202020204" pitchFamily="34" charset="0"/>
                          <a:ea typeface="ＭＳ Ｐゴシック" panose="020B0600070205080204" pitchFamily="50" charset="-128"/>
                          <a:sym typeface="Arial" panose="020B0604020202020204" pitchFamily="34" charset="0"/>
                        </a:rPr>
                        <a:t>さらなる販売先開拓</a:t>
                      </a:r>
                      <a:endParaRPr kumimoji="1" lang="en-US" altLang="ja-JP" sz="1100" b="0" dirty="0">
                        <a:solidFill>
                          <a:srgbClr val="FF0000"/>
                        </a:solidFill>
                        <a:latin typeface="Arial" panose="020B0604020202020204" pitchFamily="34" charset="0"/>
                        <a:ea typeface="ＭＳ Ｐゴシック" panose="020B0600070205080204" pitchFamily="50" charset="-128"/>
                        <a:sym typeface="Arial" panose="020B0604020202020204" pitchFamily="34" charset="0"/>
                      </a:endParaRPr>
                    </a:p>
                  </a:txBody>
                  <a:tcPr marL="72000" marR="72000" marT="72000" marB="72000" anchor="ctr"/>
                </a:tc>
                <a:extLst>
                  <a:ext uri="{0D108BD9-81ED-4DB2-BD59-A6C34878D82A}">
                    <a16:rowId xmlns:a16="http://schemas.microsoft.com/office/drawing/2014/main" val="1954631806"/>
                  </a:ext>
                </a:extLst>
              </a:tr>
              <a:tr h="1118985">
                <a:tc>
                  <a:txBody>
                    <a:bodyPr/>
                    <a:lstStyle/>
                    <a:p>
                      <a:pPr algn="l"/>
                      <a:r>
                        <a:rPr kumimoji="1" lang="ja-JP" altLang="en-US" sz="1100" b="1" dirty="0">
                          <a:solidFill>
                            <a:schemeClr val="bg1"/>
                          </a:solidFill>
                          <a:latin typeface="Arial" panose="020B0604020202020204" pitchFamily="34" charset="0"/>
                          <a:ea typeface="ＭＳ Ｐゴシック" panose="020B0600070205080204" pitchFamily="50" charset="-128"/>
                          <a:sym typeface="Arial" panose="020B0604020202020204" pitchFamily="34" charset="0"/>
                        </a:rPr>
                        <a:t>事業推進における課題</a:t>
                      </a:r>
                    </a:p>
                  </a:txBody>
                  <a:tcPr marL="72000" marR="72000" marT="72000" marB="72000" anchor="ctr"/>
                </a:tc>
                <a:tc>
                  <a:txBody>
                    <a:bodyPr/>
                    <a:lstStyle/>
                    <a:p>
                      <a:pPr marL="211138" marR="0" lvl="0" indent="-211138" algn="l" defTabSz="914400" rtl="0" eaLnBrk="1" latinLnBrk="0" hangingPunct="1">
                        <a:buClr>
                          <a:srgbClr val="E60000"/>
                        </a:buClr>
                        <a:buSzPct val="100000"/>
                        <a:buFont typeface="Wingdings" panose="05000000000000000000" pitchFamily="2" charset="2"/>
                        <a:buChar char="l"/>
                      </a:pPr>
                      <a:r>
                        <a:rPr kumimoji="1" lang="en-US" altLang="ja-JP" sz="1100" b="0" dirty="0">
                          <a:solidFill>
                            <a:srgbClr val="FF0000"/>
                          </a:solidFill>
                          <a:latin typeface="Arial" panose="020B0604020202020204" pitchFamily="34" charset="0"/>
                          <a:ea typeface="ＭＳ Ｐゴシック" panose="020B0600070205080204" pitchFamily="50" charset="-128"/>
                          <a:sym typeface="Arial" panose="020B0604020202020204" pitchFamily="34" charset="0"/>
                        </a:rPr>
                        <a:t>XX</a:t>
                      </a:r>
                      <a:r>
                        <a:rPr kumimoji="1" lang="ja-JP" altLang="en-US" sz="1100" b="0" dirty="0">
                          <a:solidFill>
                            <a:srgbClr val="FF0000"/>
                          </a:solidFill>
                          <a:latin typeface="Arial" panose="020B0604020202020204" pitchFamily="34" charset="0"/>
                          <a:ea typeface="ＭＳ Ｐゴシック" panose="020B0600070205080204" pitchFamily="50" charset="-128"/>
                          <a:sym typeface="Arial" panose="020B0604020202020204" pitchFamily="34" charset="0"/>
                        </a:rPr>
                        <a:t>を共同開発する外部連携先の確保</a:t>
                      </a:r>
                      <a:endParaRPr kumimoji="1" lang="en-US" altLang="ja-JP" sz="1100" b="0" dirty="0">
                        <a:solidFill>
                          <a:srgbClr val="FF0000"/>
                        </a:solidFill>
                        <a:latin typeface="Arial" panose="020B0604020202020204" pitchFamily="34" charset="0"/>
                        <a:ea typeface="ＭＳ Ｐゴシック" panose="020B0600070205080204" pitchFamily="50" charset="-128"/>
                        <a:sym typeface="Arial" panose="020B0604020202020204" pitchFamily="34" charset="0"/>
                      </a:endParaRPr>
                    </a:p>
                    <a:p>
                      <a:pPr marL="211138" marR="0" lvl="0" indent="-211138" algn="l" defTabSz="914400" rtl="0" eaLnBrk="1" latinLnBrk="0" hangingPunct="1">
                        <a:buClr>
                          <a:srgbClr val="E60000"/>
                        </a:buClr>
                        <a:buSzPct val="100000"/>
                        <a:buFont typeface="Wingdings" panose="05000000000000000000" pitchFamily="2" charset="2"/>
                        <a:buChar char="l"/>
                      </a:pPr>
                      <a:r>
                        <a:rPr kumimoji="1" lang="en-US" altLang="ja-JP" sz="1100" b="0" dirty="0">
                          <a:solidFill>
                            <a:srgbClr val="FF0000"/>
                          </a:solidFill>
                          <a:latin typeface="Arial" panose="020B0604020202020204" pitchFamily="34" charset="0"/>
                          <a:ea typeface="ＭＳ Ｐゴシック" panose="020B0600070205080204" pitchFamily="50" charset="-128"/>
                          <a:sym typeface="Arial" panose="020B0604020202020204" pitchFamily="34" charset="0"/>
                        </a:rPr>
                        <a:t>XX</a:t>
                      </a:r>
                      <a:r>
                        <a:rPr kumimoji="1" lang="ja-JP" altLang="en-US" sz="1100" b="0" dirty="0">
                          <a:solidFill>
                            <a:srgbClr val="FF0000"/>
                          </a:solidFill>
                          <a:latin typeface="Arial" panose="020B0604020202020204" pitchFamily="34" charset="0"/>
                          <a:ea typeface="ＭＳ Ｐゴシック" panose="020B0600070205080204" pitchFamily="50" charset="-128"/>
                          <a:sym typeface="Arial" panose="020B0604020202020204" pitchFamily="34" charset="0"/>
                        </a:rPr>
                        <a:t>を担当する人材の確保</a:t>
                      </a:r>
                      <a:endParaRPr kumimoji="1" lang="en-US" altLang="ja-JP" sz="1100" b="0" dirty="0">
                        <a:solidFill>
                          <a:srgbClr val="FF0000"/>
                        </a:solidFill>
                        <a:latin typeface="Arial" panose="020B0604020202020204" pitchFamily="34" charset="0"/>
                        <a:ea typeface="ＭＳ Ｐゴシック" panose="020B0600070205080204" pitchFamily="50" charset="-128"/>
                        <a:sym typeface="Arial" panose="020B0604020202020204" pitchFamily="34" charset="0"/>
                      </a:endParaRPr>
                    </a:p>
                    <a:p>
                      <a:pPr marL="211138" marR="0" lvl="0" indent="-211138" algn="l" defTabSz="914400" rtl="0" eaLnBrk="1" latinLnBrk="0" hangingPunct="1">
                        <a:buClr>
                          <a:srgbClr val="E60000"/>
                        </a:buClr>
                        <a:buSzPct val="100000"/>
                        <a:buFont typeface="Wingdings" panose="05000000000000000000" pitchFamily="2" charset="2"/>
                        <a:buChar char="l"/>
                      </a:pPr>
                      <a:r>
                        <a:rPr kumimoji="1" lang="ja-JP" altLang="en-US" sz="1100" b="0" dirty="0">
                          <a:solidFill>
                            <a:srgbClr val="FF0000"/>
                          </a:solidFill>
                          <a:latin typeface="Arial" panose="020B0604020202020204" pitchFamily="34" charset="0"/>
                          <a:ea typeface="ＭＳ Ｐゴシック" panose="020B0600070205080204" pitchFamily="50" charset="-128"/>
                          <a:sym typeface="Arial" panose="020B0604020202020204" pitchFamily="34" charset="0"/>
                        </a:rPr>
                        <a:t>速やかなサプライチェーンの構築</a:t>
                      </a:r>
                    </a:p>
                  </a:txBody>
                  <a:tcPr marL="72000" marR="72000" marT="72000" marB="72000" anchor="ctr"/>
                </a:tc>
                <a:tc>
                  <a:txBody>
                    <a:bodyPr/>
                    <a:lstStyle/>
                    <a:p>
                      <a:pPr marL="211138" marR="0" lvl="0" indent="-211138" algn="l" defTabSz="914400" rtl="0" eaLnBrk="1" latinLnBrk="0" hangingPunct="1">
                        <a:buClr>
                          <a:srgbClr val="E60000"/>
                        </a:buClr>
                        <a:buSzPct val="100000"/>
                        <a:buFont typeface="Wingdings" panose="05000000000000000000" pitchFamily="2" charset="2"/>
                        <a:buChar char="l"/>
                      </a:pPr>
                      <a:r>
                        <a:rPr kumimoji="1" lang="en-US" altLang="ja-JP" sz="1100" b="0" dirty="0">
                          <a:solidFill>
                            <a:srgbClr val="FF0000"/>
                          </a:solidFill>
                          <a:latin typeface="Arial" panose="020B0604020202020204" pitchFamily="34" charset="0"/>
                          <a:ea typeface="ＭＳ Ｐゴシック" panose="020B0600070205080204" pitchFamily="50" charset="-128"/>
                          <a:sym typeface="Arial" panose="020B0604020202020204" pitchFamily="34" charset="0"/>
                        </a:rPr>
                        <a:t>XXX</a:t>
                      </a:r>
                      <a:r>
                        <a:rPr kumimoji="1" lang="ja-JP" altLang="en-US" sz="1100" b="0" dirty="0">
                          <a:solidFill>
                            <a:srgbClr val="FF0000"/>
                          </a:solidFill>
                          <a:latin typeface="Arial" panose="020B0604020202020204" pitchFamily="34" charset="0"/>
                          <a:ea typeface="ＭＳ Ｐゴシック" panose="020B0600070205080204" pitchFamily="50" charset="-128"/>
                          <a:sym typeface="Arial" panose="020B0604020202020204" pitchFamily="34" charset="0"/>
                        </a:rPr>
                        <a:t>の開発期間の短縮</a:t>
                      </a:r>
                      <a:endParaRPr kumimoji="1" lang="en-US" altLang="ja-JP" sz="1100" b="0" dirty="0">
                        <a:solidFill>
                          <a:srgbClr val="FF0000"/>
                        </a:solidFill>
                        <a:latin typeface="Arial" panose="020B0604020202020204" pitchFamily="34" charset="0"/>
                        <a:ea typeface="ＭＳ Ｐゴシック" panose="020B0600070205080204" pitchFamily="50" charset="-128"/>
                        <a:sym typeface="Arial" panose="020B0604020202020204" pitchFamily="34" charset="0"/>
                      </a:endParaRPr>
                    </a:p>
                    <a:p>
                      <a:pPr marL="211138" marR="0" lvl="0" indent="-211138" algn="l" defTabSz="914400" rtl="0" eaLnBrk="1" latinLnBrk="0" hangingPunct="1">
                        <a:buClr>
                          <a:srgbClr val="E60000"/>
                        </a:buClr>
                        <a:buSzPct val="100000"/>
                        <a:buFont typeface="Wingdings" panose="05000000000000000000" pitchFamily="2" charset="2"/>
                        <a:buChar char="l"/>
                      </a:pPr>
                      <a:r>
                        <a:rPr kumimoji="1" lang="ja-JP" altLang="en-US" sz="1100" b="0" dirty="0">
                          <a:solidFill>
                            <a:srgbClr val="FF0000"/>
                          </a:solidFill>
                          <a:latin typeface="Arial" panose="020B0604020202020204" pitchFamily="34" charset="0"/>
                          <a:ea typeface="ＭＳ Ｐゴシック" panose="020B0600070205080204" pitchFamily="50" charset="-128"/>
                          <a:sym typeface="Arial" panose="020B0604020202020204" pitchFamily="34" charset="0"/>
                        </a:rPr>
                        <a:t>販売先の確保</a:t>
                      </a:r>
                      <a:endParaRPr kumimoji="1" lang="en-US" altLang="ja-JP" sz="1100" b="0" dirty="0">
                        <a:solidFill>
                          <a:srgbClr val="FF0000"/>
                        </a:solidFill>
                        <a:latin typeface="Arial" panose="020B0604020202020204" pitchFamily="34" charset="0"/>
                        <a:ea typeface="ＭＳ Ｐゴシック" panose="020B0600070205080204" pitchFamily="50" charset="-128"/>
                        <a:sym typeface="Arial" panose="020B0604020202020204" pitchFamily="34" charset="0"/>
                      </a:endParaRPr>
                    </a:p>
                  </a:txBody>
                  <a:tcPr marL="72000" marR="72000" marT="72000" marB="72000" anchor="ctr"/>
                </a:tc>
                <a:tc>
                  <a:txBody>
                    <a:bodyPr/>
                    <a:lstStyle/>
                    <a:p>
                      <a:pPr marL="211138" marR="0" lvl="0" indent="-211138" algn="l" defTabSz="914400" rtl="0" eaLnBrk="1" latinLnBrk="0" hangingPunct="1">
                        <a:buClr>
                          <a:srgbClr val="E60000"/>
                        </a:buClr>
                        <a:buSzPct val="100000"/>
                        <a:buFont typeface="Wingdings" panose="05000000000000000000" pitchFamily="2" charset="2"/>
                        <a:buChar char="l"/>
                      </a:pPr>
                      <a:r>
                        <a:rPr kumimoji="1" lang="ja-JP" altLang="en-US" sz="1100" b="0" dirty="0">
                          <a:solidFill>
                            <a:srgbClr val="FF0000"/>
                          </a:solidFill>
                          <a:latin typeface="Arial" panose="020B0604020202020204" pitchFamily="34" charset="0"/>
                          <a:ea typeface="ＭＳ Ｐゴシック" panose="020B0600070205080204" pitchFamily="50" charset="-128"/>
                          <a:sym typeface="Arial" panose="020B0604020202020204" pitchFamily="34" charset="0"/>
                        </a:rPr>
                        <a:t>大量製造を行うための設備や人材の確保</a:t>
                      </a:r>
                      <a:endParaRPr kumimoji="1" lang="en-US" altLang="ja-JP" sz="1100" b="0" dirty="0">
                        <a:solidFill>
                          <a:srgbClr val="FF0000"/>
                        </a:solidFill>
                        <a:latin typeface="Arial" panose="020B0604020202020204" pitchFamily="34" charset="0"/>
                        <a:ea typeface="ＭＳ Ｐゴシック" panose="020B0600070205080204" pitchFamily="50" charset="-128"/>
                        <a:sym typeface="Arial" panose="020B0604020202020204" pitchFamily="34" charset="0"/>
                      </a:endParaRPr>
                    </a:p>
                    <a:p>
                      <a:pPr marL="211138" marR="0" lvl="0" indent="-211138" algn="l" defTabSz="914400" rtl="0" eaLnBrk="1" latinLnBrk="0" hangingPunct="1">
                        <a:buClr>
                          <a:srgbClr val="E60000"/>
                        </a:buClr>
                        <a:buSzPct val="100000"/>
                        <a:buFont typeface="Wingdings" panose="05000000000000000000" pitchFamily="2" charset="2"/>
                        <a:buChar char="l"/>
                      </a:pPr>
                      <a:r>
                        <a:rPr kumimoji="1" lang="ja-JP" altLang="en-US" sz="1100" b="0" dirty="0">
                          <a:solidFill>
                            <a:srgbClr val="FF0000"/>
                          </a:solidFill>
                          <a:latin typeface="Arial" panose="020B0604020202020204" pitchFamily="34" charset="0"/>
                          <a:ea typeface="ＭＳ Ｐゴシック" panose="020B0600070205080204" pitchFamily="50" charset="-128"/>
                          <a:sym typeface="Arial" panose="020B0604020202020204" pitchFamily="34" charset="0"/>
                        </a:rPr>
                        <a:t>販売先の確保</a:t>
                      </a:r>
                    </a:p>
                  </a:txBody>
                  <a:tcPr marL="72000" marR="72000" marT="72000" marB="72000" anchor="ctr"/>
                </a:tc>
                <a:extLst>
                  <a:ext uri="{0D108BD9-81ED-4DB2-BD59-A6C34878D82A}">
                    <a16:rowId xmlns:a16="http://schemas.microsoft.com/office/drawing/2014/main" val="4206186859"/>
                  </a:ext>
                </a:extLst>
              </a:tr>
              <a:tr h="1118985">
                <a:tc>
                  <a:txBody>
                    <a:bodyPr/>
                    <a:lstStyle/>
                    <a:p>
                      <a:pPr algn="l"/>
                      <a:r>
                        <a:rPr kumimoji="1" lang="ja-JP" altLang="en-US" sz="1100" b="1" dirty="0">
                          <a:solidFill>
                            <a:schemeClr val="bg1"/>
                          </a:solidFill>
                          <a:latin typeface="Arial" panose="020B0604020202020204" pitchFamily="34" charset="0"/>
                          <a:ea typeface="ＭＳ Ｐゴシック" panose="020B0600070205080204" pitchFamily="50" charset="-128"/>
                          <a:sym typeface="Arial" panose="020B0604020202020204" pitchFamily="34" charset="0"/>
                        </a:rPr>
                        <a:t>上記課題を踏まえた</a:t>
                      </a:r>
                      <a:br>
                        <a:rPr kumimoji="1" lang="en-US" altLang="ja-JP" sz="1100" b="1" dirty="0">
                          <a:solidFill>
                            <a:schemeClr val="bg1"/>
                          </a:solidFill>
                          <a:latin typeface="Arial" panose="020B0604020202020204" pitchFamily="34" charset="0"/>
                          <a:ea typeface="ＭＳ Ｐゴシック" panose="020B0600070205080204" pitchFamily="50" charset="-128"/>
                          <a:sym typeface="Arial" panose="020B0604020202020204" pitchFamily="34" charset="0"/>
                        </a:rPr>
                      </a:br>
                      <a:r>
                        <a:rPr kumimoji="1" lang="ja-JP" altLang="en-US" sz="1100" b="1" dirty="0">
                          <a:solidFill>
                            <a:schemeClr val="bg1"/>
                          </a:solidFill>
                          <a:latin typeface="Arial" panose="020B0604020202020204" pitchFamily="34" charset="0"/>
                          <a:ea typeface="ＭＳ Ｐゴシック" panose="020B0600070205080204" pitchFamily="50" charset="-128"/>
                          <a:sym typeface="Arial" panose="020B0604020202020204" pitchFamily="34" charset="0"/>
                        </a:rPr>
                        <a:t>成功のポイント</a:t>
                      </a:r>
                    </a:p>
                  </a:txBody>
                  <a:tcPr marL="72000" marR="72000" marT="72000" marB="72000" anchor="ctr"/>
                </a:tc>
                <a:tc>
                  <a:txBody>
                    <a:bodyPr/>
                    <a:lstStyle/>
                    <a:p>
                      <a:pPr marL="211138" marR="0" lvl="0" indent="-211138" algn="l" defTabSz="914400" rtl="0" eaLnBrk="1" fontAlgn="auto" latinLnBrk="0" hangingPunct="1">
                        <a:lnSpc>
                          <a:spcPct val="100000"/>
                        </a:lnSpc>
                        <a:spcBef>
                          <a:spcPts val="0"/>
                        </a:spcBef>
                        <a:spcAft>
                          <a:spcPts val="0"/>
                        </a:spcAft>
                        <a:buClr>
                          <a:srgbClr val="E60000"/>
                        </a:buClr>
                        <a:buSzPct val="100000"/>
                        <a:buFont typeface="Wingdings" panose="05000000000000000000" pitchFamily="2" charset="2"/>
                        <a:buChar char="l"/>
                        <a:tabLst/>
                        <a:defRPr/>
                      </a:pPr>
                      <a:r>
                        <a:rPr kumimoji="1" lang="ja-JP" altLang="en-US" sz="1100" b="0" i="0" dirty="0">
                          <a:solidFill>
                            <a:srgbClr val="FF0000"/>
                          </a:solidFill>
                          <a:latin typeface="Arial" panose="020B0604020202020204" pitchFamily="34" charset="0"/>
                          <a:ea typeface="ＭＳ Ｐゴシック" panose="020B0600070205080204" pitchFamily="50" charset="-128"/>
                          <a:sym typeface="Arial" panose="020B0604020202020204" pitchFamily="34" charset="0"/>
                        </a:rPr>
                        <a:t>必要に応じて、外部連携先のソーシングを外部に依頼</a:t>
                      </a:r>
                      <a:endParaRPr kumimoji="1" lang="en-US" altLang="ja-JP" sz="1100" b="0" i="0" dirty="0">
                        <a:solidFill>
                          <a:srgbClr val="FF0000"/>
                        </a:solidFill>
                        <a:latin typeface="Arial" panose="020B0604020202020204" pitchFamily="34" charset="0"/>
                        <a:ea typeface="ＭＳ Ｐゴシック" panose="020B0600070205080204" pitchFamily="50" charset="-128"/>
                        <a:sym typeface="Arial" panose="020B0604020202020204" pitchFamily="34" charset="0"/>
                      </a:endParaRPr>
                    </a:p>
                    <a:p>
                      <a:pPr marL="211138" marR="0" lvl="0" indent="-211138" algn="l" defTabSz="914400" rtl="0" eaLnBrk="1" fontAlgn="auto" latinLnBrk="0" hangingPunct="1">
                        <a:lnSpc>
                          <a:spcPct val="100000"/>
                        </a:lnSpc>
                        <a:spcBef>
                          <a:spcPts val="0"/>
                        </a:spcBef>
                        <a:spcAft>
                          <a:spcPts val="0"/>
                        </a:spcAft>
                        <a:buClr>
                          <a:srgbClr val="E60000"/>
                        </a:buClr>
                        <a:buSzPct val="100000"/>
                        <a:buFont typeface="Wingdings" panose="05000000000000000000" pitchFamily="2" charset="2"/>
                        <a:buChar char="l"/>
                        <a:tabLst/>
                        <a:defRPr/>
                      </a:pPr>
                      <a:r>
                        <a:rPr kumimoji="1" lang="ja-JP" altLang="en-US" sz="1100" b="0" i="0" dirty="0">
                          <a:solidFill>
                            <a:srgbClr val="FF0000"/>
                          </a:solidFill>
                          <a:latin typeface="Arial" panose="020B0604020202020204" pitchFamily="34" charset="0"/>
                          <a:ea typeface="ＭＳ Ｐゴシック" panose="020B0600070205080204" pitchFamily="50" charset="-128"/>
                          <a:sym typeface="Arial" panose="020B0604020202020204" pitchFamily="34" charset="0"/>
                        </a:rPr>
                        <a:t>これまで活用実績のある人材紹介会社と緊密に連携</a:t>
                      </a:r>
                    </a:p>
                  </a:txBody>
                  <a:tcPr marL="72000" marR="72000" marT="72000" marB="72000" anchor="ctr"/>
                </a:tc>
                <a:tc>
                  <a:txBody>
                    <a:bodyPr/>
                    <a:lstStyle/>
                    <a:p>
                      <a:pPr marL="211138" marR="0" lvl="0" indent="-211138" algn="l" defTabSz="914400" rtl="0" eaLnBrk="1" latinLnBrk="0" hangingPunct="1">
                        <a:buClr>
                          <a:srgbClr val="E60000"/>
                        </a:buClr>
                        <a:buSzPct val="100000"/>
                        <a:buFont typeface="Wingdings" panose="05000000000000000000" pitchFamily="2" charset="2"/>
                        <a:buChar char="l"/>
                      </a:pPr>
                      <a:r>
                        <a:rPr kumimoji="1" lang="ja-JP" altLang="en-US" sz="1100" b="0" dirty="0">
                          <a:solidFill>
                            <a:srgbClr val="FF0000"/>
                          </a:solidFill>
                          <a:latin typeface="Arial" panose="020B0604020202020204" pitchFamily="34" charset="0"/>
                          <a:ea typeface="ＭＳ Ｐゴシック" panose="020B0600070205080204" pitchFamily="50" charset="-128"/>
                          <a:sym typeface="Arial" panose="020B0604020202020204" pitchFamily="34" charset="0"/>
                        </a:rPr>
                        <a:t>ラボオートメーションによって、研究開発の自動化・効率化を推進</a:t>
                      </a:r>
                      <a:endParaRPr kumimoji="1" lang="en-US" altLang="ja-JP" sz="1100" b="0" dirty="0">
                        <a:solidFill>
                          <a:srgbClr val="FF0000"/>
                        </a:solidFill>
                        <a:latin typeface="Arial" panose="020B0604020202020204" pitchFamily="34" charset="0"/>
                        <a:ea typeface="ＭＳ Ｐゴシック" panose="020B0600070205080204" pitchFamily="50" charset="-128"/>
                        <a:sym typeface="Arial" panose="020B0604020202020204" pitchFamily="34" charset="0"/>
                      </a:endParaRPr>
                    </a:p>
                    <a:p>
                      <a:pPr marL="211138" marR="0" lvl="0" indent="-211138" algn="l" defTabSz="914400" rtl="0" eaLnBrk="1" latinLnBrk="0" hangingPunct="1">
                        <a:buClr>
                          <a:srgbClr val="E60000"/>
                        </a:buClr>
                        <a:buSzPct val="100000"/>
                        <a:buFont typeface="Wingdings" panose="05000000000000000000" pitchFamily="2" charset="2"/>
                        <a:buChar char="l"/>
                      </a:pPr>
                      <a:r>
                        <a:rPr kumimoji="1" lang="ja-JP" altLang="en-US" sz="1100" b="0" dirty="0">
                          <a:solidFill>
                            <a:srgbClr val="FF0000"/>
                          </a:solidFill>
                          <a:latin typeface="Arial" panose="020B0604020202020204" pitchFamily="34" charset="0"/>
                          <a:ea typeface="ＭＳ Ｐゴシック" panose="020B0600070205080204" pitchFamily="50" charset="-128"/>
                          <a:sym typeface="Arial" panose="020B0604020202020204" pitchFamily="34" charset="0"/>
                        </a:rPr>
                        <a:t>外部連携先と緊密に連携</a:t>
                      </a:r>
                      <a:endParaRPr kumimoji="1" lang="en-US" altLang="ja-JP" sz="1100" b="0" dirty="0">
                        <a:solidFill>
                          <a:srgbClr val="FF0000"/>
                        </a:solidFill>
                        <a:latin typeface="Arial" panose="020B0604020202020204" pitchFamily="34" charset="0"/>
                        <a:ea typeface="ＭＳ Ｐゴシック" panose="020B0600070205080204" pitchFamily="50" charset="-128"/>
                        <a:sym typeface="Arial" panose="020B0604020202020204" pitchFamily="34" charset="0"/>
                      </a:endParaRPr>
                    </a:p>
                    <a:p>
                      <a:pPr marL="211138" marR="0" lvl="0" indent="-211138" algn="l" defTabSz="914400" rtl="0" eaLnBrk="1" latinLnBrk="0" hangingPunct="1">
                        <a:buClr>
                          <a:srgbClr val="E60000"/>
                        </a:buClr>
                        <a:buSzPct val="100000"/>
                        <a:buFont typeface="Wingdings" panose="05000000000000000000" pitchFamily="2" charset="2"/>
                        <a:buChar char="l"/>
                      </a:pPr>
                      <a:r>
                        <a:rPr kumimoji="1" lang="ja-JP" altLang="en-US" sz="1100" b="0" dirty="0">
                          <a:solidFill>
                            <a:srgbClr val="FF0000"/>
                          </a:solidFill>
                          <a:latin typeface="Arial" panose="020B0604020202020204" pitchFamily="34" charset="0"/>
                          <a:ea typeface="ＭＳ Ｐゴシック" panose="020B0600070205080204" pitchFamily="50" charset="-128"/>
                          <a:sym typeface="Arial" panose="020B0604020202020204" pitchFamily="34" charset="0"/>
                        </a:rPr>
                        <a:t>社内の営業人材の育成</a:t>
                      </a:r>
                      <a:endParaRPr kumimoji="1" lang="en-US" altLang="ja-JP" sz="1100" b="0" dirty="0">
                        <a:solidFill>
                          <a:srgbClr val="FF0000"/>
                        </a:solidFill>
                        <a:latin typeface="Arial" panose="020B0604020202020204" pitchFamily="34" charset="0"/>
                        <a:ea typeface="ＭＳ Ｐゴシック" panose="020B0600070205080204" pitchFamily="50" charset="-128"/>
                        <a:sym typeface="Arial" panose="020B0604020202020204" pitchFamily="34" charset="0"/>
                      </a:endParaRPr>
                    </a:p>
                  </a:txBody>
                  <a:tcPr marL="72000" marR="72000" marT="72000" marB="72000" anchor="ctr"/>
                </a:tc>
                <a:tc>
                  <a:txBody>
                    <a:bodyPr/>
                    <a:lstStyle/>
                    <a:p>
                      <a:pPr marL="211138" marR="0" lvl="0" indent="-211138" algn="l" defTabSz="914400" rtl="0" eaLnBrk="1" latinLnBrk="0" hangingPunct="1">
                        <a:buClr>
                          <a:srgbClr val="E60000"/>
                        </a:buClr>
                        <a:buSzPct val="100000"/>
                        <a:buFont typeface="Wingdings" panose="05000000000000000000" pitchFamily="2" charset="2"/>
                        <a:buChar char="l"/>
                      </a:pPr>
                      <a:r>
                        <a:rPr kumimoji="1" lang="en-US" altLang="ja-JP" sz="1100" b="0" i="0" dirty="0">
                          <a:solidFill>
                            <a:srgbClr val="FF0000"/>
                          </a:solidFill>
                          <a:latin typeface="Arial" panose="020B0604020202020204" pitchFamily="34" charset="0"/>
                          <a:ea typeface="ＭＳ Ｐゴシック" panose="020B0600070205080204" pitchFamily="50" charset="-128"/>
                          <a:sym typeface="Arial" panose="020B0604020202020204" pitchFamily="34" charset="0"/>
                        </a:rPr>
                        <a:t>AI</a:t>
                      </a:r>
                      <a:r>
                        <a:rPr kumimoji="1" lang="ja-JP" altLang="en-US" sz="1100" b="0" i="0" dirty="0">
                          <a:solidFill>
                            <a:srgbClr val="FF0000"/>
                          </a:solidFill>
                          <a:latin typeface="Arial" panose="020B0604020202020204" pitchFamily="34" charset="0"/>
                          <a:ea typeface="ＭＳ Ｐゴシック" panose="020B0600070205080204" pitchFamily="50" charset="-128"/>
                          <a:sym typeface="Arial" panose="020B0604020202020204" pitchFamily="34" charset="0"/>
                        </a:rPr>
                        <a:t>やロボティクス活用による設備の自動化・効率化を推進</a:t>
                      </a:r>
                      <a:endParaRPr kumimoji="1" lang="en-US" altLang="ja-JP" sz="1100" b="0" i="0" dirty="0">
                        <a:solidFill>
                          <a:srgbClr val="FF0000"/>
                        </a:solidFill>
                        <a:latin typeface="Arial" panose="020B0604020202020204" pitchFamily="34" charset="0"/>
                        <a:ea typeface="ＭＳ Ｐゴシック" panose="020B0600070205080204" pitchFamily="50" charset="-128"/>
                        <a:sym typeface="Arial" panose="020B0604020202020204" pitchFamily="34" charset="0"/>
                      </a:endParaRPr>
                    </a:p>
                    <a:p>
                      <a:pPr marL="211138" marR="0" lvl="0" indent="-211138" algn="l" defTabSz="914400" rtl="0" eaLnBrk="1" latinLnBrk="0" hangingPunct="1">
                        <a:buClr>
                          <a:srgbClr val="E60000"/>
                        </a:buClr>
                        <a:buSzPct val="100000"/>
                        <a:buFont typeface="Wingdings" panose="05000000000000000000" pitchFamily="2" charset="2"/>
                        <a:buChar char="l"/>
                      </a:pPr>
                      <a:r>
                        <a:rPr kumimoji="1" lang="ja-JP" altLang="en-US" sz="1100" b="0" i="0" dirty="0">
                          <a:solidFill>
                            <a:srgbClr val="FF0000"/>
                          </a:solidFill>
                          <a:latin typeface="Arial" panose="020B0604020202020204" pitchFamily="34" charset="0"/>
                          <a:ea typeface="ＭＳ Ｐゴシック" panose="020B0600070205080204" pitchFamily="50" charset="-128"/>
                          <a:sym typeface="Arial" panose="020B0604020202020204" pitchFamily="34" charset="0"/>
                        </a:rPr>
                        <a:t>人材紹介会社と緊密に連携</a:t>
                      </a:r>
                      <a:endParaRPr kumimoji="1" lang="en-US" altLang="ja-JP" sz="1100" b="0" dirty="0">
                        <a:solidFill>
                          <a:srgbClr val="FF0000"/>
                        </a:solidFill>
                        <a:latin typeface="Arial" panose="020B0604020202020204" pitchFamily="34" charset="0"/>
                        <a:ea typeface="ＭＳ Ｐゴシック" panose="020B0600070205080204" pitchFamily="50" charset="-128"/>
                        <a:sym typeface="Arial" panose="020B0604020202020204" pitchFamily="34" charset="0"/>
                      </a:endParaRPr>
                    </a:p>
                    <a:p>
                      <a:pPr marL="211138" marR="0" lvl="0" indent="-211138" algn="l" defTabSz="914400" rtl="0" eaLnBrk="1" fontAlgn="auto" latinLnBrk="0" hangingPunct="1">
                        <a:lnSpc>
                          <a:spcPct val="100000"/>
                        </a:lnSpc>
                        <a:spcBef>
                          <a:spcPts val="0"/>
                        </a:spcBef>
                        <a:spcAft>
                          <a:spcPts val="0"/>
                        </a:spcAft>
                        <a:buClr>
                          <a:srgbClr val="E60000"/>
                        </a:buClr>
                        <a:buSzPct val="100000"/>
                        <a:buFont typeface="Wingdings" panose="05000000000000000000" pitchFamily="2" charset="2"/>
                        <a:buChar char="l"/>
                        <a:tabLst/>
                        <a:defRPr/>
                      </a:pPr>
                      <a:r>
                        <a:rPr kumimoji="1" lang="ja-JP" altLang="en-US" sz="1100" b="0" dirty="0">
                          <a:solidFill>
                            <a:srgbClr val="FF0000"/>
                          </a:solidFill>
                          <a:latin typeface="Arial" panose="020B0604020202020204" pitchFamily="34" charset="0"/>
                          <a:ea typeface="ＭＳ Ｐゴシック" panose="020B0600070205080204" pitchFamily="50" charset="-128"/>
                          <a:sym typeface="Arial" panose="020B0604020202020204" pitchFamily="34" charset="0"/>
                        </a:rPr>
                        <a:t>広告宣伝を積極的に実施</a:t>
                      </a:r>
                      <a:endParaRPr kumimoji="1" lang="en-US" altLang="ja-JP" sz="1100" b="0" dirty="0">
                        <a:solidFill>
                          <a:srgbClr val="FF0000"/>
                        </a:solidFill>
                        <a:latin typeface="Arial" panose="020B0604020202020204" pitchFamily="34" charset="0"/>
                        <a:ea typeface="ＭＳ Ｐゴシック" panose="020B0600070205080204" pitchFamily="50" charset="-128"/>
                        <a:sym typeface="Arial" panose="020B0604020202020204" pitchFamily="34" charset="0"/>
                      </a:endParaRPr>
                    </a:p>
                  </a:txBody>
                  <a:tcPr marL="72000" marR="72000" marT="72000" marB="72000" anchor="ctr"/>
                </a:tc>
                <a:extLst>
                  <a:ext uri="{0D108BD9-81ED-4DB2-BD59-A6C34878D82A}">
                    <a16:rowId xmlns:a16="http://schemas.microsoft.com/office/drawing/2014/main" val="1527842213"/>
                  </a:ext>
                </a:extLst>
              </a:tr>
            </a:tbl>
          </a:graphicData>
        </a:graphic>
      </p:graphicFrame>
      <p:sp>
        <p:nvSpPr>
          <p:cNvPr id="4" name="ホームベース 2">
            <a:extLst>
              <a:ext uri="{FF2B5EF4-FFF2-40B4-BE49-F238E27FC236}">
                <a16:creationId xmlns:a16="http://schemas.microsoft.com/office/drawing/2014/main" id="{3B66C78C-2791-4ED5-984A-444536F35BF0}"/>
              </a:ext>
            </a:extLst>
          </p:cNvPr>
          <p:cNvSpPr/>
          <p:nvPr/>
        </p:nvSpPr>
        <p:spPr bwMode="auto">
          <a:xfrm>
            <a:off x="1856656" y="1560990"/>
            <a:ext cx="2520280" cy="562432"/>
          </a:xfrm>
          <a:prstGeom prst="homePlate">
            <a:avLst/>
          </a:prstGeom>
          <a:solidFill>
            <a:schemeClr val="accent6"/>
          </a:solidFill>
          <a:ln w="12700" cap="flat" cmpd="sng" algn="ctr">
            <a:solidFill>
              <a:schemeClr val="tx1">
                <a:lumMod val="95000"/>
                <a:lumOff val="5000"/>
              </a:schemeClr>
            </a:solidFill>
            <a:prstDash val="solid"/>
            <a:round/>
            <a:headEnd type="none" w="med" len="med"/>
            <a:tailEnd type="none" w="med" len="med"/>
          </a:ln>
          <a:effectLst/>
        </p:spPr>
        <p:txBody>
          <a:bodyPr vert="horz" wrap="none" lIns="18000" tIns="18000" rIns="18000" bIns="18000" numCol="1" rtlCol="0" anchor="ctr" anchorCtr="0" compatLnSpc="1">
            <a:prstTxWarp prst="textNoShape">
              <a:avLst/>
            </a:prstTxWarp>
          </a:bodyPr>
          <a:lstStyle/>
          <a:p>
            <a:r>
              <a:rPr lang="ja-JP" altLang="en-US" sz="1100" b="1" dirty="0">
                <a:solidFill>
                  <a:schemeClr val="bg1"/>
                </a:solidFill>
              </a:rPr>
              <a:t>初期フェーズ（拠点整備前）</a:t>
            </a:r>
            <a:br>
              <a:rPr lang="en-US" altLang="ja-JP" sz="1100" b="1" dirty="0">
                <a:solidFill>
                  <a:schemeClr val="bg1"/>
                </a:solidFill>
              </a:rPr>
            </a:br>
            <a:r>
              <a:rPr lang="ja-JP" altLang="en-US" sz="1100" b="1" dirty="0">
                <a:solidFill>
                  <a:schemeClr val="bg1"/>
                </a:solidFill>
              </a:rPr>
              <a:t>（</a:t>
            </a:r>
            <a:r>
              <a:rPr lang="en-US" altLang="ja-JP" sz="1100" b="1" dirty="0">
                <a:solidFill>
                  <a:srgbClr val="FF0000"/>
                </a:solidFill>
              </a:rPr>
              <a:t> 20XX</a:t>
            </a:r>
            <a:r>
              <a:rPr lang="ja-JP" altLang="en-US" sz="1100" b="1" dirty="0">
                <a:solidFill>
                  <a:schemeClr val="bg1"/>
                </a:solidFill>
              </a:rPr>
              <a:t>年</a:t>
            </a:r>
            <a:r>
              <a:rPr lang="en-US" altLang="ja-JP" sz="1100" b="1" dirty="0">
                <a:solidFill>
                  <a:schemeClr val="bg1"/>
                </a:solidFill>
              </a:rPr>
              <a:t>~</a:t>
            </a:r>
            <a:r>
              <a:rPr lang="en-US" altLang="ja-JP" sz="1100" b="1" dirty="0">
                <a:solidFill>
                  <a:srgbClr val="FF0000"/>
                </a:solidFill>
              </a:rPr>
              <a:t>20XX</a:t>
            </a:r>
            <a:r>
              <a:rPr lang="ja-JP" altLang="en-US" sz="1100" b="1" dirty="0">
                <a:solidFill>
                  <a:schemeClr val="bg1"/>
                </a:solidFill>
              </a:rPr>
              <a:t>年）</a:t>
            </a:r>
            <a:endParaRPr kumimoji="1" lang="ja-JP" altLang="en-US" sz="1100" b="1" i="0" u="none" strike="noStrike" cap="none" normalizeH="0" baseline="0" dirty="0">
              <a:ln>
                <a:noFill/>
              </a:ln>
              <a:solidFill>
                <a:schemeClr val="bg1"/>
              </a:solidFill>
              <a:effectLst/>
            </a:endParaRPr>
          </a:p>
        </p:txBody>
      </p:sp>
      <p:sp>
        <p:nvSpPr>
          <p:cNvPr id="5" name="ホームベース 2">
            <a:extLst>
              <a:ext uri="{FF2B5EF4-FFF2-40B4-BE49-F238E27FC236}">
                <a16:creationId xmlns:a16="http://schemas.microsoft.com/office/drawing/2014/main" id="{C98A9B2E-32FC-F28B-65F4-05AD73F892DD}"/>
              </a:ext>
            </a:extLst>
          </p:cNvPr>
          <p:cNvSpPr/>
          <p:nvPr/>
        </p:nvSpPr>
        <p:spPr bwMode="auto">
          <a:xfrm>
            <a:off x="4437103" y="1560990"/>
            <a:ext cx="2520280" cy="562432"/>
          </a:xfrm>
          <a:prstGeom prst="homePlate">
            <a:avLst/>
          </a:prstGeom>
          <a:solidFill>
            <a:schemeClr val="accent6"/>
          </a:solidFill>
          <a:ln w="12700" cap="flat" cmpd="sng" algn="ctr">
            <a:solidFill>
              <a:schemeClr val="tx1">
                <a:lumMod val="95000"/>
                <a:lumOff val="5000"/>
              </a:schemeClr>
            </a:solidFill>
            <a:prstDash val="solid"/>
            <a:round/>
            <a:headEnd type="none" w="med" len="med"/>
            <a:tailEnd type="none" w="med" len="med"/>
          </a:ln>
          <a:effectLst/>
        </p:spPr>
        <p:txBody>
          <a:bodyPr vert="horz" wrap="none" lIns="18000" tIns="18000" rIns="18000" bIns="18000" numCol="1" rtlCol="0" anchor="ctr" anchorCtr="0" compatLnSpc="1">
            <a:prstTxWarp prst="textNoShape">
              <a:avLst/>
            </a:prstTxWarp>
          </a:bodyPr>
          <a:lstStyle/>
          <a:p>
            <a:r>
              <a:rPr lang="ja-JP" altLang="en-US" sz="1100" b="1" dirty="0">
                <a:solidFill>
                  <a:schemeClr val="bg1"/>
                </a:solidFill>
              </a:rPr>
              <a:t>展開フェーズ（拠点整備後）</a:t>
            </a:r>
            <a:br>
              <a:rPr lang="en-US" altLang="ja-JP" sz="1100" b="1" dirty="0">
                <a:solidFill>
                  <a:schemeClr val="bg1"/>
                </a:solidFill>
              </a:rPr>
            </a:br>
            <a:r>
              <a:rPr lang="ja-JP" altLang="en-US" sz="1100" b="1" dirty="0">
                <a:solidFill>
                  <a:schemeClr val="bg1"/>
                </a:solidFill>
              </a:rPr>
              <a:t>（</a:t>
            </a:r>
            <a:r>
              <a:rPr lang="en-US" altLang="ja-JP" sz="1100" b="1" dirty="0">
                <a:solidFill>
                  <a:srgbClr val="FF0000"/>
                </a:solidFill>
              </a:rPr>
              <a:t> 20XX</a:t>
            </a:r>
            <a:r>
              <a:rPr lang="ja-JP" altLang="en-US" sz="1100" b="1" dirty="0">
                <a:solidFill>
                  <a:schemeClr val="bg1"/>
                </a:solidFill>
              </a:rPr>
              <a:t>年</a:t>
            </a:r>
            <a:r>
              <a:rPr lang="en-US" altLang="ja-JP" sz="1100" b="1" dirty="0">
                <a:solidFill>
                  <a:schemeClr val="bg1"/>
                </a:solidFill>
              </a:rPr>
              <a:t>~</a:t>
            </a:r>
            <a:r>
              <a:rPr lang="en-US" altLang="ja-JP" sz="1100" b="1" dirty="0">
                <a:solidFill>
                  <a:srgbClr val="FF0000"/>
                </a:solidFill>
              </a:rPr>
              <a:t> 20XX</a:t>
            </a:r>
            <a:r>
              <a:rPr lang="ja-JP" altLang="en-US" sz="1100" b="1" dirty="0">
                <a:solidFill>
                  <a:schemeClr val="bg1"/>
                </a:solidFill>
              </a:rPr>
              <a:t>年）</a:t>
            </a:r>
            <a:endParaRPr kumimoji="1" lang="ja-JP" altLang="en-US" sz="1100" b="1" i="0" u="none" strike="noStrike" cap="none" normalizeH="0" baseline="0" dirty="0">
              <a:ln>
                <a:noFill/>
              </a:ln>
              <a:solidFill>
                <a:schemeClr val="bg1"/>
              </a:solidFill>
              <a:effectLst/>
            </a:endParaRPr>
          </a:p>
        </p:txBody>
      </p:sp>
      <p:sp>
        <p:nvSpPr>
          <p:cNvPr id="6" name="ホームベース 2">
            <a:extLst>
              <a:ext uri="{FF2B5EF4-FFF2-40B4-BE49-F238E27FC236}">
                <a16:creationId xmlns:a16="http://schemas.microsoft.com/office/drawing/2014/main" id="{78A93502-38BB-1324-DF40-9CC6E7A85630}"/>
              </a:ext>
            </a:extLst>
          </p:cNvPr>
          <p:cNvSpPr/>
          <p:nvPr/>
        </p:nvSpPr>
        <p:spPr bwMode="auto">
          <a:xfrm>
            <a:off x="7017551" y="1562032"/>
            <a:ext cx="2520280" cy="562432"/>
          </a:xfrm>
          <a:prstGeom prst="homePlate">
            <a:avLst/>
          </a:prstGeom>
          <a:solidFill>
            <a:schemeClr val="accent6"/>
          </a:solidFill>
          <a:ln w="12700" cap="flat" cmpd="sng" algn="ctr">
            <a:solidFill>
              <a:schemeClr val="tx1">
                <a:lumMod val="95000"/>
                <a:lumOff val="5000"/>
              </a:schemeClr>
            </a:solidFill>
            <a:prstDash val="solid"/>
            <a:round/>
            <a:headEnd type="none" w="med" len="med"/>
            <a:tailEnd type="none" w="med" len="med"/>
          </a:ln>
          <a:effectLst/>
        </p:spPr>
        <p:txBody>
          <a:bodyPr vert="horz" wrap="none" lIns="18000" tIns="18000" rIns="18000" bIns="18000" numCol="1" rtlCol="0" anchor="ctr" anchorCtr="0" compatLnSpc="1">
            <a:prstTxWarp prst="textNoShape">
              <a:avLst/>
            </a:prstTxWarp>
          </a:bodyPr>
          <a:lstStyle/>
          <a:p>
            <a:r>
              <a:rPr lang="ja-JP" altLang="en-US" sz="1100" b="1" dirty="0">
                <a:solidFill>
                  <a:schemeClr val="bg1"/>
                </a:solidFill>
              </a:rPr>
              <a:t>発展フェーズ（更なる成長のタイミング）</a:t>
            </a:r>
            <a:br>
              <a:rPr lang="en-US" altLang="ja-JP" sz="1100" b="1" dirty="0">
                <a:solidFill>
                  <a:schemeClr val="bg1"/>
                </a:solidFill>
              </a:rPr>
            </a:br>
            <a:r>
              <a:rPr lang="ja-JP" altLang="en-US" sz="1100" b="1" dirty="0">
                <a:solidFill>
                  <a:schemeClr val="bg1"/>
                </a:solidFill>
              </a:rPr>
              <a:t>（</a:t>
            </a:r>
            <a:r>
              <a:rPr lang="en-US" altLang="ja-JP" sz="1100" b="1" dirty="0">
                <a:solidFill>
                  <a:srgbClr val="FF0000"/>
                </a:solidFill>
              </a:rPr>
              <a:t> 20XX</a:t>
            </a:r>
            <a:r>
              <a:rPr lang="ja-JP" altLang="en-US" sz="1100" b="1" dirty="0">
                <a:solidFill>
                  <a:schemeClr val="bg1"/>
                </a:solidFill>
              </a:rPr>
              <a:t>年</a:t>
            </a:r>
            <a:r>
              <a:rPr lang="en-US" altLang="ja-JP" sz="1100" b="1" dirty="0">
                <a:solidFill>
                  <a:schemeClr val="bg1"/>
                </a:solidFill>
              </a:rPr>
              <a:t>~</a:t>
            </a:r>
            <a:r>
              <a:rPr lang="en-US" altLang="ja-JP" sz="1100" b="1" dirty="0">
                <a:solidFill>
                  <a:srgbClr val="FF0000"/>
                </a:solidFill>
              </a:rPr>
              <a:t> 20XX</a:t>
            </a:r>
            <a:r>
              <a:rPr lang="ja-JP" altLang="en-US" sz="1100" b="1" dirty="0">
                <a:solidFill>
                  <a:schemeClr val="bg1"/>
                </a:solidFill>
              </a:rPr>
              <a:t>年）</a:t>
            </a:r>
            <a:endParaRPr kumimoji="1" lang="ja-JP" altLang="en-US" sz="1100" b="1" i="0" u="none" strike="noStrike" cap="none" normalizeH="0" baseline="0" dirty="0">
              <a:ln>
                <a:noFill/>
              </a:ln>
              <a:solidFill>
                <a:schemeClr val="bg1"/>
              </a:solidFill>
              <a:effectLst/>
            </a:endParaRPr>
          </a:p>
        </p:txBody>
      </p:sp>
      <p:sp>
        <p:nvSpPr>
          <p:cNvPr id="2" name="Rectangle 3">
            <a:extLst>
              <a:ext uri="{FF2B5EF4-FFF2-40B4-BE49-F238E27FC236}">
                <a16:creationId xmlns:a16="http://schemas.microsoft.com/office/drawing/2014/main" id="{83C564DC-2422-2D91-54DC-A4E1A05E01C6}"/>
              </a:ext>
            </a:extLst>
          </p:cNvPr>
          <p:cNvSpPr txBox="1">
            <a:spLocks noChangeArrowheads="1"/>
          </p:cNvSpPr>
          <p:nvPr/>
        </p:nvSpPr>
        <p:spPr bwMode="auto">
          <a:xfrm>
            <a:off x="7401271" y="319526"/>
            <a:ext cx="2146759"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algn="r" eaLnBrk="1" hangingPunct="1">
              <a:spcBef>
                <a:spcPct val="0"/>
              </a:spcBef>
              <a:buClr>
                <a:srgbClr val="5A5A5A"/>
              </a:buClr>
              <a:buSzPct val="100000"/>
              <a:buFont typeface="Wingdings" pitchFamily="2" charset="2"/>
              <a:buNone/>
            </a:pPr>
            <a:r>
              <a:rPr lang="ja-JP" altLang="en-US" sz="1100" kern="0" dirty="0">
                <a:solidFill>
                  <a:schemeClr val="tx1"/>
                </a:solidFill>
                <a:latin typeface="Meiryo UI" panose="020B0604030504040204" pitchFamily="50" charset="-128"/>
                <a:ea typeface="Meiryo UI" panose="020B0604030504040204" pitchFamily="50" charset="-128"/>
              </a:rPr>
              <a:t>審査基準：実現可能性</a:t>
            </a:r>
            <a:endParaRPr lang="en-US" altLang="ja-JP" sz="1100" kern="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8816721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F7776A-8501-3D0D-30BD-AA468548C4DA}"/>
            </a:ext>
          </a:extLst>
        </p:cNvPr>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F376EF60-24C0-5A0C-397E-467188580277}"/>
              </a:ext>
            </a:extLst>
          </p:cNvPr>
          <p:cNvSpPr/>
          <p:nvPr/>
        </p:nvSpPr>
        <p:spPr bwMode="auto">
          <a:xfrm>
            <a:off x="632520" y="2492896"/>
            <a:ext cx="6480720" cy="1296144"/>
          </a:xfrm>
          <a:prstGeom prst="rect">
            <a:avLst/>
          </a:prstGeom>
          <a:solidFill>
            <a:schemeClr val="accent6"/>
          </a:solidFill>
          <a:ln w="12700" cap="flat" cmpd="sng" algn="ctr">
            <a:noFill/>
            <a:prstDash val="solid"/>
            <a:round/>
            <a:headEnd type="none" w="med" len="med"/>
            <a:tailEnd type="none" w="med" len="med"/>
          </a:ln>
          <a:effectLst/>
        </p:spPr>
        <p:txBody>
          <a:bodyPr vert="horz" wrap="none" lIns="18000" tIns="18000" rIns="18000" bIns="18000" numCol="1" rtlCol="0" anchor="ctr" anchorCtr="0" compatLnSpc="1">
            <a:prstTxWarp prst="textNoShape">
              <a:avLst/>
            </a:prstTxWarp>
          </a:bodyPr>
          <a:lstStyle/>
          <a:p>
            <a:r>
              <a:rPr lang="ja-JP" altLang="en-US" sz="3200" dirty="0">
                <a:solidFill>
                  <a:schemeClr val="bg1"/>
                </a:solidFill>
              </a:rPr>
              <a:t>３．拠点整備計画</a:t>
            </a:r>
            <a:endParaRPr kumimoji="1" lang="ja-JP" altLang="en-US" sz="3200" b="0" i="0" u="none" strike="noStrike" cap="none" normalizeH="0" baseline="0" dirty="0">
              <a:ln>
                <a:noFill/>
              </a:ln>
              <a:solidFill>
                <a:schemeClr val="bg1"/>
              </a:solidFill>
              <a:effectLst/>
              <a:latin typeface="Arial" charset="0"/>
              <a:ea typeface="ＭＳ Ｐゴシック" charset="-128"/>
            </a:endParaRPr>
          </a:p>
        </p:txBody>
      </p:sp>
    </p:spTree>
    <p:extLst>
      <p:ext uri="{BB962C8B-B14F-4D97-AF65-F5344CB8AC3E}">
        <p14:creationId xmlns:p14="http://schemas.microsoft.com/office/powerpoint/2010/main" val="15669615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E5C359-7D73-87F1-5473-3F91DB5FDBCF}"/>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D5E6AB7E-7961-9DC0-8710-44121EAD24FB}"/>
              </a:ext>
            </a:extLst>
          </p:cNvPr>
          <p:cNvSpPr>
            <a:spLocks noGrp="1"/>
          </p:cNvSpPr>
          <p:nvPr>
            <p:ph type="title"/>
          </p:nvPr>
        </p:nvSpPr>
        <p:spPr/>
        <p:txBody>
          <a:bodyPr/>
          <a:lstStyle/>
          <a:p>
            <a:r>
              <a:rPr lang="en-US" altLang="ja-JP" dirty="0"/>
              <a:t>3-1</a:t>
            </a:r>
            <a:r>
              <a:rPr lang="ja-JP" altLang="en-US" dirty="0"/>
              <a:t>．拠点整備計画の概要</a:t>
            </a:r>
            <a:endParaRPr kumimoji="1" lang="ja-JP" altLang="en-US" dirty="0"/>
          </a:p>
        </p:txBody>
      </p:sp>
      <p:sp>
        <p:nvSpPr>
          <p:cNvPr id="3" name="Rectangle 3">
            <a:extLst>
              <a:ext uri="{FF2B5EF4-FFF2-40B4-BE49-F238E27FC236}">
                <a16:creationId xmlns:a16="http://schemas.microsoft.com/office/drawing/2014/main" id="{A1F41F25-5117-9BB2-5BF1-962D2125CF9C}"/>
              </a:ext>
            </a:extLst>
          </p:cNvPr>
          <p:cNvSpPr txBox="1">
            <a:spLocks noChangeArrowheads="1"/>
          </p:cNvSpPr>
          <p:nvPr/>
        </p:nvSpPr>
        <p:spPr bwMode="auto">
          <a:xfrm>
            <a:off x="345513" y="1196752"/>
            <a:ext cx="9216000"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marR="0" lvl="0" indent="0" algn="l" defTabSz="914400" rtl="0" eaLnBrk="1" fontAlgn="base" latinLnBrk="0" hangingPunct="1">
              <a:lnSpc>
                <a:spcPct val="120000"/>
              </a:lnSpc>
              <a:spcBef>
                <a:spcPct val="0"/>
              </a:spcBef>
              <a:spcAft>
                <a:spcPct val="0"/>
              </a:spcAft>
              <a:buClr>
                <a:srgbClr val="5A5A5A"/>
              </a:buClr>
              <a:buSzPct val="100000"/>
              <a:buFont typeface="Wingdings" pitchFamily="2" charset="2"/>
              <a:buNone/>
              <a:tabLst/>
              <a:defRPr/>
            </a:pPr>
            <a:r>
              <a:rPr kumimoji="1" lang="en-US" altLang="ja-JP" sz="1100" b="1" i="0" u="none" strike="noStrike" kern="0" cap="none" spc="0" normalizeH="0" baseline="0" noProof="0" dirty="0">
                <a:ln>
                  <a:noFill/>
                </a:ln>
                <a:solidFill>
                  <a:srgbClr val="000000"/>
                </a:solidFill>
                <a:effectLst/>
                <a:highlight>
                  <a:srgbClr val="CCDAEC"/>
                </a:highlight>
                <a:uLnTx/>
                <a:uFillTx/>
                <a:latin typeface="Meiryo UI" panose="020B0604030504040204" pitchFamily="50" charset="-128"/>
                <a:ea typeface="Meiryo UI" panose="020B0604030504040204" pitchFamily="50" charset="-128"/>
                <a:cs typeface="+mn-cs"/>
              </a:rPr>
              <a:t>【</a:t>
            </a:r>
            <a:r>
              <a:rPr kumimoji="1" lang="ja-JP" altLang="en-US" sz="1100" b="1" i="0" u="none" strike="noStrike" kern="0" cap="none" spc="0" normalizeH="0" baseline="0" noProof="0" dirty="0">
                <a:ln>
                  <a:noFill/>
                </a:ln>
                <a:solidFill>
                  <a:srgbClr val="000000"/>
                </a:solidFill>
                <a:effectLst/>
                <a:highlight>
                  <a:srgbClr val="CCDAEC"/>
                </a:highlight>
                <a:uLnTx/>
                <a:uFillTx/>
                <a:latin typeface="Meiryo UI" panose="020B0604030504040204" pitchFamily="50" charset="-128"/>
                <a:ea typeface="Meiryo UI" panose="020B0604030504040204" pitchFamily="50" charset="-128"/>
                <a:cs typeface="+mn-cs"/>
              </a:rPr>
              <a:t>拠点整備に関する現在の検討状況</a:t>
            </a:r>
            <a:r>
              <a:rPr kumimoji="1" lang="en-US" altLang="ja-JP" sz="1100" b="1" i="0" u="none" strike="noStrike" kern="0" cap="none" spc="0" normalizeH="0" baseline="0" noProof="0" dirty="0">
                <a:ln>
                  <a:noFill/>
                </a:ln>
                <a:solidFill>
                  <a:srgbClr val="000000"/>
                </a:solidFill>
                <a:effectLst/>
                <a:highlight>
                  <a:srgbClr val="CCDAEC"/>
                </a:highlight>
                <a:uLnTx/>
                <a:uFillTx/>
                <a:latin typeface="Meiryo UI" panose="020B0604030504040204" pitchFamily="50" charset="-128"/>
                <a:ea typeface="Meiryo UI" panose="020B0604030504040204" pitchFamily="50" charset="-128"/>
                <a:cs typeface="+mn-cs"/>
              </a:rPr>
              <a:t>】</a:t>
            </a:r>
            <a:endParaRPr kumimoji="1" lang="en-US" altLang="ja-JP" sz="1100" b="1"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sp>
        <p:nvSpPr>
          <p:cNvPr id="14" name="Rectangle 3">
            <a:extLst>
              <a:ext uri="{FF2B5EF4-FFF2-40B4-BE49-F238E27FC236}">
                <a16:creationId xmlns:a16="http://schemas.microsoft.com/office/drawing/2014/main" id="{F94EE20D-BBB5-709B-9896-C1BD241D2BF0}"/>
              </a:ext>
            </a:extLst>
          </p:cNvPr>
          <p:cNvSpPr txBox="1">
            <a:spLocks noChangeArrowheads="1"/>
          </p:cNvSpPr>
          <p:nvPr/>
        </p:nvSpPr>
        <p:spPr bwMode="auto">
          <a:xfrm>
            <a:off x="345000" y="2698900"/>
            <a:ext cx="9216000"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marR="0" lvl="0" indent="0" algn="l" defTabSz="914400" rtl="0" eaLnBrk="1" fontAlgn="base" latinLnBrk="0" hangingPunct="1">
              <a:lnSpc>
                <a:spcPct val="120000"/>
              </a:lnSpc>
              <a:spcBef>
                <a:spcPct val="0"/>
              </a:spcBef>
              <a:spcAft>
                <a:spcPct val="0"/>
              </a:spcAft>
              <a:buClr>
                <a:srgbClr val="5A5A5A"/>
              </a:buClr>
              <a:buSzPct val="100000"/>
              <a:buFont typeface="Wingdings" pitchFamily="2" charset="2"/>
              <a:buNone/>
              <a:tabLst/>
              <a:defRPr/>
            </a:pPr>
            <a:r>
              <a:rPr kumimoji="1" lang="ja-JP" altLang="en-US" sz="11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拠点整備を計画・予定しているエリア（例：〇〇区〇〇）、あるいは対象用地・物件の住所を記載してください。</a:t>
            </a:r>
            <a:endParaRPr kumimoji="1" lang="en-US" altLang="ja-JP" sz="11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graphicFrame>
        <p:nvGraphicFramePr>
          <p:cNvPr id="15" name="表 14">
            <a:extLst>
              <a:ext uri="{FF2B5EF4-FFF2-40B4-BE49-F238E27FC236}">
                <a16:creationId xmlns:a16="http://schemas.microsoft.com/office/drawing/2014/main" id="{4C5573F9-3F1E-5409-D06C-87ADE9AA8600}"/>
              </a:ext>
            </a:extLst>
          </p:cNvPr>
          <p:cNvGraphicFramePr>
            <a:graphicFrameLocks noGrp="1"/>
          </p:cNvGraphicFramePr>
          <p:nvPr>
            <p:extLst>
              <p:ext uri="{D42A27DB-BD31-4B8C-83A1-F6EECF244321}">
                <p14:modId xmlns:p14="http://schemas.microsoft.com/office/powerpoint/2010/main" val="3450715490"/>
              </p:ext>
            </p:extLst>
          </p:nvPr>
        </p:nvGraphicFramePr>
        <p:xfrm>
          <a:off x="560510" y="2919116"/>
          <a:ext cx="8907340" cy="376654"/>
        </p:xfrm>
        <a:graphic>
          <a:graphicData uri="http://schemas.openxmlformats.org/drawingml/2006/table">
            <a:tbl>
              <a:tblPr firstCol="1">
                <a:tableStyleId>{93296810-A885-4BE3-A3E7-6D5BEEA58F35}</a:tableStyleId>
              </a:tblPr>
              <a:tblGrid>
                <a:gridCol w="3168354">
                  <a:extLst>
                    <a:ext uri="{9D8B030D-6E8A-4147-A177-3AD203B41FA5}">
                      <a16:colId xmlns:a16="http://schemas.microsoft.com/office/drawing/2014/main" val="1424222768"/>
                    </a:ext>
                  </a:extLst>
                </a:gridCol>
                <a:gridCol w="5738986">
                  <a:extLst>
                    <a:ext uri="{9D8B030D-6E8A-4147-A177-3AD203B41FA5}">
                      <a16:colId xmlns:a16="http://schemas.microsoft.com/office/drawing/2014/main" val="3501123533"/>
                    </a:ext>
                  </a:extLst>
                </a:gridCol>
              </a:tblGrid>
              <a:tr h="376654">
                <a:tc>
                  <a:txBody>
                    <a:bodyPr/>
                    <a:lstStyle/>
                    <a:p>
                      <a:r>
                        <a:rPr kumimoji="1" lang="ja-JP" altLang="en-US" sz="1100" dirty="0"/>
                        <a:t>計画・予定エリア、あるいは対象用地・物件の住所</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dirty="0">
                          <a:solidFill>
                            <a:srgbClr val="FF0000"/>
                          </a:solidFill>
                        </a:rPr>
                        <a:t>東京都○○区○○</a:t>
                      </a:r>
                      <a:r>
                        <a:rPr kumimoji="1" lang="en-US" altLang="ja-JP" sz="1100" dirty="0">
                          <a:solidFill>
                            <a:srgbClr val="FF0000"/>
                          </a:solidFill>
                        </a:rPr>
                        <a:t>XX</a:t>
                      </a:r>
                      <a:r>
                        <a:rPr kumimoji="1" lang="ja-JP" altLang="en-US" sz="1100" dirty="0">
                          <a:solidFill>
                            <a:srgbClr val="FF0000"/>
                          </a:solidFill>
                        </a:rPr>
                        <a:t>丁目</a:t>
                      </a:r>
                      <a:r>
                        <a:rPr kumimoji="1" lang="en-US" altLang="ja-JP" sz="1100" dirty="0">
                          <a:solidFill>
                            <a:srgbClr val="FF0000"/>
                          </a:solidFill>
                        </a:rPr>
                        <a:t>X</a:t>
                      </a:r>
                      <a:r>
                        <a:rPr kumimoji="1" lang="ja-JP" altLang="en-US" sz="1100" dirty="0">
                          <a:solidFill>
                            <a:srgbClr val="FF0000"/>
                          </a:solidFill>
                        </a:rPr>
                        <a:t>－</a:t>
                      </a:r>
                      <a:r>
                        <a:rPr kumimoji="1" lang="en-US" altLang="ja-JP" sz="1100" dirty="0">
                          <a:solidFill>
                            <a:srgbClr val="FF0000"/>
                          </a:solidFill>
                        </a:rPr>
                        <a:t>XX</a:t>
                      </a:r>
                      <a:endParaRPr kumimoji="1" lang="ja-JP" altLang="en-US" sz="1100" dirty="0">
                        <a:solidFill>
                          <a:srgbClr val="FF0000"/>
                        </a:solidFill>
                      </a:endParaRPr>
                    </a:p>
                  </a:txBody>
                  <a:tcPr anchor="ctr"/>
                </a:tc>
                <a:extLst>
                  <a:ext uri="{0D108BD9-81ED-4DB2-BD59-A6C34878D82A}">
                    <a16:rowId xmlns:a16="http://schemas.microsoft.com/office/drawing/2014/main" val="4176420875"/>
                  </a:ext>
                </a:extLst>
              </a:tr>
            </a:tbl>
          </a:graphicData>
        </a:graphic>
      </p:graphicFrame>
      <p:sp>
        <p:nvSpPr>
          <p:cNvPr id="16" name="Rectangle 3">
            <a:extLst>
              <a:ext uri="{FF2B5EF4-FFF2-40B4-BE49-F238E27FC236}">
                <a16:creationId xmlns:a16="http://schemas.microsoft.com/office/drawing/2014/main" id="{521C06D3-33A4-877C-69B6-3CDD00CD49BF}"/>
              </a:ext>
            </a:extLst>
          </p:cNvPr>
          <p:cNvSpPr txBox="1">
            <a:spLocks noChangeArrowheads="1"/>
          </p:cNvSpPr>
          <p:nvPr/>
        </p:nvSpPr>
        <p:spPr bwMode="auto">
          <a:xfrm>
            <a:off x="345000" y="5609830"/>
            <a:ext cx="9216000"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marR="0" lvl="0" indent="0" algn="l" defTabSz="914400" rtl="0" eaLnBrk="1" fontAlgn="base" latinLnBrk="0" hangingPunct="1">
              <a:lnSpc>
                <a:spcPct val="120000"/>
              </a:lnSpc>
              <a:spcBef>
                <a:spcPct val="0"/>
              </a:spcBef>
              <a:spcAft>
                <a:spcPct val="0"/>
              </a:spcAft>
              <a:buClr>
                <a:srgbClr val="5A5A5A"/>
              </a:buClr>
              <a:buSzPct val="100000"/>
              <a:buFont typeface="Wingdings" pitchFamily="2" charset="2"/>
              <a:buNone/>
              <a:tabLst/>
              <a:defRPr/>
            </a:pPr>
            <a:r>
              <a:rPr kumimoji="1" lang="ja-JP" altLang="en-US" sz="11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拠点の竣工、操業開始の計画時期について記載してください。</a:t>
            </a:r>
            <a:endParaRPr kumimoji="1" lang="en-US" altLang="ja-JP" sz="11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graphicFrame>
        <p:nvGraphicFramePr>
          <p:cNvPr id="18" name="表 17">
            <a:extLst>
              <a:ext uri="{FF2B5EF4-FFF2-40B4-BE49-F238E27FC236}">
                <a16:creationId xmlns:a16="http://schemas.microsoft.com/office/drawing/2014/main" id="{6E3F6E3D-ABEB-AE41-6AD4-6FDDBCFA0A5B}"/>
              </a:ext>
            </a:extLst>
          </p:cNvPr>
          <p:cNvGraphicFramePr>
            <a:graphicFrameLocks noGrp="1"/>
          </p:cNvGraphicFramePr>
          <p:nvPr/>
        </p:nvGraphicFramePr>
        <p:xfrm>
          <a:off x="560508" y="5863168"/>
          <a:ext cx="4752530" cy="518160"/>
        </p:xfrm>
        <a:graphic>
          <a:graphicData uri="http://schemas.openxmlformats.org/drawingml/2006/table">
            <a:tbl>
              <a:tblPr firstRow="1">
                <a:tableStyleId>{93296810-A885-4BE3-A3E7-6D5BEEA58F35}</a:tableStyleId>
              </a:tblPr>
              <a:tblGrid>
                <a:gridCol w="2376265">
                  <a:extLst>
                    <a:ext uri="{9D8B030D-6E8A-4147-A177-3AD203B41FA5}">
                      <a16:colId xmlns:a16="http://schemas.microsoft.com/office/drawing/2014/main" val="2896614284"/>
                    </a:ext>
                  </a:extLst>
                </a:gridCol>
                <a:gridCol w="2376265">
                  <a:extLst>
                    <a:ext uri="{9D8B030D-6E8A-4147-A177-3AD203B41FA5}">
                      <a16:colId xmlns:a16="http://schemas.microsoft.com/office/drawing/2014/main" val="2246791513"/>
                    </a:ext>
                  </a:extLst>
                </a:gridCol>
              </a:tblGrid>
              <a:tr h="0">
                <a:tc>
                  <a:txBody>
                    <a:bodyPr/>
                    <a:lstStyle/>
                    <a:p>
                      <a:pPr algn="ctr"/>
                      <a:r>
                        <a:rPr kumimoji="1" lang="ja-JP" altLang="en-US" sz="1100" dirty="0"/>
                        <a:t>竣工時期</a:t>
                      </a:r>
                      <a:r>
                        <a:rPr kumimoji="1" lang="ja-JP" altLang="en-US" sz="900" dirty="0"/>
                        <a:t>　（計画ベース）</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dirty="0"/>
                        <a:t>操業開始時期</a:t>
                      </a:r>
                      <a:r>
                        <a:rPr kumimoji="1" lang="ja-JP" altLang="en-US" sz="900" dirty="0"/>
                        <a:t>　（計画ベース）</a:t>
                      </a:r>
                    </a:p>
                  </a:txBody>
                  <a:tcPr/>
                </a:tc>
                <a:extLst>
                  <a:ext uri="{0D108BD9-81ED-4DB2-BD59-A6C34878D82A}">
                    <a16:rowId xmlns:a16="http://schemas.microsoft.com/office/drawing/2014/main" val="2670215294"/>
                  </a:ext>
                </a:extLst>
              </a:tr>
              <a:tr h="0">
                <a:tc>
                  <a:txBody>
                    <a:bodyPr/>
                    <a:lstStyle/>
                    <a:p>
                      <a:r>
                        <a:rPr kumimoji="1" lang="ja-JP" altLang="en-US" sz="1100" dirty="0"/>
                        <a:t>　　　　　　　</a:t>
                      </a:r>
                      <a:r>
                        <a:rPr kumimoji="1" lang="en-US" altLang="ja-JP" sz="1100" dirty="0">
                          <a:solidFill>
                            <a:srgbClr val="FF0000"/>
                          </a:solidFill>
                        </a:rPr>
                        <a:t>20XX</a:t>
                      </a:r>
                      <a:r>
                        <a:rPr kumimoji="1" lang="ja-JP" altLang="en-US" sz="1100" dirty="0"/>
                        <a:t>年　　　　</a:t>
                      </a:r>
                      <a:r>
                        <a:rPr kumimoji="1" lang="en-US" altLang="ja-JP" sz="1100" dirty="0">
                          <a:solidFill>
                            <a:srgbClr val="FF0000"/>
                          </a:solidFill>
                        </a:rPr>
                        <a:t>XX</a:t>
                      </a:r>
                      <a:r>
                        <a:rPr kumimoji="1" lang="ja-JP" altLang="en-US" sz="1100" dirty="0"/>
                        <a:t>月予定　</a:t>
                      </a:r>
                    </a:p>
                  </a:txBody>
                  <a:tcPr/>
                </a:tc>
                <a:tc>
                  <a:txBody>
                    <a:bodyPr/>
                    <a:lstStyle/>
                    <a:p>
                      <a:r>
                        <a:rPr kumimoji="1" lang="ja-JP" altLang="en-US" sz="1100" dirty="0"/>
                        <a:t>　　　　　　　</a:t>
                      </a:r>
                      <a:r>
                        <a:rPr kumimoji="1" lang="en-US" altLang="ja-JP" sz="1100" dirty="0">
                          <a:solidFill>
                            <a:srgbClr val="FF0000"/>
                          </a:solidFill>
                        </a:rPr>
                        <a:t>20XX</a:t>
                      </a:r>
                      <a:r>
                        <a:rPr kumimoji="1" lang="ja-JP" altLang="en-US" sz="1100" dirty="0"/>
                        <a:t>年　　　　</a:t>
                      </a:r>
                      <a:r>
                        <a:rPr kumimoji="1" lang="en-US" altLang="ja-JP" sz="1100" dirty="0">
                          <a:solidFill>
                            <a:srgbClr val="FF0000"/>
                          </a:solidFill>
                        </a:rPr>
                        <a:t>XX</a:t>
                      </a:r>
                      <a:r>
                        <a:rPr kumimoji="1" lang="ja-JP" altLang="en-US" sz="1100" dirty="0"/>
                        <a:t>月予定</a:t>
                      </a:r>
                    </a:p>
                  </a:txBody>
                  <a:tcPr/>
                </a:tc>
                <a:extLst>
                  <a:ext uri="{0D108BD9-81ED-4DB2-BD59-A6C34878D82A}">
                    <a16:rowId xmlns:a16="http://schemas.microsoft.com/office/drawing/2014/main" val="4137839874"/>
                  </a:ext>
                </a:extLst>
              </a:tr>
            </a:tbl>
          </a:graphicData>
        </a:graphic>
      </p:graphicFrame>
      <p:sp>
        <p:nvSpPr>
          <p:cNvPr id="7" name="Rectangle 3">
            <a:extLst>
              <a:ext uri="{FF2B5EF4-FFF2-40B4-BE49-F238E27FC236}">
                <a16:creationId xmlns:a16="http://schemas.microsoft.com/office/drawing/2014/main" id="{F702DBD3-F02D-68A3-CDA6-8F2D24CA2847}"/>
              </a:ext>
            </a:extLst>
          </p:cNvPr>
          <p:cNvSpPr txBox="1">
            <a:spLocks noChangeArrowheads="1"/>
          </p:cNvSpPr>
          <p:nvPr/>
        </p:nvSpPr>
        <p:spPr bwMode="auto">
          <a:xfrm>
            <a:off x="345000" y="3542188"/>
            <a:ext cx="9216000"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marR="0" lvl="0" indent="0" algn="l" defTabSz="914400" rtl="0" eaLnBrk="1" fontAlgn="base" latinLnBrk="0" hangingPunct="1">
              <a:lnSpc>
                <a:spcPct val="120000"/>
              </a:lnSpc>
              <a:spcBef>
                <a:spcPct val="0"/>
              </a:spcBef>
              <a:spcAft>
                <a:spcPct val="0"/>
              </a:spcAft>
              <a:buClr>
                <a:srgbClr val="5A5A5A"/>
              </a:buClr>
              <a:buSzPct val="100000"/>
              <a:buFont typeface="Wingdings" pitchFamily="2" charset="2"/>
              <a:buNone/>
              <a:tabLst/>
              <a:defRPr/>
            </a:pPr>
            <a:r>
              <a:rPr kumimoji="1" lang="ja-JP" altLang="en-US" sz="11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拠点の想定規模について記載してください。</a:t>
            </a:r>
            <a:endParaRPr kumimoji="1" lang="en-US" altLang="ja-JP" sz="11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graphicFrame>
        <p:nvGraphicFramePr>
          <p:cNvPr id="9" name="表 8">
            <a:extLst>
              <a:ext uri="{FF2B5EF4-FFF2-40B4-BE49-F238E27FC236}">
                <a16:creationId xmlns:a16="http://schemas.microsoft.com/office/drawing/2014/main" id="{9B93FC1C-3889-851B-8E70-BF7773A07770}"/>
              </a:ext>
            </a:extLst>
          </p:cNvPr>
          <p:cNvGraphicFramePr>
            <a:graphicFrameLocks noGrp="1"/>
          </p:cNvGraphicFramePr>
          <p:nvPr/>
        </p:nvGraphicFramePr>
        <p:xfrm>
          <a:off x="560508" y="3761522"/>
          <a:ext cx="2376265" cy="785028"/>
        </p:xfrm>
        <a:graphic>
          <a:graphicData uri="http://schemas.openxmlformats.org/drawingml/2006/table">
            <a:tbl>
              <a:tblPr>
                <a:tableStyleId>{93296810-A885-4BE3-A3E7-6D5BEEA58F35}</a:tableStyleId>
              </a:tblPr>
              <a:tblGrid>
                <a:gridCol w="2376265">
                  <a:extLst>
                    <a:ext uri="{9D8B030D-6E8A-4147-A177-3AD203B41FA5}">
                      <a16:colId xmlns:a16="http://schemas.microsoft.com/office/drawing/2014/main" val="2896614284"/>
                    </a:ext>
                  </a:extLst>
                </a:gridCol>
              </a:tblGrid>
              <a:tr h="480156">
                <a:tc>
                  <a:txBody>
                    <a:bodyPr/>
                    <a:lstStyle/>
                    <a:p>
                      <a:pPr algn="ctr"/>
                      <a:r>
                        <a:rPr kumimoji="1" lang="ja-JP" altLang="en-US" sz="1100" b="1" dirty="0">
                          <a:solidFill>
                            <a:schemeClr val="bg1"/>
                          </a:solidFill>
                        </a:rPr>
                        <a:t>拠点の延床面積（㎡）</a:t>
                      </a:r>
                      <a:endParaRPr kumimoji="1" lang="en-US" altLang="ja-JP" sz="1100" b="1" dirty="0">
                        <a:solidFill>
                          <a:schemeClr val="bg1"/>
                        </a:solidFill>
                      </a:endParaRPr>
                    </a:p>
                    <a:p>
                      <a:pPr algn="ctr"/>
                      <a:r>
                        <a:rPr kumimoji="1" lang="ja-JP" altLang="en-US" sz="900" b="1" dirty="0">
                          <a:solidFill>
                            <a:schemeClr val="bg1"/>
                          </a:solidFill>
                        </a:rPr>
                        <a:t>（計画ベース）</a:t>
                      </a:r>
                    </a:p>
                  </a:txBody>
                  <a:tcPr anchor="ctr">
                    <a:solidFill>
                      <a:schemeClr val="accent6"/>
                    </a:solidFill>
                  </a:tcPr>
                </a:tc>
                <a:extLst>
                  <a:ext uri="{0D108BD9-81ED-4DB2-BD59-A6C34878D82A}">
                    <a16:rowId xmlns:a16="http://schemas.microsoft.com/office/drawing/2014/main" val="2670215294"/>
                  </a:ext>
                </a:extLst>
              </a:tr>
              <a:tr h="304872">
                <a:tc>
                  <a:txBody>
                    <a:bodyPr/>
                    <a:lstStyle/>
                    <a:p>
                      <a:r>
                        <a:rPr kumimoji="1" lang="ja-JP" altLang="en-US" sz="1100" dirty="0"/>
                        <a:t>　　　　　　　　　　　　　　　　　</a:t>
                      </a:r>
                      <a:r>
                        <a:rPr kumimoji="1" lang="en-US" altLang="ja-JP" sz="1100" dirty="0">
                          <a:solidFill>
                            <a:srgbClr val="FF0000"/>
                          </a:solidFill>
                        </a:rPr>
                        <a:t>X,XXX</a:t>
                      </a:r>
                      <a:r>
                        <a:rPr kumimoji="1" lang="ja-JP" altLang="en-US" sz="1100" dirty="0">
                          <a:solidFill>
                            <a:srgbClr val="FF0000"/>
                          </a:solidFill>
                        </a:rPr>
                        <a:t> </a:t>
                      </a:r>
                      <a:r>
                        <a:rPr kumimoji="1" lang="ja-JP" altLang="en-US" sz="1100" dirty="0"/>
                        <a:t>㎡</a:t>
                      </a:r>
                    </a:p>
                  </a:txBody>
                  <a:tcPr/>
                </a:tc>
                <a:extLst>
                  <a:ext uri="{0D108BD9-81ED-4DB2-BD59-A6C34878D82A}">
                    <a16:rowId xmlns:a16="http://schemas.microsoft.com/office/drawing/2014/main" val="4137839874"/>
                  </a:ext>
                </a:extLst>
              </a:tr>
            </a:tbl>
          </a:graphicData>
        </a:graphic>
      </p:graphicFrame>
      <p:sp>
        <p:nvSpPr>
          <p:cNvPr id="4" name="Rectangle 3">
            <a:extLst>
              <a:ext uri="{FF2B5EF4-FFF2-40B4-BE49-F238E27FC236}">
                <a16:creationId xmlns:a16="http://schemas.microsoft.com/office/drawing/2014/main" id="{0AA27B83-2638-0D16-307B-F9D24676BEF7}"/>
              </a:ext>
            </a:extLst>
          </p:cNvPr>
          <p:cNvSpPr txBox="1">
            <a:spLocks noChangeArrowheads="1"/>
          </p:cNvSpPr>
          <p:nvPr/>
        </p:nvSpPr>
        <p:spPr bwMode="auto">
          <a:xfrm>
            <a:off x="345513" y="1460668"/>
            <a:ext cx="9216000"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marR="0" lvl="0" indent="0" algn="l" defTabSz="914400" rtl="0" eaLnBrk="1" fontAlgn="base" latinLnBrk="0" hangingPunct="1">
              <a:lnSpc>
                <a:spcPct val="120000"/>
              </a:lnSpc>
              <a:spcBef>
                <a:spcPct val="0"/>
              </a:spcBef>
              <a:spcAft>
                <a:spcPct val="0"/>
              </a:spcAft>
              <a:buClr>
                <a:srgbClr val="5A5A5A"/>
              </a:buClr>
              <a:buSzPct val="100000"/>
              <a:buFont typeface="Wingdings" pitchFamily="2" charset="2"/>
              <a:buNone/>
              <a:tabLst/>
              <a:defRPr/>
            </a:pPr>
            <a:r>
              <a:rPr kumimoji="1" lang="ja-JP" altLang="en-US" sz="11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拠点を整備するための用地・物件の確保状況として、あてはまるものに「〇」をつけてください。</a:t>
            </a:r>
            <a:endParaRPr kumimoji="1" lang="en-US" altLang="ja-JP" sz="11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graphicFrame>
        <p:nvGraphicFramePr>
          <p:cNvPr id="5" name="表 4">
            <a:extLst>
              <a:ext uri="{FF2B5EF4-FFF2-40B4-BE49-F238E27FC236}">
                <a16:creationId xmlns:a16="http://schemas.microsoft.com/office/drawing/2014/main" id="{AADCBC06-D04B-7EE1-E631-ED854AC10030}"/>
              </a:ext>
            </a:extLst>
          </p:cNvPr>
          <p:cNvGraphicFramePr>
            <a:graphicFrameLocks noGrp="1"/>
          </p:cNvGraphicFramePr>
          <p:nvPr/>
        </p:nvGraphicFramePr>
        <p:xfrm>
          <a:off x="560508" y="4619518"/>
          <a:ext cx="4752530" cy="777240"/>
        </p:xfrm>
        <a:graphic>
          <a:graphicData uri="http://schemas.openxmlformats.org/drawingml/2006/table">
            <a:tbl>
              <a:tblPr>
                <a:tableStyleId>{93296810-A885-4BE3-A3E7-6D5BEEA58F35}</a:tableStyleId>
              </a:tblPr>
              <a:tblGrid>
                <a:gridCol w="2376265">
                  <a:extLst>
                    <a:ext uri="{9D8B030D-6E8A-4147-A177-3AD203B41FA5}">
                      <a16:colId xmlns:a16="http://schemas.microsoft.com/office/drawing/2014/main" val="3753768196"/>
                    </a:ext>
                  </a:extLst>
                </a:gridCol>
                <a:gridCol w="2376265">
                  <a:extLst>
                    <a:ext uri="{9D8B030D-6E8A-4147-A177-3AD203B41FA5}">
                      <a16:colId xmlns:a16="http://schemas.microsoft.com/office/drawing/2014/main" val="1519721275"/>
                    </a:ext>
                  </a:extLst>
                </a:gridCol>
              </a:tblGrid>
              <a:tr h="0">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dirty="0">
                          <a:solidFill>
                            <a:schemeClr val="bg1"/>
                          </a:solidFill>
                        </a:rPr>
                        <a:t>拠点の従業員数</a:t>
                      </a:r>
                      <a:r>
                        <a:rPr kumimoji="1" lang="ja-JP" altLang="en-US" sz="900" b="1" dirty="0">
                          <a:solidFill>
                            <a:schemeClr val="bg1"/>
                          </a:solidFill>
                        </a:rPr>
                        <a:t>　（計画ベース）</a:t>
                      </a:r>
                    </a:p>
                  </a:txBody>
                  <a:tcPr>
                    <a:solidFill>
                      <a:schemeClr val="accent6"/>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900" b="1" dirty="0">
                        <a:solidFill>
                          <a:schemeClr val="bg1"/>
                        </a:solidFill>
                      </a:endParaRPr>
                    </a:p>
                  </a:txBody>
                  <a:tcPr>
                    <a:solidFill>
                      <a:schemeClr val="accent6"/>
                    </a:solidFill>
                  </a:tcPr>
                </a:tc>
                <a:extLst>
                  <a:ext uri="{0D108BD9-81ED-4DB2-BD59-A6C34878D82A}">
                    <a16:rowId xmlns:a16="http://schemas.microsoft.com/office/drawing/2014/main" val="746374238"/>
                  </a:ext>
                </a:extLst>
              </a:tr>
              <a:tr h="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dirty="0">
                          <a:solidFill>
                            <a:schemeClr val="bg1"/>
                          </a:solidFill>
                        </a:rPr>
                        <a:t>操業開始時</a:t>
                      </a:r>
                    </a:p>
                  </a:txBody>
                  <a:tcPr anchor="ctr">
                    <a:solidFill>
                      <a:schemeClr val="accent6"/>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dirty="0">
                          <a:solidFill>
                            <a:schemeClr val="bg1"/>
                          </a:solidFill>
                        </a:rPr>
                        <a:t>操業開始から２年後</a:t>
                      </a:r>
                    </a:p>
                  </a:txBody>
                  <a:tcPr anchor="ctr">
                    <a:solidFill>
                      <a:schemeClr val="accent6"/>
                    </a:solidFill>
                  </a:tcPr>
                </a:tc>
                <a:extLst>
                  <a:ext uri="{0D108BD9-81ED-4DB2-BD59-A6C34878D82A}">
                    <a16:rowId xmlns:a16="http://schemas.microsoft.com/office/drawing/2014/main" val="1465538102"/>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dirty="0"/>
                        <a:t>　　　　　　　　　　　　　　　　　</a:t>
                      </a:r>
                      <a:r>
                        <a:rPr kumimoji="1" lang="en-US" altLang="ja-JP" sz="1100" dirty="0">
                          <a:solidFill>
                            <a:srgbClr val="FF0000"/>
                          </a:solidFill>
                        </a:rPr>
                        <a:t>X,XXX </a:t>
                      </a:r>
                      <a:r>
                        <a:rPr kumimoji="1" lang="ja-JP" altLang="en-US" sz="1100" dirty="0"/>
                        <a:t>名</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dirty="0"/>
                        <a:t>　　　　　　　　　　　　　　　　　</a:t>
                      </a:r>
                      <a:r>
                        <a:rPr kumimoji="1" lang="en-US" altLang="ja-JP" sz="1100" dirty="0">
                          <a:solidFill>
                            <a:srgbClr val="FF0000"/>
                          </a:solidFill>
                        </a:rPr>
                        <a:t>X,XXX </a:t>
                      </a:r>
                      <a:r>
                        <a:rPr kumimoji="1" lang="ja-JP" altLang="en-US" sz="1100" dirty="0"/>
                        <a:t>名</a:t>
                      </a:r>
                    </a:p>
                  </a:txBody>
                  <a:tcPr/>
                </a:tc>
                <a:extLst>
                  <a:ext uri="{0D108BD9-81ED-4DB2-BD59-A6C34878D82A}">
                    <a16:rowId xmlns:a16="http://schemas.microsoft.com/office/drawing/2014/main" val="1260118550"/>
                  </a:ext>
                </a:extLst>
              </a:tr>
            </a:tbl>
          </a:graphicData>
        </a:graphic>
      </p:graphicFrame>
      <p:graphicFrame>
        <p:nvGraphicFramePr>
          <p:cNvPr id="6" name="表 5">
            <a:extLst>
              <a:ext uri="{FF2B5EF4-FFF2-40B4-BE49-F238E27FC236}">
                <a16:creationId xmlns:a16="http://schemas.microsoft.com/office/drawing/2014/main" id="{F5A6A497-4137-5631-8EE4-958C3654B53E}"/>
              </a:ext>
            </a:extLst>
          </p:cNvPr>
          <p:cNvGraphicFramePr>
            <a:graphicFrameLocks noGrp="1"/>
          </p:cNvGraphicFramePr>
          <p:nvPr/>
        </p:nvGraphicFramePr>
        <p:xfrm>
          <a:off x="560510" y="1677700"/>
          <a:ext cx="4752528" cy="777240"/>
        </p:xfrm>
        <a:graphic>
          <a:graphicData uri="http://schemas.openxmlformats.org/drawingml/2006/table">
            <a:tbl>
              <a:tblPr firstCol="1">
                <a:tableStyleId>{93296810-A885-4BE3-A3E7-6D5BEEA58F35}</a:tableStyleId>
              </a:tblPr>
              <a:tblGrid>
                <a:gridCol w="4027566">
                  <a:extLst>
                    <a:ext uri="{9D8B030D-6E8A-4147-A177-3AD203B41FA5}">
                      <a16:colId xmlns:a16="http://schemas.microsoft.com/office/drawing/2014/main" val="1424222768"/>
                    </a:ext>
                  </a:extLst>
                </a:gridCol>
                <a:gridCol w="724962">
                  <a:extLst>
                    <a:ext uri="{9D8B030D-6E8A-4147-A177-3AD203B41FA5}">
                      <a16:colId xmlns:a16="http://schemas.microsoft.com/office/drawing/2014/main" val="3501123533"/>
                    </a:ext>
                  </a:extLst>
                </a:gridCol>
              </a:tblGrid>
              <a:tr h="0">
                <a:tc>
                  <a:txBody>
                    <a:bodyPr/>
                    <a:lstStyle/>
                    <a:p>
                      <a:r>
                        <a:rPr kumimoji="1" lang="ja-JP" altLang="en-US" sz="1100" dirty="0"/>
                        <a:t>既に、用地あるいは物件を取得済</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dirty="0">
                          <a:solidFill>
                            <a:srgbClr val="FF0000"/>
                          </a:solidFill>
                        </a:rPr>
                        <a:t>○</a:t>
                      </a:r>
                    </a:p>
                  </a:txBody>
                  <a:tcPr anchor="ctr"/>
                </a:tc>
                <a:extLst>
                  <a:ext uri="{0D108BD9-81ED-4DB2-BD59-A6C34878D82A}">
                    <a16:rowId xmlns:a16="http://schemas.microsoft.com/office/drawing/2014/main" val="4176420875"/>
                  </a:ext>
                </a:extLst>
              </a:tr>
              <a:tr h="0">
                <a:tc>
                  <a:txBody>
                    <a:bodyPr/>
                    <a:lstStyle/>
                    <a:p>
                      <a:r>
                        <a:rPr kumimoji="1" lang="ja-JP" altLang="en-US" sz="1100" dirty="0"/>
                        <a:t>取得予定の候補用地あるいは候補物件は検討・抽出済</a:t>
                      </a:r>
                    </a:p>
                  </a:txBody>
                  <a:tcPr anchor="ctr"/>
                </a:tc>
                <a:tc>
                  <a:txBody>
                    <a:bodyPr/>
                    <a:lstStyle/>
                    <a:p>
                      <a:pPr algn="ctr"/>
                      <a:endParaRPr kumimoji="1" lang="ja-JP" altLang="en-US" sz="1100" dirty="0"/>
                    </a:p>
                  </a:txBody>
                  <a:tcPr anchor="ctr"/>
                </a:tc>
                <a:extLst>
                  <a:ext uri="{0D108BD9-81ED-4DB2-BD59-A6C34878D82A}">
                    <a16:rowId xmlns:a16="http://schemas.microsoft.com/office/drawing/2014/main" val="2339854765"/>
                  </a:ext>
                </a:extLst>
              </a:tr>
              <a:tr h="0">
                <a:tc>
                  <a:txBody>
                    <a:bodyPr/>
                    <a:lstStyle/>
                    <a:p>
                      <a:r>
                        <a:rPr kumimoji="1" lang="ja-JP" altLang="en-US" sz="1100" dirty="0"/>
                        <a:t>これから用地、物件を探す予定</a:t>
                      </a:r>
                    </a:p>
                  </a:txBody>
                  <a:tcPr anchor="ctr"/>
                </a:tc>
                <a:tc>
                  <a:txBody>
                    <a:bodyPr/>
                    <a:lstStyle/>
                    <a:p>
                      <a:pPr algn="ctr"/>
                      <a:endParaRPr kumimoji="1" lang="ja-JP" altLang="en-US" sz="1100" dirty="0"/>
                    </a:p>
                  </a:txBody>
                  <a:tcPr anchor="ctr"/>
                </a:tc>
                <a:extLst>
                  <a:ext uri="{0D108BD9-81ED-4DB2-BD59-A6C34878D82A}">
                    <a16:rowId xmlns:a16="http://schemas.microsoft.com/office/drawing/2014/main" val="2111889065"/>
                  </a:ext>
                </a:extLst>
              </a:tr>
            </a:tbl>
          </a:graphicData>
        </a:graphic>
      </p:graphicFrame>
      <p:sp>
        <p:nvSpPr>
          <p:cNvPr id="19" name="Rectangle 3">
            <a:extLst>
              <a:ext uri="{FF2B5EF4-FFF2-40B4-BE49-F238E27FC236}">
                <a16:creationId xmlns:a16="http://schemas.microsoft.com/office/drawing/2014/main" id="{22CD3701-281B-B537-FB20-2A0D412B9F5D}"/>
              </a:ext>
            </a:extLst>
          </p:cNvPr>
          <p:cNvSpPr txBox="1">
            <a:spLocks noChangeArrowheads="1"/>
          </p:cNvSpPr>
          <p:nvPr/>
        </p:nvSpPr>
        <p:spPr bwMode="auto">
          <a:xfrm>
            <a:off x="7401271" y="319526"/>
            <a:ext cx="2146759"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marR="0" lvl="0" indent="0" algn="r" defTabSz="914400" rtl="0" eaLnBrk="1" fontAlgn="base" latinLnBrk="0" hangingPunct="1">
              <a:lnSpc>
                <a:spcPct val="120000"/>
              </a:lnSpc>
              <a:spcBef>
                <a:spcPct val="0"/>
              </a:spcBef>
              <a:spcAft>
                <a:spcPct val="0"/>
              </a:spcAft>
              <a:buClr>
                <a:srgbClr val="5A5A5A"/>
              </a:buClr>
              <a:buSzPct val="100000"/>
              <a:buFont typeface="Wingdings" pitchFamily="2" charset="2"/>
              <a:buNone/>
              <a:tabLst/>
              <a:defRPr/>
            </a:pPr>
            <a:r>
              <a:rPr kumimoji="1" lang="ja-JP" altLang="en-US" sz="11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審査基準：適切性・妥当性</a:t>
            </a:r>
            <a:endParaRPr kumimoji="1" lang="en-US" altLang="ja-JP" sz="11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22687863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7C460C-E908-A245-B9EB-BA781DFAD254}"/>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37104C4A-A7BD-3C99-A85A-46A8885FE2CA}"/>
              </a:ext>
            </a:extLst>
          </p:cNvPr>
          <p:cNvSpPr>
            <a:spLocks noGrp="1"/>
          </p:cNvSpPr>
          <p:nvPr>
            <p:ph type="title"/>
          </p:nvPr>
        </p:nvSpPr>
        <p:spPr/>
        <p:txBody>
          <a:bodyPr/>
          <a:lstStyle/>
          <a:p>
            <a:r>
              <a:rPr lang="en-US" altLang="ja-JP" dirty="0"/>
              <a:t>3-2</a:t>
            </a:r>
            <a:r>
              <a:rPr lang="ja-JP" altLang="en-US" dirty="0"/>
              <a:t>．拠点整備に必要な資金調達</a:t>
            </a:r>
            <a:endParaRPr kumimoji="1" lang="ja-JP" altLang="en-US" dirty="0"/>
          </a:p>
        </p:txBody>
      </p:sp>
      <p:sp>
        <p:nvSpPr>
          <p:cNvPr id="25" name="Rectangle 3">
            <a:extLst>
              <a:ext uri="{FF2B5EF4-FFF2-40B4-BE49-F238E27FC236}">
                <a16:creationId xmlns:a16="http://schemas.microsoft.com/office/drawing/2014/main" id="{BC8C6BC2-5CA1-9C6A-7494-B4E000725F7B}"/>
              </a:ext>
            </a:extLst>
          </p:cNvPr>
          <p:cNvSpPr txBox="1">
            <a:spLocks noChangeArrowheads="1"/>
          </p:cNvSpPr>
          <p:nvPr/>
        </p:nvSpPr>
        <p:spPr bwMode="auto">
          <a:xfrm>
            <a:off x="344488" y="2852936"/>
            <a:ext cx="9216000" cy="38350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marR="0" lvl="0" indent="0" algn="l" defTabSz="914400" rtl="0" eaLnBrk="1" fontAlgn="base" latinLnBrk="0" hangingPunct="1">
              <a:lnSpc>
                <a:spcPct val="120000"/>
              </a:lnSpc>
              <a:spcBef>
                <a:spcPct val="0"/>
              </a:spcBef>
              <a:spcAft>
                <a:spcPct val="0"/>
              </a:spcAft>
              <a:buClr>
                <a:srgbClr val="5A5A5A"/>
              </a:buClr>
              <a:buSzPct val="100000"/>
              <a:buFont typeface="Wingdings" pitchFamily="2" charset="2"/>
              <a:buNone/>
              <a:tabLst/>
              <a:defRPr/>
            </a:pPr>
            <a:r>
              <a:rPr kumimoji="1" lang="en-US" altLang="ja-JP" sz="1100" b="1" i="0" u="none" strike="noStrike" kern="0" cap="none" spc="0" normalizeH="0" baseline="0" noProof="0" dirty="0">
                <a:ln>
                  <a:noFill/>
                </a:ln>
                <a:solidFill>
                  <a:srgbClr val="000000"/>
                </a:solidFill>
                <a:effectLst/>
                <a:highlight>
                  <a:srgbClr val="CCDAEC"/>
                </a:highlight>
                <a:uLnTx/>
                <a:uFillTx/>
                <a:latin typeface="Meiryo UI" panose="020B0604030504040204" pitchFamily="50" charset="-128"/>
                <a:ea typeface="Meiryo UI" panose="020B0604030504040204" pitchFamily="50" charset="-128"/>
                <a:cs typeface="+mn-cs"/>
              </a:rPr>
              <a:t>【</a:t>
            </a:r>
            <a:r>
              <a:rPr kumimoji="1" lang="ja-JP" altLang="en-US" sz="1100" b="1" i="0" u="none" strike="noStrike" kern="0" cap="none" spc="0" normalizeH="0" baseline="0" noProof="0" dirty="0">
                <a:ln>
                  <a:noFill/>
                </a:ln>
                <a:solidFill>
                  <a:srgbClr val="000000"/>
                </a:solidFill>
                <a:effectLst/>
                <a:highlight>
                  <a:srgbClr val="CCDAEC"/>
                </a:highlight>
                <a:uLnTx/>
                <a:uFillTx/>
                <a:latin typeface="Meiryo UI" panose="020B0604030504040204" pitchFamily="50" charset="-128"/>
                <a:ea typeface="Meiryo UI" panose="020B0604030504040204" pitchFamily="50" charset="-128"/>
                <a:cs typeface="+mn-cs"/>
              </a:rPr>
              <a:t>補助金に申請予定の経費</a:t>
            </a:r>
            <a:r>
              <a:rPr kumimoji="1" lang="en-US" altLang="ja-JP" sz="1100" b="1" i="0" u="none" strike="noStrike" kern="0" cap="none" spc="0" normalizeH="0" baseline="0" noProof="0" dirty="0">
                <a:ln>
                  <a:noFill/>
                </a:ln>
                <a:solidFill>
                  <a:srgbClr val="000000"/>
                </a:solidFill>
                <a:effectLst/>
                <a:highlight>
                  <a:srgbClr val="CCDAEC"/>
                </a:highlight>
                <a:uLnTx/>
                <a:uFillTx/>
                <a:latin typeface="Meiryo UI" panose="020B0604030504040204" pitchFamily="50" charset="-128"/>
                <a:ea typeface="Meiryo UI" panose="020B0604030504040204" pitchFamily="50" charset="-128"/>
                <a:cs typeface="+mn-cs"/>
              </a:rPr>
              <a:t>】</a:t>
            </a:r>
          </a:p>
          <a:p>
            <a:pPr marL="0" marR="0" lvl="0" indent="0" algn="l" defTabSz="914400" rtl="0" eaLnBrk="1" fontAlgn="base" latinLnBrk="0" hangingPunct="1">
              <a:lnSpc>
                <a:spcPct val="120000"/>
              </a:lnSpc>
              <a:spcBef>
                <a:spcPct val="0"/>
              </a:spcBef>
              <a:spcAft>
                <a:spcPct val="0"/>
              </a:spcAft>
              <a:buClr>
                <a:srgbClr val="5A5A5A"/>
              </a:buClr>
              <a:buSzPct val="100000"/>
              <a:buFont typeface="Wingdings" pitchFamily="2" charset="2"/>
              <a:buNone/>
              <a:tabLst/>
              <a:defRPr/>
            </a:pPr>
            <a:r>
              <a:rPr kumimoji="1" lang="ja-JP" altLang="en-US" sz="11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拠点整備にあたり、令和９</a:t>
            </a:r>
            <a:r>
              <a:rPr kumimoji="1" lang="en-US" altLang="ja-JP" sz="11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,10</a:t>
            </a:r>
            <a:r>
              <a:rPr kumimoji="1" lang="ja-JP" altLang="en-US" sz="11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年度に予定している「予算額」及び「本補助金への申請予定額」について記載してください。</a:t>
            </a:r>
            <a:endParaRPr kumimoji="1" lang="en-US" altLang="ja-JP" sz="1100" b="1"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graphicFrame>
        <p:nvGraphicFramePr>
          <p:cNvPr id="4" name="表 3">
            <a:extLst>
              <a:ext uri="{FF2B5EF4-FFF2-40B4-BE49-F238E27FC236}">
                <a16:creationId xmlns:a16="http://schemas.microsoft.com/office/drawing/2014/main" id="{260B6F1E-7342-E325-2F46-67738B318D24}"/>
              </a:ext>
            </a:extLst>
          </p:cNvPr>
          <p:cNvGraphicFramePr>
            <a:graphicFrameLocks noGrp="1"/>
          </p:cNvGraphicFramePr>
          <p:nvPr>
            <p:extLst>
              <p:ext uri="{D42A27DB-BD31-4B8C-83A1-F6EECF244321}">
                <p14:modId xmlns:p14="http://schemas.microsoft.com/office/powerpoint/2010/main" val="1408768415"/>
              </p:ext>
            </p:extLst>
          </p:nvPr>
        </p:nvGraphicFramePr>
        <p:xfrm>
          <a:off x="560512" y="3285349"/>
          <a:ext cx="6624736" cy="2590800"/>
        </p:xfrm>
        <a:graphic>
          <a:graphicData uri="http://schemas.openxmlformats.org/drawingml/2006/table">
            <a:tbl>
              <a:tblPr firstRow="1">
                <a:tableStyleId>{93296810-A885-4BE3-A3E7-6D5BEEA58F35}</a:tableStyleId>
              </a:tblPr>
              <a:tblGrid>
                <a:gridCol w="2376264">
                  <a:extLst>
                    <a:ext uri="{9D8B030D-6E8A-4147-A177-3AD203B41FA5}">
                      <a16:colId xmlns:a16="http://schemas.microsoft.com/office/drawing/2014/main" val="3984589306"/>
                    </a:ext>
                  </a:extLst>
                </a:gridCol>
                <a:gridCol w="2124236">
                  <a:extLst>
                    <a:ext uri="{9D8B030D-6E8A-4147-A177-3AD203B41FA5}">
                      <a16:colId xmlns:a16="http://schemas.microsoft.com/office/drawing/2014/main" val="1785711630"/>
                    </a:ext>
                  </a:extLst>
                </a:gridCol>
                <a:gridCol w="2124236">
                  <a:extLst>
                    <a:ext uri="{9D8B030D-6E8A-4147-A177-3AD203B41FA5}">
                      <a16:colId xmlns:a16="http://schemas.microsoft.com/office/drawing/2014/main" val="1199272672"/>
                    </a:ext>
                  </a:extLst>
                </a:gridCol>
              </a:tblGrid>
              <a:tr h="0">
                <a:tc>
                  <a:txBody>
                    <a:bodyPr/>
                    <a:lstStyle/>
                    <a:p>
                      <a:pPr algn="ctr"/>
                      <a:r>
                        <a:rPr kumimoji="1" lang="ja-JP" altLang="en-US" sz="1100" dirty="0"/>
                        <a:t>経費区分</a:t>
                      </a:r>
                    </a:p>
                  </a:txBody>
                  <a:tcPr/>
                </a:tc>
                <a:tc>
                  <a:txBody>
                    <a:bodyPr/>
                    <a:lstStyle/>
                    <a:p>
                      <a:pPr algn="ctr"/>
                      <a:r>
                        <a:rPr kumimoji="1" lang="ja-JP" altLang="en-US" sz="1100" dirty="0"/>
                        <a:t>予算額（予定）</a:t>
                      </a:r>
                    </a:p>
                  </a:txBody>
                  <a:tcPr/>
                </a:tc>
                <a:tc>
                  <a:txBody>
                    <a:bodyPr/>
                    <a:lstStyle/>
                    <a:p>
                      <a:pPr algn="ctr"/>
                      <a:r>
                        <a:rPr kumimoji="1" lang="ja-JP" altLang="en-US" sz="1100" dirty="0"/>
                        <a:t>補助申請予定額</a:t>
                      </a:r>
                    </a:p>
                  </a:txBody>
                  <a:tcPr/>
                </a:tc>
                <a:extLst>
                  <a:ext uri="{0D108BD9-81ED-4DB2-BD59-A6C34878D82A}">
                    <a16:rowId xmlns:a16="http://schemas.microsoft.com/office/drawing/2014/main" val="1390995497"/>
                  </a:ext>
                </a:extLst>
              </a:tr>
              <a:tr h="0">
                <a:tc>
                  <a:txBody>
                    <a:bodyPr/>
                    <a:lstStyle/>
                    <a:p>
                      <a:r>
                        <a:rPr kumimoji="1" lang="ja-JP" altLang="en-US" sz="1100" dirty="0"/>
                        <a:t>建物費</a:t>
                      </a:r>
                    </a:p>
                  </a:txBody>
                  <a:tcPr/>
                </a:tc>
                <a:tc>
                  <a:txBody>
                    <a:bodyPr/>
                    <a:lstStyle/>
                    <a:p>
                      <a:pPr algn="r"/>
                      <a:r>
                        <a:rPr kumimoji="1" lang="en-US" altLang="ja-JP" sz="1100" dirty="0">
                          <a:solidFill>
                            <a:srgbClr val="FF0000"/>
                          </a:solidFill>
                        </a:rPr>
                        <a:t>X,XXX</a:t>
                      </a:r>
                      <a:r>
                        <a:rPr kumimoji="1" lang="ja-JP" altLang="en-US" sz="1100" dirty="0"/>
                        <a:t>百万円</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rgbClr val="FF0000"/>
                          </a:solidFill>
                        </a:rPr>
                        <a:t>X,XXX</a:t>
                      </a:r>
                      <a:r>
                        <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rPr>
                        <a:t>百万円</a:t>
                      </a:r>
                    </a:p>
                  </a:txBody>
                  <a:tcPr/>
                </a:tc>
                <a:extLst>
                  <a:ext uri="{0D108BD9-81ED-4DB2-BD59-A6C34878D82A}">
                    <a16:rowId xmlns:a16="http://schemas.microsoft.com/office/drawing/2014/main" val="594589259"/>
                  </a:ext>
                </a:extLst>
              </a:tr>
              <a:tr h="0">
                <a:tc>
                  <a:txBody>
                    <a:bodyPr/>
                    <a:lstStyle/>
                    <a:p>
                      <a:r>
                        <a:rPr kumimoji="1" lang="ja-JP" altLang="en-US" sz="1100" dirty="0"/>
                        <a:t>機械装置費</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rgbClr val="FF0000"/>
                          </a:solidFill>
                        </a:rPr>
                        <a:t>XX</a:t>
                      </a:r>
                      <a:r>
                        <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rPr>
                        <a:t>百万円</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rgbClr val="FF0000"/>
                          </a:solidFill>
                        </a:rPr>
                        <a:t>XX</a:t>
                      </a:r>
                      <a:r>
                        <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rPr>
                        <a:t>百万円</a:t>
                      </a:r>
                    </a:p>
                  </a:txBody>
                  <a:tcPr/>
                </a:tc>
                <a:extLst>
                  <a:ext uri="{0D108BD9-81ED-4DB2-BD59-A6C34878D82A}">
                    <a16:rowId xmlns:a16="http://schemas.microsoft.com/office/drawing/2014/main" val="1738614540"/>
                  </a:ext>
                </a:extLst>
              </a:tr>
              <a:tr h="0">
                <a:tc>
                  <a:txBody>
                    <a:bodyPr/>
                    <a:lstStyle/>
                    <a:p>
                      <a:r>
                        <a:rPr kumimoji="1" lang="ja-JP" altLang="en-US" sz="1100" dirty="0"/>
                        <a:t>ソフトウェア費</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rgbClr val="FF0000"/>
                          </a:solidFill>
                        </a:rPr>
                        <a:t>XX</a:t>
                      </a:r>
                      <a:r>
                        <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rPr>
                        <a:t>百万円</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rgbClr val="FF0000"/>
                          </a:solidFill>
                        </a:rPr>
                        <a:t>XX</a:t>
                      </a:r>
                      <a:r>
                        <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rPr>
                        <a:t>百万円</a:t>
                      </a:r>
                    </a:p>
                  </a:txBody>
                  <a:tcPr/>
                </a:tc>
                <a:extLst>
                  <a:ext uri="{0D108BD9-81ED-4DB2-BD59-A6C34878D82A}">
                    <a16:rowId xmlns:a16="http://schemas.microsoft.com/office/drawing/2014/main" val="189234636"/>
                  </a:ext>
                </a:extLst>
              </a:tr>
              <a:tr h="0">
                <a:tc>
                  <a:txBody>
                    <a:bodyPr/>
                    <a:lstStyle/>
                    <a:p>
                      <a:r>
                        <a:rPr kumimoji="1" lang="ja-JP" altLang="en-US" sz="1100" dirty="0"/>
                        <a:t>外注費</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rPr>
                        <a:t>百万円</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rPr>
                        <a:t>百万円</a:t>
                      </a:r>
                    </a:p>
                  </a:txBody>
                  <a:tcPr/>
                </a:tc>
                <a:extLst>
                  <a:ext uri="{0D108BD9-81ED-4DB2-BD59-A6C34878D82A}">
                    <a16:rowId xmlns:a16="http://schemas.microsoft.com/office/drawing/2014/main" val="309659734"/>
                  </a:ext>
                </a:extLst>
              </a:tr>
              <a:tr h="0">
                <a:tc>
                  <a:txBody>
                    <a:bodyPr/>
                    <a:lstStyle/>
                    <a:p>
                      <a:r>
                        <a:rPr kumimoji="1" lang="ja-JP" altLang="en-US" sz="1100" dirty="0"/>
                        <a:t>専門家経費</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rPr>
                        <a:t>百万円</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rPr>
                        <a:t>百万円</a:t>
                      </a:r>
                    </a:p>
                  </a:txBody>
                  <a:tcPr/>
                </a:tc>
                <a:extLst>
                  <a:ext uri="{0D108BD9-81ED-4DB2-BD59-A6C34878D82A}">
                    <a16:rowId xmlns:a16="http://schemas.microsoft.com/office/drawing/2014/main" val="1024514526"/>
                  </a:ext>
                </a:extLst>
              </a:tr>
              <a:tr h="0">
                <a:tc>
                  <a:txBody>
                    <a:bodyPr/>
                    <a:lstStyle/>
                    <a:p>
                      <a:r>
                        <a:rPr kumimoji="1" lang="ja-JP" altLang="en-US" sz="1100" dirty="0"/>
                        <a:t>産業財産権出願・導入費</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rPr>
                        <a:t>百万円</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srgbClr val="000000"/>
                          </a:solidFill>
                          <a:effectLst/>
                          <a:uLnTx/>
                          <a:uFillTx/>
                          <a:latin typeface="Arial"/>
                          <a:ea typeface="ＭＳ Ｐゴシック"/>
                          <a:cs typeface="+mn-cs"/>
                        </a:rPr>
                        <a:t>百万円</a:t>
                      </a:r>
                      <a:endPar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endParaRPr>
                    </a:p>
                  </a:txBody>
                  <a:tcPr/>
                </a:tc>
                <a:extLst>
                  <a:ext uri="{0D108BD9-81ED-4DB2-BD59-A6C34878D82A}">
                    <a16:rowId xmlns:a16="http://schemas.microsoft.com/office/drawing/2014/main" val="1342977604"/>
                  </a:ext>
                </a:extLst>
              </a:tr>
              <a:tr h="0">
                <a:tc>
                  <a:txBody>
                    <a:bodyPr/>
                    <a:lstStyle/>
                    <a:p>
                      <a:r>
                        <a:rPr kumimoji="1" lang="ja-JP" altLang="en-US" sz="1100" dirty="0"/>
                        <a:t>人件費</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rPr>
                        <a:t>百万円</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rPr>
                        <a:t>百万円</a:t>
                      </a:r>
                    </a:p>
                  </a:txBody>
                  <a:tcPr/>
                </a:tc>
                <a:extLst>
                  <a:ext uri="{0D108BD9-81ED-4DB2-BD59-A6C34878D82A}">
                    <a16:rowId xmlns:a16="http://schemas.microsoft.com/office/drawing/2014/main" val="2092143175"/>
                  </a:ext>
                </a:extLst>
              </a:tr>
              <a:tr h="0">
                <a:tc>
                  <a:txBody>
                    <a:bodyPr/>
                    <a:lstStyle/>
                    <a:p>
                      <a:r>
                        <a:rPr kumimoji="1" lang="ja-JP" altLang="en-US" sz="1100" dirty="0"/>
                        <a:t>不動産賃借料・光熱水費</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rPr>
                        <a:t>百万円</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rPr>
                        <a:t>百万円</a:t>
                      </a:r>
                    </a:p>
                  </a:txBody>
                  <a:tcPr/>
                </a:tc>
                <a:extLst>
                  <a:ext uri="{0D108BD9-81ED-4DB2-BD59-A6C34878D82A}">
                    <a16:rowId xmlns:a16="http://schemas.microsoft.com/office/drawing/2014/main" val="2248122291"/>
                  </a:ext>
                </a:extLst>
              </a:tr>
              <a:tr h="0">
                <a:tc>
                  <a:txBody>
                    <a:bodyPr/>
                    <a:lstStyle/>
                    <a:p>
                      <a:pPr algn="ctr"/>
                      <a:r>
                        <a:rPr kumimoji="1" lang="ja-JP" altLang="en-US" sz="1100" dirty="0"/>
                        <a:t>合計</a:t>
                      </a:r>
                    </a:p>
                  </a:txBody>
                  <a:tcPr>
                    <a:solidFill>
                      <a:schemeClr val="accent6">
                        <a:lumMod val="20000"/>
                        <a:lumOff val="8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rgbClr val="FF0000"/>
                          </a:solidFill>
                        </a:rPr>
                        <a:t>X,XXX</a:t>
                      </a:r>
                      <a:r>
                        <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rPr>
                        <a:t>百万円</a:t>
                      </a:r>
                    </a:p>
                  </a:txBody>
                  <a:tcPr>
                    <a:solidFill>
                      <a:schemeClr val="accent6">
                        <a:lumMod val="20000"/>
                        <a:lumOff val="8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rgbClr val="FF0000"/>
                          </a:solidFill>
                        </a:rPr>
                        <a:t>X,XXX</a:t>
                      </a:r>
                      <a:r>
                        <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rPr>
                        <a:t>百万円</a:t>
                      </a:r>
                    </a:p>
                  </a:txBody>
                  <a:tcPr>
                    <a:solidFill>
                      <a:schemeClr val="accent6">
                        <a:lumMod val="20000"/>
                        <a:lumOff val="80000"/>
                      </a:schemeClr>
                    </a:solidFill>
                  </a:tcPr>
                </a:tc>
                <a:extLst>
                  <a:ext uri="{0D108BD9-81ED-4DB2-BD59-A6C34878D82A}">
                    <a16:rowId xmlns:a16="http://schemas.microsoft.com/office/drawing/2014/main" val="1631893905"/>
                  </a:ext>
                </a:extLst>
              </a:tr>
            </a:tbl>
          </a:graphicData>
        </a:graphic>
      </p:graphicFrame>
      <p:graphicFrame>
        <p:nvGraphicFramePr>
          <p:cNvPr id="6" name="表 5">
            <a:extLst>
              <a:ext uri="{FF2B5EF4-FFF2-40B4-BE49-F238E27FC236}">
                <a16:creationId xmlns:a16="http://schemas.microsoft.com/office/drawing/2014/main" id="{9F4A609D-9A55-E8A9-79BA-85F594653088}"/>
              </a:ext>
            </a:extLst>
          </p:cNvPr>
          <p:cNvGraphicFramePr>
            <a:graphicFrameLocks noGrp="1"/>
          </p:cNvGraphicFramePr>
          <p:nvPr>
            <p:extLst>
              <p:ext uri="{D42A27DB-BD31-4B8C-83A1-F6EECF244321}">
                <p14:modId xmlns:p14="http://schemas.microsoft.com/office/powerpoint/2010/main" val="4041738600"/>
              </p:ext>
            </p:extLst>
          </p:nvPr>
        </p:nvGraphicFramePr>
        <p:xfrm>
          <a:off x="564664" y="5940596"/>
          <a:ext cx="6624736" cy="518160"/>
        </p:xfrm>
        <a:graphic>
          <a:graphicData uri="http://schemas.openxmlformats.org/drawingml/2006/table">
            <a:tbl>
              <a:tblPr>
                <a:tableStyleId>{93296810-A885-4BE3-A3E7-6D5BEEA58F35}</a:tableStyleId>
              </a:tblPr>
              <a:tblGrid>
                <a:gridCol w="2376264">
                  <a:extLst>
                    <a:ext uri="{9D8B030D-6E8A-4147-A177-3AD203B41FA5}">
                      <a16:colId xmlns:a16="http://schemas.microsoft.com/office/drawing/2014/main" val="335954487"/>
                    </a:ext>
                  </a:extLst>
                </a:gridCol>
                <a:gridCol w="2124236">
                  <a:extLst>
                    <a:ext uri="{9D8B030D-6E8A-4147-A177-3AD203B41FA5}">
                      <a16:colId xmlns:a16="http://schemas.microsoft.com/office/drawing/2014/main" val="1175403565"/>
                    </a:ext>
                  </a:extLst>
                </a:gridCol>
                <a:gridCol w="2124236">
                  <a:extLst>
                    <a:ext uri="{9D8B030D-6E8A-4147-A177-3AD203B41FA5}">
                      <a16:colId xmlns:a16="http://schemas.microsoft.com/office/drawing/2014/main" val="2039106900"/>
                    </a:ext>
                  </a:extLst>
                </a:gridCol>
              </a:tblGrid>
              <a:tr h="0">
                <a:tc>
                  <a:txBody>
                    <a:bodyPr/>
                    <a:lstStyle/>
                    <a:p>
                      <a:r>
                        <a:rPr kumimoji="1" lang="ja-JP" altLang="en-US" sz="1100" dirty="0"/>
                        <a:t>うち、令和</a:t>
                      </a:r>
                      <a:r>
                        <a:rPr kumimoji="1" lang="en-US" altLang="ja-JP" sz="1100" dirty="0"/>
                        <a:t>9</a:t>
                      </a:r>
                      <a:r>
                        <a:rPr kumimoji="1" lang="ja-JP" altLang="en-US" sz="1100" dirty="0"/>
                        <a:t>（</a:t>
                      </a:r>
                      <a:r>
                        <a:rPr kumimoji="1" lang="en-US" altLang="ja-JP" sz="1100" dirty="0"/>
                        <a:t>2027</a:t>
                      </a:r>
                      <a:r>
                        <a:rPr kumimoji="1" lang="ja-JP" altLang="en-US" sz="1100" dirty="0"/>
                        <a:t>）年度分</a:t>
                      </a:r>
                    </a:p>
                  </a:txBody>
                  <a:tcPr>
                    <a:solidFill>
                      <a:schemeClr val="accent6">
                        <a:lumMod val="20000"/>
                        <a:lumOff val="80000"/>
                      </a:schemeClr>
                    </a:solidFill>
                  </a:tcPr>
                </a:tc>
                <a:tc>
                  <a:txBody>
                    <a:bodyPr/>
                    <a:lstStyle/>
                    <a:p>
                      <a:pPr algn="r"/>
                      <a:r>
                        <a:rPr kumimoji="1" lang="en-US" altLang="ja-JP" sz="1100" dirty="0">
                          <a:solidFill>
                            <a:srgbClr val="FF0000"/>
                          </a:solidFill>
                        </a:rPr>
                        <a:t>X,XXX</a:t>
                      </a:r>
                      <a:r>
                        <a:rPr kumimoji="1" lang="ja-JP" altLang="en-US" sz="1100" dirty="0"/>
                        <a:t>百万円</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rgbClr val="FF0000"/>
                          </a:solidFill>
                        </a:rPr>
                        <a:t>X,XXX</a:t>
                      </a:r>
                      <a:r>
                        <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rPr>
                        <a:t>百万円</a:t>
                      </a:r>
                      <a:r>
                        <a:rPr kumimoji="1" lang="en-US" altLang="ja-JP" sz="1100" b="0" i="0" u="none" strike="noStrike" kern="1200" cap="none" spc="0" normalizeH="0" baseline="30000" noProof="0" dirty="0">
                          <a:ln>
                            <a:noFill/>
                          </a:ln>
                          <a:solidFill>
                            <a:schemeClr val="tx1"/>
                          </a:solidFill>
                          <a:effectLst/>
                          <a:uLnTx/>
                          <a:uFillTx/>
                          <a:latin typeface="+mn-lt"/>
                          <a:ea typeface="+mn-ea"/>
                          <a:cs typeface="+mn-cs"/>
                        </a:rPr>
                        <a:t>※1</a:t>
                      </a:r>
                      <a:endPar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endParaRPr>
                    </a:p>
                  </a:txBody>
                  <a:tcPr/>
                </a:tc>
                <a:extLst>
                  <a:ext uri="{0D108BD9-81ED-4DB2-BD59-A6C34878D82A}">
                    <a16:rowId xmlns:a16="http://schemas.microsoft.com/office/drawing/2014/main" val="450118638"/>
                  </a:ext>
                </a:extLst>
              </a:tr>
              <a:tr h="0">
                <a:tc>
                  <a:txBody>
                    <a:bodyPr/>
                    <a:lstStyle/>
                    <a:p>
                      <a:r>
                        <a:rPr kumimoji="1" lang="ja-JP" altLang="en-US" sz="1100" dirty="0"/>
                        <a:t>うち、令和</a:t>
                      </a:r>
                      <a:r>
                        <a:rPr kumimoji="1" lang="en-US" altLang="ja-JP" sz="1100" dirty="0"/>
                        <a:t>10</a:t>
                      </a:r>
                      <a:r>
                        <a:rPr kumimoji="1" lang="ja-JP" altLang="en-US" sz="1100" dirty="0"/>
                        <a:t>（</a:t>
                      </a:r>
                      <a:r>
                        <a:rPr kumimoji="1" lang="en-US" altLang="ja-JP" sz="1100" dirty="0"/>
                        <a:t>2028</a:t>
                      </a:r>
                      <a:r>
                        <a:rPr kumimoji="1" lang="ja-JP" altLang="en-US" sz="1100" dirty="0"/>
                        <a:t>）年度分</a:t>
                      </a:r>
                    </a:p>
                  </a:txBody>
                  <a:tcPr>
                    <a:solidFill>
                      <a:schemeClr val="accent6">
                        <a:lumMod val="20000"/>
                        <a:lumOff val="8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rgbClr val="FF0000"/>
                          </a:solidFill>
                        </a:rPr>
                        <a:t>XXX</a:t>
                      </a:r>
                      <a:r>
                        <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rPr>
                        <a:t>百万円</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rgbClr val="FF0000"/>
                          </a:solidFill>
                        </a:rPr>
                        <a:t>XXX</a:t>
                      </a:r>
                      <a:r>
                        <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rPr>
                        <a:t>百万円</a:t>
                      </a:r>
                      <a:r>
                        <a:rPr kumimoji="1" lang="en-US" altLang="ja-JP" sz="1100" b="0" i="0" u="none" strike="noStrike" kern="1200" cap="none" spc="0" normalizeH="0" baseline="30000" noProof="0" dirty="0">
                          <a:ln>
                            <a:noFill/>
                          </a:ln>
                          <a:solidFill>
                            <a:schemeClr val="tx1"/>
                          </a:solidFill>
                          <a:effectLst/>
                          <a:uLnTx/>
                          <a:uFillTx/>
                          <a:latin typeface="+mn-lt"/>
                          <a:ea typeface="+mn-ea"/>
                          <a:cs typeface="+mn-cs"/>
                        </a:rPr>
                        <a:t>※2</a:t>
                      </a:r>
                      <a:endPar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endParaRPr>
                    </a:p>
                  </a:txBody>
                  <a:tcPr/>
                </a:tc>
                <a:extLst>
                  <a:ext uri="{0D108BD9-81ED-4DB2-BD59-A6C34878D82A}">
                    <a16:rowId xmlns:a16="http://schemas.microsoft.com/office/drawing/2014/main" val="212978090"/>
                  </a:ext>
                </a:extLst>
              </a:tr>
            </a:tbl>
          </a:graphicData>
        </a:graphic>
      </p:graphicFrame>
      <p:sp>
        <p:nvSpPr>
          <p:cNvPr id="3" name="Rectangle 3">
            <a:extLst>
              <a:ext uri="{FF2B5EF4-FFF2-40B4-BE49-F238E27FC236}">
                <a16:creationId xmlns:a16="http://schemas.microsoft.com/office/drawing/2014/main" id="{43F72D30-7982-7B46-B619-2859C14D014E}"/>
              </a:ext>
            </a:extLst>
          </p:cNvPr>
          <p:cNvSpPr txBox="1">
            <a:spLocks noChangeArrowheads="1"/>
          </p:cNvSpPr>
          <p:nvPr/>
        </p:nvSpPr>
        <p:spPr bwMode="auto">
          <a:xfrm>
            <a:off x="344488" y="1245297"/>
            <a:ext cx="9216000" cy="38350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marR="0" lvl="0" indent="0" algn="l" defTabSz="914400" rtl="0" eaLnBrk="1" fontAlgn="base" latinLnBrk="0" hangingPunct="1">
              <a:lnSpc>
                <a:spcPct val="120000"/>
              </a:lnSpc>
              <a:spcBef>
                <a:spcPct val="0"/>
              </a:spcBef>
              <a:spcAft>
                <a:spcPct val="0"/>
              </a:spcAft>
              <a:buClr>
                <a:srgbClr val="5A5A5A"/>
              </a:buClr>
              <a:buSzPct val="100000"/>
              <a:buFont typeface="Wingdings" pitchFamily="2" charset="2"/>
              <a:buNone/>
              <a:tabLst/>
              <a:defRPr/>
            </a:pPr>
            <a:r>
              <a:rPr kumimoji="1" lang="en-US" altLang="ja-JP" sz="1100" b="1" i="0" u="none" strike="noStrike" kern="0" cap="none" spc="0" normalizeH="0" baseline="0" noProof="0" dirty="0">
                <a:ln>
                  <a:noFill/>
                </a:ln>
                <a:solidFill>
                  <a:srgbClr val="000000"/>
                </a:solidFill>
                <a:effectLst/>
                <a:highlight>
                  <a:srgbClr val="CCDAEC"/>
                </a:highlight>
                <a:uLnTx/>
                <a:uFillTx/>
                <a:latin typeface="Meiryo UI" panose="020B0604030504040204" pitchFamily="50" charset="-128"/>
                <a:ea typeface="Meiryo UI" panose="020B0604030504040204" pitchFamily="50" charset="-128"/>
                <a:cs typeface="+mn-cs"/>
              </a:rPr>
              <a:t>【</a:t>
            </a:r>
            <a:r>
              <a:rPr kumimoji="1" lang="ja-JP" altLang="en-US" sz="1100" b="1" i="0" u="none" strike="noStrike" kern="0" cap="none" spc="0" normalizeH="0" baseline="0" noProof="0" dirty="0">
                <a:ln>
                  <a:noFill/>
                </a:ln>
                <a:solidFill>
                  <a:srgbClr val="000000"/>
                </a:solidFill>
                <a:effectLst/>
                <a:highlight>
                  <a:srgbClr val="CCDAEC"/>
                </a:highlight>
                <a:uLnTx/>
                <a:uFillTx/>
                <a:latin typeface="Meiryo UI" panose="020B0604030504040204" pitchFamily="50" charset="-128"/>
                <a:ea typeface="Meiryo UI" panose="020B0604030504040204" pitchFamily="50" charset="-128"/>
                <a:cs typeface="+mn-cs"/>
              </a:rPr>
              <a:t>資金調達の計画</a:t>
            </a:r>
            <a:r>
              <a:rPr kumimoji="1" lang="en-US" altLang="ja-JP" sz="1100" b="1" i="0" u="none" strike="noStrike" kern="0" cap="none" spc="0" normalizeH="0" baseline="0" noProof="0" dirty="0">
                <a:ln>
                  <a:noFill/>
                </a:ln>
                <a:solidFill>
                  <a:srgbClr val="000000"/>
                </a:solidFill>
                <a:effectLst/>
                <a:highlight>
                  <a:srgbClr val="CCDAEC"/>
                </a:highlight>
                <a:uLnTx/>
                <a:uFillTx/>
                <a:latin typeface="Meiryo UI" panose="020B0604030504040204" pitchFamily="50" charset="-128"/>
                <a:ea typeface="Meiryo UI" panose="020B0604030504040204" pitchFamily="50" charset="-128"/>
                <a:cs typeface="+mn-cs"/>
              </a:rPr>
              <a:t>】</a:t>
            </a:r>
          </a:p>
          <a:p>
            <a:pPr marL="0" marR="0" lvl="0" indent="0" algn="l" defTabSz="914400" rtl="0" eaLnBrk="1" fontAlgn="base" latinLnBrk="0" hangingPunct="1">
              <a:lnSpc>
                <a:spcPct val="120000"/>
              </a:lnSpc>
              <a:spcBef>
                <a:spcPct val="0"/>
              </a:spcBef>
              <a:spcAft>
                <a:spcPct val="0"/>
              </a:spcAft>
              <a:buClr>
                <a:srgbClr val="5A5A5A"/>
              </a:buClr>
              <a:buSzPct val="100000"/>
              <a:buFont typeface="Wingdings" pitchFamily="2" charset="2"/>
              <a:buNone/>
              <a:tabLst/>
              <a:defRPr/>
            </a:pPr>
            <a:r>
              <a:rPr kumimoji="1" lang="ja-JP" altLang="en-US" sz="11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拠点整備に要する資金の調達状況、調達の見込みについて記載してください。</a:t>
            </a:r>
            <a:endParaRPr kumimoji="1" lang="en-US" altLang="ja-JP" sz="1100" b="1"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graphicFrame>
        <p:nvGraphicFramePr>
          <p:cNvPr id="5" name="表 4">
            <a:extLst>
              <a:ext uri="{FF2B5EF4-FFF2-40B4-BE49-F238E27FC236}">
                <a16:creationId xmlns:a16="http://schemas.microsoft.com/office/drawing/2014/main" id="{FB44276F-E3B4-338C-4205-8AB245C66249}"/>
              </a:ext>
            </a:extLst>
          </p:cNvPr>
          <p:cNvGraphicFramePr>
            <a:graphicFrameLocks noGrp="1"/>
          </p:cNvGraphicFramePr>
          <p:nvPr>
            <p:extLst>
              <p:ext uri="{D42A27DB-BD31-4B8C-83A1-F6EECF244321}">
                <p14:modId xmlns:p14="http://schemas.microsoft.com/office/powerpoint/2010/main" val="2386042481"/>
              </p:ext>
            </p:extLst>
          </p:nvPr>
        </p:nvGraphicFramePr>
        <p:xfrm>
          <a:off x="560510" y="1677700"/>
          <a:ext cx="4464498" cy="1036320"/>
        </p:xfrm>
        <a:graphic>
          <a:graphicData uri="http://schemas.openxmlformats.org/drawingml/2006/table">
            <a:tbl>
              <a:tblPr firstCol="1">
                <a:tableStyleId>{93296810-A885-4BE3-A3E7-6D5BEEA58F35}</a:tableStyleId>
              </a:tblPr>
              <a:tblGrid>
                <a:gridCol w="3029481">
                  <a:extLst>
                    <a:ext uri="{9D8B030D-6E8A-4147-A177-3AD203B41FA5}">
                      <a16:colId xmlns:a16="http://schemas.microsoft.com/office/drawing/2014/main" val="1424222768"/>
                    </a:ext>
                  </a:extLst>
                </a:gridCol>
                <a:gridCol w="1435017">
                  <a:extLst>
                    <a:ext uri="{9D8B030D-6E8A-4147-A177-3AD203B41FA5}">
                      <a16:colId xmlns:a16="http://schemas.microsoft.com/office/drawing/2014/main" val="3501123533"/>
                    </a:ext>
                  </a:extLst>
                </a:gridCol>
              </a:tblGrid>
              <a:tr h="0">
                <a:tc>
                  <a:txBody>
                    <a:bodyPr/>
                    <a:lstStyle/>
                    <a:p>
                      <a:r>
                        <a:rPr kumimoji="1" lang="ja-JP" altLang="en-US" sz="1100" dirty="0"/>
                        <a:t>予算総額（予定）</a:t>
                      </a:r>
                    </a:p>
                  </a:txBody>
                  <a:tcPr anchor="ctr"/>
                </a:tc>
                <a:tc>
                  <a:txBody>
                    <a:bodyPr/>
                    <a:lstStyle/>
                    <a:p>
                      <a:pPr algn="r"/>
                      <a:r>
                        <a:rPr kumimoji="1" lang="en-US" altLang="ja-JP" sz="1100" dirty="0">
                          <a:solidFill>
                            <a:srgbClr val="FF0000"/>
                          </a:solidFill>
                        </a:rPr>
                        <a:t>XXX</a:t>
                      </a:r>
                      <a:r>
                        <a:rPr kumimoji="1" lang="ja-JP" altLang="en-US" sz="1100" dirty="0"/>
                        <a:t>億円</a:t>
                      </a:r>
                    </a:p>
                  </a:txBody>
                  <a:tcPr anchor="ctr"/>
                </a:tc>
                <a:extLst>
                  <a:ext uri="{0D108BD9-81ED-4DB2-BD59-A6C34878D82A}">
                    <a16:rowId xmlns:a16="http://schemas.microsoft.com/office/drawing/2014/main" val="4176420875"/>
                  </a:ext>
                </a:extLst>
              </a:tr>
              <a:tr h="0">
                <a:tc>
                  <a:txBody>
                    <a:bodyPr/>
                    <a:lstStyle/>
                    <a:p>
                      <a:r>
                        <a:rPr kumimoji="1" lang="ja-JP" altLang="en-US" sz="1100" dirty="0"/>
                        <a:t>　　うち、自己資金（現金・預金）から充当予定</a:t>
                      </a:r>
                      <a:endParaRPr kumimoji="1" lang="en-US" altLang="ja-JP" sz="1100" dirty="0"/>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rgbClr val="FF0000"/>
                          </a:solidFill>
                        </a:rPr>
                        <a:t>XX</a:t>
                      </a:r>
                      <a:r>
                        <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rPr>
                        <a:t>億円</a:t>
                      </a:r>
                    </a:p>
                  </a:txBody>
                  <a:tcPr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39854765"/>
                  </a:ext>
                </a:extLst>
              </a:tr>
              <a:tr h="0">
                <a:tc>
                  <a:txBody>
                    <a:bodyPr/>
                    <a:lstStyle/>
                    <a:p>
                      <a:r>
                        <a:rPr kumimoji="1" lang="ja-JP" altLang="en-US" sz="1100" dirty="0"/>
                        <a:t>　　うち、社外から調達予定</a:t>
                      </a:r>
                    </a:p>
                  </a:txBody>
                  <a:tcPr anchor="ctr">
                    <a:lnR w="12700" cap="flat" cmpd="sng" algn="ctr">
                      <a:solidFill>
                        <a:schemeClr val="tx1"/>
                      </a:solidFill>
                      <a:prstDash val="solid"/>
                      <a:round/>
                      <a:headEnd type="none" w="med" len="med"/>
                      <a:tailEnd type="none" w="med" len="med"/>
                    </a:ln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rgbClr val="FF0000"/>
                          </a:solidFill>
                        </a:rPr>
                        <a:t>XX</a:t>
                      </a:r>
                      <a:r>
                        <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rPr>
                        <a:t>億円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11889065"/>
                  </a:ext>
                </a:extLst>
              </a:tr>
              <a:tr h="0">
                <a:tc>
                  <a:txBody>
                    <a:bodyPr/>
                    <a:lstStyle/>
                    <a:p>
                      <a:r>
                        <a:rPr kumimoji="1" lang="ja-JP" altLang="en-US" sz="1100" dirty="0"/>
                        <a:t>　　うち、本補助金から充当予定</a:t>
                      </a:r>
                    </a:p>
                  </a:txBody>
                  <a:tcPr anchor="ct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rgbClr val="FF0000"/>
                          </a:solidFill>
                        </a:rPr>
                        <a:t>XX</a:t>
                      </a:r>
                      <a:r>
                        <a:rPr kumimoji="1" lang="ja-JP" altLang="en-US" sz="1100" b="0" i="0" u="none" strike="noStrike" kern="1200" cap="none" spc="0" normalizeH="0" baseline="0" noProof="0" dirty="0">
                          <a:ln>
                            <a:noFill/>
                          </a:ln>
                          <a:solidFill>
                            <a:srgbClr val="000000"/>
                          </a:solidFill>
                          <a:effectLst/>
                          <a:uLnTx/>
                          <a:uFillTx/>
                          <a:latin typeface="Arial"/>
                          <a:ea typeface="ＭＳ Ｐゴシック"/>
                          <a:cs typeface="+mn-cs"/>
                        </a:rPr>
                        <a:t>億円</a:t>
                      </a:r>
                    </a:p>
                  </a:txBody>
                  <a:tcPr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598223592"/>
                  </a:ext>
                </a:extLst>
              </a:tr>
            </a:tbl>
          </a:graphicData>
        </a:graphic>
      </p:graphicFrame>
      <p:sp>
        <p:nvSpPr>
          <p:cNvPr id="7" name="矢印: 右 6">
            <a:extLst>
              <a:ext uri="{FF2B5EF4-FFF2-40B4-BE49-F238E27FC236}">
                <a16:creationId xmlns:a16="http://schemas.microsoft.com/office/drawing/2014/main" id="{C2303AF8-8541-A8E4-F155-5A415678BF9B}"/>
              </a:ext>
            </a:extLst>
          </p:cNvPr>
          <p:cNvSpPr/>
          <p:nvPr/>
        </p:nvSpPr>
        <p:spPr bwMode="auto">
          <a:xfrm>
            <a:off x="5049147" y="2263715"/>
            <a:ext cx="288032" cy="144016"/>
          </a:xfrm>
          <a:prstGeom prst="rightArrow">
            <a:avLst/>
          </a:prstGeom>
          <a:solidFill>
            <a:schemeClr val="tx1">
              <a:lumMod val="50000"/>
              <a:lumOff val="50000"/>
            </a:schemeClr>
          </a:solidFill>
          <a:ln w="12700" cap="flat" cmpd="sng" algn="ctr">
            <a:noFill/>
            <a:prstDash val="solid"/>
            <a:round/>
            <a:headEnd type="none" w="med" len="med"/>
            <a:tailEnd type="none" w="med" len="med"/>
          </a:ln>
          <a:effectLst/>
        </p:spPr>
        <p:txBody>
          <a:bodyPr vert="horz" wrap="none" lIns="18000" tIns="18000" rIns="18000" bIns="18000" numCol="1" rtlCol="0" anchor="ctr" anchorCtr="0" compatLnSpc="1">
            <a:prstTxWarp prst="textNoShape">
              <a:avLst/>
            </a:prstTxWarp>
          </a:bodyPr>
          <a:lstStyle/>
          <a:p>
            <a:pPr marL="0" marR="0" lvl="0" indent="0" algn="ctr" defTabSz="914400" rtl="0" eaLnBrk="1" fontAlgn="base" latinLnBrk="0" hangingPunct="1">
              <a:lnSpc>
                <a:spcPct val="120000"/>
              </a:lnSpc>
              <a:spcBef>
                <a:spcPct val="50000"/>
              </a:spcBef>
              <a:spcAft>
                <a:spcPct val="0"/>
              </a:spcAft>
              <a:buClr>
                <a:srgbClr val="5A5A5A"/>
              </a:buClr>
              <a:buSzTx/>
              <a:buFont typeface="Wingdings" pitchFamily="2" charset="2"/>
              <a:buNone/>
              <a:tabLst/>
              <a:defRPr/>
            </a:pPr>
            <a:endParaRPr kumimoji="1" lang="ja-JP" altLang="en-US" sz="10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graphicFrame>
        <p:nvGraphicFramePr>
          <p:cNvPr id="8" name="表 7">
            <a:extLst>
              <a:ext uri="{FF2B5EF4-FFF2-40B4-BE49-F238E27FC236}">
                <a16:creationId xmlns:a16="http://schemas.microsoft.com/office/drawing/2014/main" id="{808C1F1C-D161-7504-651C-64A881D117E0}"/>
              </a:ext>
            </a:extLst>
          </p:cNvPr>
          <p:cNvGraphicFramePr>
            <a:graphicFrameLocks noGrp="1"/>
          </p:cNvGraphicFramePr>
          <p:nvPr/>
        </p:nvGraphicFramePr>
        <p:xfrm>
          <a:off x="5529064" y="1681490"/>
          <a:ext cx="3938786" cy="1025762"/>
        </p:xfrm>
        <a:graphic>
          <a:graphicData uri="http://schemas.openxmlformats.org/drawingml/2006/table">
            <a:tbl>
              <a:tblPr>
                <a:tableStyleId>{93296810-A885-4BE3-A3E7-6D5BEEA58F35}</a:tableStyleId>
              </a:tblPr>
              <a:tblGrid>
                <a:gridCol w="3938786">
                  <a:extLst>
                    <a:ext uri="{9D8B030D-6E8A-4147-A177-3AD203B41FA5}">
                      <a16:colId xmlns:a16="http://schemas.microsoft.com/office/drawing/2014/main" val="3441883381"/>
                    </a:ext>
                  </a:extLst>
                </a:gridCol>
              </a:tblGrid>
              <a:tr h="0">
                <a:tc>
                  <a:txBody>
                    <a:bodyPr/>
                    <a:lstStyle/>
                    <a:p>
                      <a:pPr algn="ctr"/>
                      <a:r>
                        <a:rPr kumimoji="1" lang="ja-JP" altLang="en-US" sz="1100" b="1" dirty="0">
                          <a:solidFill>
                            <a:schemeClr val="bg1"/>
                          </a:solidFill>
                        </a:rPr>
                        <a:t>調達予定先、調整状況</a:t>
                      </a:r>
                      <a:endParaRPr kumimoji="1" lang="ja-JP" altLang="en-US" sz="900" b="1" dirty="0">
                        <a:solidFill>
                          <a:schemeClr val="bg1"/>
                        </a:solidFill>
                      </a:endParaRPr>
                    </a:p>
                  </a:txBody>
                  <a:tcPr anchor="ctr">
                    <a:solidFill>
                      <a:schemeClr val="accent6"/>
                    </a:solidFill>
                  </a:tcPr>
                </a:tc>
                <a:extLst>
                  <a:ext uri="{0D108BD9-81ED-4DB2-BD59-A6C34878D82A}">
                    <a16:rowId xmlns:a16="http://schemas.microsoft.com/office/drawing/2014/main" val="2643379057"/>
                  </a:ext>
                </a:extLst>
              </a:tr>
              <a:tr h="766682">
                <a:tc>
                  <a:txBody>
                    <a:bodyPr/>
                    <a:lstStyle/>
                    <a:p>
                      <a:pPr marL="171450" indent="-171450" algn="l">
                        <a:buFont typeface="Wingdings" panose="05000000000000000000" pitchFamily="2" charset="2"/>
                        <a:buChar char="l"/>
                      </a:pPr>
                      <a:r>
                        <a:rPr kumimoji="1" lang="ja-JP" altLang="en-US" sz="1100" dirty="0">
                          <a:solidFill>
                            <a:srgbClr val="FF0000"/>
                          </a:solidFill>
                        </a:rPr>
                        <a:t>金融機関（</a:t>
                      </a:r>
                      <a:r>
                        <a:rPr kumimoji="1" lang="en-US" altLang="ja-JP" sz="1100" dirty="0">
                          <a:solidFill>
                            <a:srgbClr val="FF0000"/>
                          </a:solidFill>
                        </a:rPr>
                        <a:t>XX</a:t>
                      </a:r>
                      <a:r>
                        <a:rPr kumimoji="1" lang="ja-JP" altLang="en-US" sz="1100" dirty="0">
                          <a:solidFill>
                            <a:srgbClr val="FF0000"/>
                          </a:solidFill>
                        </a:rPr>
                        <a:t>銀行）に融資を相談中、</a:t>
                      </a:r>
                      <a:r>
                        <a:rPr kumimoji="1" lang="en-US" altLang="ja-JP" sz="1100" dirty="0">
                          <a:solidFill>
                            <a:srgbClr val="FF0000"/>
                          </a:solidFill>
                        </a:rPr>
                        <a:t>XX</a:t>
                      </a:r>
                      <a:r>
                        <a:rPr kumimoji="1" lang="ja-JP" altLang="en-US" sz="1100" dirty="0">
                          <a:solidFill>
                            <a:srgbClr val="FF0000"/>
                          </a:solidFill>
                        </a:rPr>
                        <a:t>億円の資金確保見込み</a:t>
                      </a:r>
                      <a:endParaRPr kumimoji="1" lang="en-US" altLang="ja-JP" sz="1100" dirty="0">
                        <a:solidFill>
                          <a:srgbClr val="FF0000"/>
                        </a:solidFill>
                      </a:endParaRPr>
                    </a:p>
                    <a:p>
                      <a:pPr marL="171450" indent="-171450" algn="l">
                        <a:buFont typeface="Wingdings" panose="05000000000000000000" pitchFamily="2" charset="2"/>
                        <a:buChar char="l"/>
                      </a:pPr>
                      <a:r>
                        <a:rPr kumimoji="1" lang="en-US" altLang="ja-JP" sz="1100" dirty="0">
                          <a:solidFill>
                            <a:srgbClr val="FF0000"/>
                          </a:solidFill>
                        </a:rPr>
                        <a:t>XXXX</a:t>
                      </a:r>
                    </a:p>
                    <a:p>
                      <a:pPr marL="171450" indent="-171450" algn="l">
                        <a:buFont typeface="Wingdings" panose="05000000000000000000" pitchFamily="2" charset="2"/>
                        <a:buChar char="l"/>
                      </a:pPr>
                      <a:endParaRPr kumimoji="1" lang="ja-JP" altLang="en-US" sz="1100" dirty="0"/>
                    </a:p>
                  </a:txBody>
                  <a:tcPr/>
                </a:tc>
                <a:extLst>
                  <a:ext uri="{0D108BD9-81ED-4DB2-BD59-A6C34878D82A}">
                    <a16:rowId xmlns:a16="http://schemas.microsoft.com/office/drawing/2014/main" val="1083321566"/>
                  </a:ext>
                </a:extLst>
              </a:tr>
            </a:tbl>
          </a:graphicData>
        </a:graphic>
      </p:graphicFrame>
      <p:sp>
        <p:nvSpPr>
          <p:cNvPr id="9" name="Rectangle 3">
            <a:extLst>
              <a:ext uri="{FF2B5EF4-FFF2-40B4-BE49-F238E27FC236}">
                <a16:creationId xmlns:a16="http://schemas.microsoft.com/office/drawing/2014/main" id="{DBAF1D37-266C-7AE3-6C0B-8B8385800467}"/>
              </a:ext>
            </a:extLst>
          </p:cNvPr>
          <p:cNvSpPr txBox="1">
            <a:spLocks noChangeArrowheads="1"/>
          </p:cNvSpPr>
          <p:nvPr/>
        </p:nvSpPr>
        <p:spPr bwMode="auto">
          <a:xfrm>
            <a:off x="7401271" y="319526"/>
            <a:ext cx="2146759"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marR="0" lvl="0" indent="0" algn="r" defTabSz="914400" rtl="0" eaLnBrk="1" fontAlgn="base" latinLnBrk="0" hangingPunct="1">
              <a:lnSpc>
                <a:spcPct val="120000"/>
              </a:lnSpc>
              <a:spcBef>
                <a:spcPct val="0"/>
              </a:spcBef>
              <a:spcAft>
                <a:spcPct val="0"/>
              </a:spcAft>
              <a:buClr>
                <a:srgbClr val="5A5A5A"/>
              </a:buClr>
              <a:buSzPct val="100000"/>
              <a:buFont typeface="Wingdings" pitchFamily="2" charset="2"/>
              <a:buNone/>
              <a:tabLst/>
              <a:defRPr/>
            </a:pPr>
            <a:r>
              <a:rPr kumimoji="1" lang="ja-JP" altLang="en-US" sz="11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審査基準：適切性・妥当性</a:t>
            </a:r>
            <a:endParaRPr kumimoji="1" lang="en-US" altLang="ja-JP" sz="11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sp>
        <p:nvSpPr>
          <p:cNvPr id="10" name="Rectangle 3">
            <a:extLst>
              <a:ext uri="{FF2B5EF4-FFF2-40B4-BE49-F238E27FC236}">
                <a16:creationId xmlns:a16="http://schemas.microsoft.com/office/drawing/2014/main" id="{02A64F98-86FB-8F0F-1279-6837EEC60A27}"/>
              </a:ext>
            </a:extLst>
          </p:cNvPr>
          <p:cNvSpPr txBox="1">
            <a:spLocks noChangeArrowheads="1"/>
          </p:cNvSpPr>
          <p:nvPr/>
        </p:nvSpPr>
        <p:spPr bwMode="auto">
          <a:xfrm>
            <a:off x="7286517" y="3342167"/>
            <a:ext cx="2376266" cy="200856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Font typeface="Wingdings" pitchFamily="2" charset="2"/>
              <a:buNone/>
            </a:pPr>
            <a:r>
              <a:rPr lang="en-US" altLang="ja-JP" sz="1100" kern="0" dirty="0">
                <a:solidFill>
                  <a:schemeClr val="tx1"/>
                </a:solidFill>
                <a:latin typeface="Meiryo UI" panose="020B0604030504040204" pitchFamily="50" charset="-128"/>
                <a:ea typeface="Meiryo UI" panose="020B0604030504040204" pitchFamily="50" charset="-128"/>
              </a:rPr>
              <a:t>【</a:t>
            </a:r>
            <a:r>
              <a:rPr lang="ja-JP" altLang="en-US" sz="1100" kern="0" dirty="0">
                <a:solidFill>
                  <a:schemeClr val="tx1"/>
                </a:solidFill>
                <a:latin typeface="Meiryo UI" panose="020B0604030504040204" pitchFamily="50" charset="-128"/>
                <a:ea typeface="Meiryo UI" panose="020B0604030504040204" pitchFamily="50" charset="-128"/>
              </a:rPr>
              <a:t>注</a:t>
            </a:r>
            <a:r>
              <a:rPr lang="en-US" altLang="ja-JP" sz="1100" kern="0" dirty="0">
                <a:solidFill>
                  <a:schemeClr val="tx1"/>
                </a:solidFill>
                <a:latin typeface="Meiryo UI" panose="020B0604030504040204" pitchFamily="50" charset="-128"/>
                <a:ea typeface="Meiryo UI" panose="020B0604030504040204" pitchFamily="50" charset="-128"/>
              </a:rPr>
              <a:t>】</a:t>
            </a:r>
          </a:p>
          <a:p>
            <a:pPr marL="0" indent="0" eaLnBrk="1" hangingPunct="1">
              <a:spcBef>
                <a:spcPct val="0"/>
              </a:spcBef>
              <a:buClr>
                <a:srgbClr val="5A5A5A"/>
              </a:buClr>
              <a:buSzPct val="100000"/>
              <a:buFont typeface="Wingdings" pitchFamily="2" charset="2"/>
              <a:buNone/>
            </a:pPr>
            <a:r>
              <a:rPr lang="ja-JP" altLang="en-US" sz="1100" kern="0" dirty="0">
                <a:solidFill>
                  <a:schemeClr val="tx1"/>
                </a:solidFill>
                <a:latin typeface="Meiryo UI" panose="020B0604030504040204" pitchFamily="50" charset="-128"/>
                <a:ea typeface="Meiryo UI" panose="020B0604030504040204" pitchFamily="50" charset="-128"/>
              </a:rPr>
              <a:t>補助対象期間は補助事業計画の承認日から</a:t>
            </a:r>
            <a:r>
              <a:rPr lang="en-US" altLang="ja-JP" sz="1100" b="1" kern="0" dirty="0">
                <a:solidFill>
                  <a:schemeClr val="tx1"/>
                </a:solidFill>
                <a:latin typeface="Meiryo UI" panose="020B0604030504040204" pitchFamily="50" charset="-128"/>
                <a:ea typeface="Meiryo UI" panose="020B0604030504040204" pitchFamily="50" charset="-128"/>
              </a:rPr>
              <a:t>2</a:t>
            </a:r>
            <a:r>
              <a:rPr lang="ja-JP" altLang="en-US" sz="1100" b="1" kern="0" dirty="0">
                <a:solidFill>
                  <a:schemeClr val="tx1"/>
                </a:solidFill>
                <a:latin typeface="Meiryo UI" panose="020B0604030504040204" pitchFamily="50" charset="-128"/>
                <a:ea typeface="Meiryo UI" panose="020B0604030504040204" pitchFamily="50" charset="-128"/>
              </a:rPr>
              <a:t>年間</a:t>
            </a:r>
            <a:r>
              <a:rPr lang="ja-JP" altLang="en-US" sz="1100" kern="0" dirty="0">
                <a:solidFill>
                  <a:schemeClr val="tx1"/>
                </a:solidFill>
                <a:latin typeface="Meiryo UI" panose="020B0604030504040204" pitchFamily="50" charset="-128"/>
                <a:ea typeface="Meiryo UI" panose="020B0604030504040204" pitchFamily="50" charset="-128"/>
              </a:rPr>
              <a:t>です。</a:t>
            </a:r>
            <a:endParaRPr lang="en-US" altLang="ja-JP" sz="1100" kern="0" dirty="0">
              <a:solidFill>
                <a:schemeClr val="tx1"/>
              </a:solidFill>
              <a:latin typeface="Meiryo UI" panose="020B0604030504040204" pitchFamily="50" charset="-128"/>
              <a:ea typeface="Meiryo UI" panose="020B0604030504040204" pitchFamily="50" charset="-128"/>
            </a:endParaRPr>
          </a:p>
          <a:p>
            <a:pPr marL="0" indent="0" eaLnBrk="1" hangingPunct="1">
              <a:spcBef>
                <a:spcPct val="0"/>
              </a:spcBef>
              <a:buClr>
                <a:srgbClr val="5A5A5A"/>
              </a:buClr>
              <a:buSzPct val="100000"/>
              <a:buFont typeface="Wingdings" pitchFamily="2" charset="2"/>
              <a:buNone/>
            </a:pPr>
            <a:r>
              <a:rPr lang="ja-JP" altLang="en-US" sz="1100" kern="0" dirty="0">
                <a:solidFill>
                  <a:schemeClr val="tx1"/>
                </a:solidFill>
                <a:latin typeface="Meiryo UI" panose="020B0604030504040204" pitchFamily="50" charset="-128"/>
                <a:ea typeface="Meiryo UI" panose="020B0604030504040204" pitchFamily="50" charset="-128"/>
              </a:rPr>
              <a:t>補助申請予定額は補助対象期間に完了する事業で計上してください。</a:t>
            </a:r>
            <a:endParaRPr lang="en-US" altLang="ja-JP" sz="1100" kern="0" dirty="0">
              <a:solidFill>
                <a:schemeClr val="tx1"/>
              </a:solidFill>
              <a:latin typeface="Meiryo UI" panose="020B0604030504040204" pitchFamily="50" charset="-128"/>
              <a:ea typeface="Meiryo UI" panose="020B0604030504040204" pitchFamily="50" charset="-128"/>
            </a:endParaRPr>
          </a:p>
          <a:p>
            <a:pPr marL="0" indent="0" eaLnBrk="1" hangingPunct="1">
              <a:spcBef>
                <a:spcPct val="0"/>
              </a:spcBef>
              <a:buClr>
                <a:srgbClr val="5A5A5A"/>
              </a:buClr>
              <a:buSzPct val="100000"/>
              <a:buFont typeface="Wingdings" pitchFamily="2" charset="2"/>
              <a:buNone/>
            </a:pPr>
            <a:endParaRPr lang="en-US" altLang="ja-JP" sz="1100" kern="0" dirty="0">
              <a:solidFill>
                <a:schemeClr val="tx1"/>
              </a:solidFill>
              <a:latin typeface="Meiryo UI" panose="020B0604030504040204" pitchFamily="50" charset="-128"/>
              <a:ea typeface="Meiryo UI" panose="020B0604030504040204" pitchFamily="50" charset="-128"/>
            </a:endParaRPr>
          </a:p>
          <a:p>
            <a:pPr marL="0" indent="0" eaLnBrk="1" hangingPunct="1">
              <a:spcBef>
                <a:spcPct val="0"/>
              </a:spcBef>
              <a:buClr>
                <a:srgbClr val="5A5A5A"/>
              </a:buClr>
              <a:buSzPct val="100000"/>
              <a:buFont typeface="Wingdings" pitchFamily="2" charset="2"/>
              <a:buNone/>
            </a:pPr>
            <a:r>
              <a:rPr lang="ja-JP" altLang="en-US" sz="1100" kern="0" dirty="0">
                <a:solidFill>
                  <a:schemeClr val="tx1"/>
                </a:solidFill>
                <a:latin typeface="Meiryo UI" panose="020B0604030504040204" pitchFamily="50" charset="-128"/>
                <a:ea typeface="Meiryo UI" panose="020B0604030504040204" pitchFamily="50" charset="-128"/>
              </a:rPr>
              <a:t>補助事業者として採択された後ご提出いただく</a:t>
            </a:r>
            <a:r>
              <a:rPr lang="ja-JP" altLang="en-US" sz="1100" u="sng" kern="0" dirty="0">
                <a:solidFill>
                  <a:schemeClr val="tx1"/>
                </a:solidFill>
                <a:latin typeface="Meiryo UI" panose="020B0604030504040204" pitchFamily="50" charset="-128"/>
                <a:ea typeface="Meiryo UI" panose="020B0604030504040204" pitchFamily="50" charset="-128"/>
              </a:rPr>
              <a:t>「補助事業計画書」で申請できる補助金の総額は、ここで計上いただいた補助申請予定額を超えることはできません。</a:t>
            </a:r>
            <a:endParaRPr lang="en-US" altLang="ja-JP" sz="1100" u="sng" kern="0" dirty="0">
              <a:solidFill>
                <a:schemeClr val="tx1"/>
              </a:solidFill>
              <a:latin typeface="Meiryo UI" panose="020B0604030504040204" pitchFamily="50" charset="-128"/>
              <a:ea typeface="Meiryo UI" panose="020B0604030504040204" pitchFamily="50" charset="-128"/>
            </a:endParaRPr>
          </a:p>
        </p:txBody>
      </p:sp>
      <p:sp>
        <p:nvSpPr>
          <p:cNvPr id="11" name="Rectangle 3">
            <a:extLst>
              <a:ext uri="{FF2B5EF4-FFF2-40B4-BE49-F238E27FC236}">
                <a16:creationId xmlns:a16="http://schemas.microsoft.com/office/drawing/2014/main" id="{E5923FBD-3173-56F0-F93A-FCE51A89B58B}"/>
              </a:ext>
            </a:extLst>
          </p:cNvPr>
          <p:cNvSpPr txBox="1">
            <a:spLocks noChangeArrowheads="1"/>
          </p:cNvSpPr>
          <p:nvPr/>
        </p:nvSpPr>
        <p:spPr bwMode="auto">
          <a:xfrm>
            <a:off x="7287655" y="5921303"/>
            <a:ext cx="2419011" cy="53328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Font typeface="Wingdings" pitchFamily="2" charset="2"/>
              <a:buNone/>
            </a:pPr>
            <a:r>
              <a:rPr lang="en-US" altLang="ja-JP" sz="1000" kern="0" dirty="0">
                <a:solidFill>
                  <a:schemeClr val="tx1"/>
                </a:solidFill>
                <a:latin typeface="Meiryo UI" panose="020B0604030504040204" pitchFamily="50" charset="-128"/>
                <a:ea typeface="Meiryo UI" panose="020B0604030504040204" pitchFamily="50" charset="-128"/>
              </a:rPr>
              <a:t>※1</a:t>
            </a:r>
            <a:r>
              <a:rPr lang="ja-JP" altLang="en-US" sz="1000" kern="0" dirty="0">
                <a:solidFill>
                  <a:schemeClr val="tx1"/>
                </a:solidFill>
                <a:latin typeface="Meiryo UI" panose="020B0604030504040204" pitchFamily="50" charset="-128"/>
                <a:ea typeface="Meiryo UI" panose="020B0604030504040204" pitchFamily="50" charset="-128"/>
              </a:rPr>
              <a:t>　</a:t>
            </a:r>
            <a:r>
              <a:rPr lang="ja-JP" altLang="en-US" sz="1000" u="sng" kern="0" dirty="0">
                <a:solidFill>
                  <a:schemeClr val="tx1"/>
                </a:solidFill>
                <a:latin typeface="Meiryo UI" panose="020B0604030504040204" pitchFamily="50" charset="-128"/>
                <a:ea typeface="Meiryo UI" panose="020B0604030504040204" pitchFamily="50" charset="-128"/>
              </a:rPr>
              <a:t>補助事業計画承認日以降発生する令和</a:t>
            </a:r>
            <a:endParaRPr lang="en-US" altLang="ja-JP" sz="1000" u="sng" kern="0" dirty="0">
              <a:solidFill>
                <a:schemeClr val="tx1"/>
              </a:solidFill>
              <a:latin typeface="Meiryo UI" panose="020B0604030504040204" pitchFamily="50" charset="-128"/>
              <a:ea typeface="Meiryo UI" panose="020B0604030504040204" pitchFamily="50" charset="-128"/>
            </a:endParaRPr>
          </a:p>
          <a:p>
            <a:pPr marL="0" indent="0" eaLnBrk="1" hangingPunct="1">
              <a:spcBef>
                <a:spcPct val="0"/>
              </a:spcBef>
              <a:buClr>
                <a:srgbClr val="5A5A5A"/>
              </a:buClr>
              <a:buSzPct val="100000"/>
              <a:buFont typeface="Wingdings" pitchFamily="2" charset="2"/>
              <a:buNone/>
            </a:pPr>
            <a:r>
              <a:rPr lang="ja-JP" altLang="en-US" sz="1000" kern="0" dirty="0">
                <a:solidFill>
                  <a:schemeClr val="tx1"/>
                </a:solidFill>
                <a:latin typeface="Meiryo UI" panose="020B0604030504040204" pitchFamily="50" charset="-128"/>
                <a:ea typeface="Meiryo UI" panose="020B0604030504040204" pitchFamily="50" charset="-128"/>
              </a:rPr>
              <a:t>　　　 </a:t>
            </a:r>
            <a:r>
              <a:rPr lang="en-US" altLang="ja-JP" sz="1000" u="sng" kern="0" dirty="0">
                <a:solidFill>
                  <a:schemeClr val="tx1"/>
                </a:solidFill>
                <a:latin typeface="Meiryo UI" panose="020B0604030504040204" pitchFamily="50" charset="-128"/>
                <a:ea typeface="Meiryo UI" panose="020B0604030504040204" pitchFamily="50" charset="-128"/>
              </a:rPr>
              <a:t>8</a:t>
            </a:r>
            <a:r>
              <a:rPr lang="ja-JP" altLang="en-US" sz="1000" u="sng" kern="0" dirty="0">
                <a:solidFill>
                  <a:schemeClr val="tx1"/>
                </a:solidFill>
                <a:latin typeface="Meiryo UI" panose="020B0604030504040204" pitchFamily="50" charset="-128"/>
                <a:ea typeface="Meiryo UI" panose="020B0604030504040204" pitchFamily="50" charset="-128"/>
              </a:rPr>
              <a:t>年度分の経費も含めて計上</a:t>
            </a:r>
            <a:r>
              <a:rPr lang="ja-JP" altLang="en-US" sz="1000" kern="0" dirty="0">
                <a:solidFill>
                  <a:schemeClr val="tx1"/>
                </a:solidFill>
                <a:latin typeface="Meiryo UI" panose="020B0604030504040204" pitchFamily="50" charset="-128"/>
                <a:ea typeface="Meiryo UI" panose="020B0604030504040204" pitchFamily="50" charset="-128"/>
              </a:rPr>
              <a:t>してください。</a:t>
            </a:r>
            <a:endParaRPr lang="en-US" altLang="ja-JP" sz="1000" kern="0" dirty="0">
              <a:solidFill>
                <a:schemeClr val="tx1"/>
              </a:solidFill>
              <a:latin typeface="Meiryo UI" panose="020B0604030504040204" pitchFamily="50" charset="-128"/>
              <a:ea typeface="Meiryo UI" panose="020B0604030504040204" pitchFamily="50" charset="-128"/>
            </a:endParaRPr>
          </a:p>
          <a:p>
            <a:pPr marL="0" indent="0" eaLnBrk="1" hangingPunct="1">
              <a:spcBef>
                <a:spcPct val="0"/>
              </a:spcBef>
              <a:buClr>
                <a:srgbClr val="5A5A5A"/>
              </a:buClr>
              <a:buSzPct val="100000"/>
              <a:buFont typeface="Wingdings" pitchFamily="2" charset="2"/>
              <a:buNone/>
            </a:pPr>
            <a:r>
              <a:rPr lang="en-US" altLang="ja-JP" sz="1000" kern="0" dirty="0">
                <a:solidFill>
                  <a:schemeClr val="tx1"/>
                </a:solidFill>
                <a:latin typeface="Meiryo UI" panose="020B0604030504040204" pitchFamily="50" charset="-128"/>
                <a:ea typeface="Meiryo UI" panose="020B0604030504040204" pitchFamily="50" charset="-128"/>
              </a:rPr>
              <a:t>※2</a:t>
            </a:r>
            <a:r>
              <a:rPr lang="ja-JP" altLang="en-US" sz="1000" kern="0" dirty="0">
                <a:solidFill>
                  <a:schemeClr val="tx1"/>
                </a:solidFill>
                <a:latin typeface="Meiryo UI" panose="020B0604030504040204" pitchFamily="50" charset="-128"/>
                <a:ea typeface="Meiryo UI" panose="020B0604030504040204" pitchFamily="50" charset="-128"/>
              </a:rPr>
              <a:t>　</a:t>
            </a:r>
            <a:r>
              <a:rPr lang="ja-JP" altLang="en-US" sz="1000" u="sng" kern="0" dirty="0">
                <a:solidFill>
                  <a:schemeClr val="tx1"/>
                </a:solidFill>
                <a:latin typeface="Meiryo UI" panose="020B0604030504040204" pitchFamily="50" charset="-128"/>
                <a:ea typeface="Meiryo UI" panose="020B0604030504040204" pitchFamily="50" charset="-128"/>
              </a:rPr>
              <a:t>補助対象期間内の経費</a:t>
            </a:r>
            <a:r>
              <a:rPr lang="ja-JP" altLang="en-US" sz="1000" kern="0" dirty="0">
                <a:solidFill>
                  <a:schemeClr val="tx1"/>
                </a:solidFill>
                <a:latin typeface="Meiryo UI" panose="020B0604030504040204" pitchFamily="50" charset="-128"/>
                <a:ea typeface="Meiryo UI" panose="020B0604030504040204" pitchFamily="50" charset="-128"/>
              </a:rPr>
              <a:t>に限ります。</a:t>
            </a:r>
            <a:endParaRPr lang="en-US" altLang="ja-JP" sz="1000" kern="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5873147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BE190D-C45A-2B3D-4740-041ED8651EA5}"/>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C847A8AB-0FCA-4618-B8C4-6339D5E97B86}"/>
              </a:ext>
            </a:extLst>
          </p:cNvPr>
          <p:cNvSpPr>
            <a:spLocks noGrp="1"/>
          </p:cNvSpPr>
          <p:nvPr>
            <p:ph type="title"/>
          </p:nvPr>
        </p:nvSpPr>
        <p:spPr/>
        <p:txBody>
          <a:bodyPr/>
          <a:lstStyle/>
          <a:p>
            <a:r>
              <a:rPr lang="en-US" altLang="ja-JP" dirty="0"/>
              <a:t>3-3</a:t>
            </a:r>
            <a:r>
              <a:rPr lang="ja-JP" altLang="en-US" dirty="0"/>
              <a:t>．拠点整備の実施体制</a:t>
            </a:r>
            <a:endParaRPr kumimoji="1" lang="ja-JP" altLang="en-US" dirty="0"/>
          </a:p>
        </p:txBody>
      </p:sp>
      <p:sp>
        <p:nvSpPr>
          <p:cNvPr id="25" name="Rectangle 3">
            <a:extLst>
              <a:ext uri="{FF2B5EF4-FFF2-40B4-BE49-F238E27FC236}">
                <a16:creationId xmlns:a16="http://schemas.microsoft.com/office/drawing/2014/main" id="{DBB58B7C-8FF0-1561-E90F-E37AC24B64FE}"/>
              </a:ext>
            </a:extLst>
          </p:cNvPr>
          <p:cNvSpPr txBox="1">
            <a:spLocks noChangeArrowheads="1"/>
          </p:cNvSpPr>
          <p:nvPr/>
        </p:nvSpPr>
        <p:spPr bwMode="auto">
          <a:xfrm>
            <a:off x="344488" y="1263340"/>
            <a:ext cx="9216000" cy="586635"/>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marR="0" lvl="0" indent="0" algn="l" defTabSz="914400" rtl="0" eaLnBrk="1" fontAlgn="base" latinLnBrk="0" hangingPunct="1">
              <a:lnSpc>
                <a:spcPct val="120000"/>
              </a:lnSpc>
              <a:spcBef>
                <a:spcPct val="0"/>
              </a:spcBef>
              <a:spcAft>
                <a:spcPct val="0"/>
              </a:spcAft>
              <a:buClr>
                <a:srgbClr val="5A5A5A"/>
              </a:buClr>
              <a:buSzPct val="100000"/>
              <a:buFont typeface="Wingdings" pitchFamily="2" charset="2"/>
              <a:buNone/>
              <a:tabLst/>
              <a:defRPr/>
            </a:pPr>
            <a:r>
              <a:rPr kumimoji="1" lang="en-US" altLang="ja-JP" sz="1100" b="1" i="0" u="none" strike="noStrike" kern="0" cap="none" spc="0" normalizeH="0" baseline="0" noProof="0" dirty="0">
                <a:ln>
                  <a:noFill/>
                </a:ln>
                <a:solidFill>
                  <a:srgbClr val="000000"/>
                </a:solidFill>
                <a:effectLst/>
                <a:highlight>
                  <a:srgbClr val="CCDAEC"/>
                </a:highlight>
                <a:uLnTx/>
                <a:uFillTx/>
                <a:latin typeface="Meiryo UI" panose="020B0604030504040204" pitchFamily="50" charset="-128"/>
                <a:ea typeface="Meiryo UI" panose="020B0604030504040204" pitchFamily="50" charset="-128"/>
                <a:cs typeface="+mn-cs"/>
              </a:rPr>
              <a:t>【</a:t>
            </a:r>
            <a:r>
              <a:rPr kumimoji="1" lang="ja-JP" altLang="en-US" sz="1100" b="1" i="0" u="none" strike="noStrike" kern="0" cap="none" spc="0" normalizeH="0" baseline="0" noProof="0" dirty="0">
                <a:ln>
                  <a:noFill/>
                </a:ln>
                <a:solidFill>
                  <a:srgbClr val="000000"/>
                </a:solidFill>
                <a:effectLst/>
                <a:highlight>
                  <a:srgbClr val="CCDAEC"/>
                </a:highlight>
                <a:uLnTx/>
                <a:uFillTx/>
                <a:latin typeface="Meiryo UI" panose="020B0604030504040204" pitchFamily="50" charset="-128"/>
                <a:ea typeface="Meiryo UI" panose="020B0604030504040204" pitchFamily="50" charset="-128"/>
                <a:cs typeface="+mn-cs"/>
              </a:rPr>
              <a:t>社内の実施体制</a:t>
            </a:r>
            <a:r>
              <a:rPr kumimoji="1" lang="en-US" altLang="ja-JP" sz="1100" b="1" i="0" u="none" strike="noStrike" kern="0" cap="none" spc="0" normalizeH="0" baseline="0" noProof="0" dirty="0">
                <a:ln>
                  <a:noFill/>
                </a:ln>
                <a:solidFill>
                  <a:srgbClr val="000000"/>
                </a:solidFill>
                <a:effectLst/>
                <a:highlight>
                  <a:srgbClr val="CCDAEC"/>
                </a:highlight>
                <a:uLnTx/>
                <a:uFillTx/>
                <a:latin typeface="Meiryo UI" panose="020B0604030504040204" pitchFamily="50" charset="-128"/>
                <a:ea typeface="Meiryo UI" panose="020B0604030504040204" pitchFamily="50" charset="-128"/>
                <a:cs typeface="+mn-cs"/>
              </a:rPr>
              <a:t>】</a:t>
            </a:r>
          </a:p>
          <a:p>
            <a:pPr marL="0" marR="0" lvl="0" indent="0" algn="l" defTabSz="914400" rtl="0" eaLnBrk="1" fontAlgn="base" latinLnBrk="0" hangingPunct="1">
              <a:lnSpc>
                <a:spcPct val="120000"/>
              </a:lnSpc>
              <a:spcBef>
                <a:spcPct val="0"/>
              </a:spcBef>
              <a:spcAft>
                <a:spcPct val="0"/>
              </a:spcAft>
              <a:buClr>
                <a:srgbClr val="5A5A5A"/>
              </a:buClr>
              <a:buSzPct val="100000"/>
              <a:buFont typeface="Wingdings" pitchFamily="2" charset="2"/>
              <a:buNone/>
              <a:tabLst/>
              <a:defRPr/>
            </a:pPr>
            <a:r>
              <a:rPr kumimoji="1" lang="ja-JP" altLang="en-US" sz="11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研究開発拠点あるいは生産拠点の新規立ち上げを担う社内の中核メンバー（①プロジェクト責任者、②重要な役割を担うメンバー）の氏名・役職・経歴・役割分担を記載してください。</a:t>
            </a:r>
            <a:endParaRPr kumimoji="1" lang="en-US" altLang="ja-JP" sz="1100" b="1"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graphicFrame>
        <p:nvGraphicFramePr>
          <p:cNvPr id="3" name="表 2">
            <a:extLst>
              <a:ext uri="{FF2B5EF4-FFF2-40B4-BE49-F238E27FC236}">
                <a16:creationId xmlns:a16="http://schemas.microsoft.com/office/drawing/2014/main" id="{FF5E54B4-9DEF-FE7B-2519-5B8275507341}"/>
              </a:ext>
            </a:extLst>
          </p:cNvPr>
          <p:cNvGraphicFramePr>
            <a:graphicFrameLocks noGrp="1"/>
          </p:cNvGraphicFramePr>
          <p:nvPr>
            <p:extLst>
              <p:ext uri="{D42A27DB-BD31-4B8C-83A1-F6EECF244321}">
                <p14:modId xmlns:p14="http://schemas.microsoft.com/office/powerpoint/2010/main" val="2384997045"/>
              </p:ext>
            </p:extLst>
          </p:nvPr>
        </p:nvGraphicFramePr>
        <p:xfrm>
          <a:off x="560510" y="1972494"/>
          <a:ext cx="9001004" cy="3409470"/>
        </p:xfrm>
        <a:graphic>
          <a:graphicData uri="http://schemas.openxmlformats.org/drawingml/2006/table">
            <a:tbl>
              <a:tblPr/>
              <a:tblGrid>
                <a:gridCol w="1993080">
                  <a:extLst>
                    <a:ext uri="{9D8B030D-6E8A-4147-A177-3AD203B41FA5}">
                      <a16:colId xmlns:a16="http://schemas.microsoft.com/office/drawing/2014/main" val="211447197"/>
                    </a:ext>
                  </a:extLst>
                </a:gridCol>
                <a:gridCol w="1993080">
                  <a:extLst>
                    <a:ext uri="{9D8B030D-6E8A-4147-A177-3AD203B41FA5}">
                      <a16:colId xmlns:a16="http://schemas.microsoft.com/office/drawing/2014/main" val="1817734678"/>
                    </a:ext>
                  </a:extLst>
                </a:gridCol>
                <a:gridCol w="3021764">
                  <a:extLst>
                    <a:ext uri="{9D8B030D-6E8A-4147-A177-3AD203B41FA5}">
                      <a16:colId xmlns:a16="http://schemas.microsoft.com/office/drawing/2014/main" val="1605639857"/>
                    </a:ext>
                  </a:extLst>
                </a:gridCol>
                <a:gridCol w="1993080">
                  <a:extLst>
                    <a:ext uri="{9D8B030D-6E8A-4147-A177-3AD203B41FA5}">
                      <a16:colId xmlns:a16="http://schemas.microsoft.com/office/drawing/2014/main" val="2754056311"/>
                    </a:ext>
                  </a:extLst>
                </a:gridCol>
              </a:tblGrid>
              <a:tr h="357660">
                <a:tc>
                  <a:txBody>
                    <a:bodyPr/>
                    <a:lstStyle/>
                    <a:p>
                      <a:pPr algn="ctr" fontAlgn="ctr"/>
                      <a:r>
                        <a:rPr lang="ja-JP" altLang="en-US" sz="1050" b="1" i="0" u="none" strike="noStrike" dirty="0">
                          <a:solidFill>
                            <a:srgbClr val="FFFFFF"/>
                          </a:solidFill>
                          <a:effectLst/>
                          <a:latin typeface="Meiryo UI" panose="020B0604030504040204" pitchFamily="50" charset="-128"/>
                          <a:ea typeface="Meiryo UI" panose="020B0604030504040204" pitchFamily="50" charset="-128"/>
                        </a:rPr>
                        <a:t>氏名</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75380"/>
                    </a:solidFill>
                  </a:tcPr>
                </a:tc>
                <a:tc>
                  <a:txBody>
                    <a:bodyPr/>
                    <a:lstStyle/>
                    <a:p>
                      <a:pPr algn="ctr" fontAlgn="ctr"/>
                      <a:r>
                        <a:rPr lang="ja-JP" altLang="en-US" sz="1050" b="1" i="0" u="none" strike="noStrike" dirty="0">
                          <a:solidFill>
                            <a:srgbClr val="FFFFFF"/>
                          </a:solidFill>
                          <a:effectLst/>
                          <a:latin typeface="Meiryo UI" panose="020B0604030504040204" pitchFamily="50" charset="-128"/>
                          <a:ea typeface="Meiryo UI" panose="020B0604030504040204" pitchFamily="50" charset="-128"/>
                        </a:rPr>
                        <a:t>役職</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75380"/>
                    </a:solidFill>
                  </a:tcPr>
                </a:tc>
                <a:tc>
                  <a:txBody>
                    <a:bodyPr/>
                    <a:lstStyle/>
                    <a:p>
                      <a:pPr algn="ctr" fontAlgn="ctr"/>
                      <a:r>
                        <a:rPr lang="ja-JP" altLang="en-US" sz="1050" b="1" i="0" u="none" strike="noStrike" dirty="0">
                          <a:solidFill>
                            <a:srgbClr val="FFFFFF"/>
                          </a:solidFill>
                          <a:effectLst/>
                          <a:latin typeface="Meiryo UI" panose="020B0604030504040204" pitchFamily="50" charset="-128"/>
                          <a:ea typeface="Meiryo UI" panose="020B0604030504040204" pitchFamily="50" charset="-128"/>
                        </a:rPr>
                        <a:t>経歴、類似実績</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75380"/>
                    </a:solidFill>
                  </a:tcPr>
                </a:tc>
                <a:tc>
                  <a:txBody>
                    <a:bodyPr/>
                    <a:lstStyle/>
                    <a:p>
                      <a:pPr algn="ctr" fontAlgn="ctr"/>
                      <a:r>
                        <a:rPr lang="ja-JP" altLang="en-US" sz="1050" b="1" i="0" u="none" strike="noStrike" dirty="0">
                          <a:solidFill>
                            <a:srgbClr val="FFFFFF"/>
                          </a:solidFill>
                          <a:effectLst/>
                          <a:latin typeface="Meiryo UI" panose="020B0604030504040204" pitchFamily="50" charset="-128"/>
                          <a:ea typeface="Meiryo UI" panose="020B0604030504040204" pitchFamily="50" charset="-128"/>
                        </a:rPr>
                        <a:t>役割</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75380"/>
                    </a:solidFill>
                  </a:tcPr>
                </a:tc>
                <a:extLst>
                  <a:ext uri="{0D108BD9-81ED-4DB2-BD59-A6C34878D82A}">
                    <a16:rowId xmlns:a16="http://schemas.microsoft.com/office/drawing/2014/main" val="1417831940"/>
                  </a:ext>
                </a:extLst>
              </a:tr>
              <a:tr h="508635">
                <a:tc>
                  <a:txBody>
                    <a:bodyPr/>
                    <a:lstStyle/>
                    <a:p>
                      <a:pPr algn="ctr" fontAlgn="ctr"/>
                      <a:r>
                        <a:rPr kumimoji="1" lang="en-US" altLang="ja-JP" sz="1100" dirty="0">
                          <a:solidFill>
                            <a:srgbClr val="FF0000"/>
                          </a:solidFill>
                        </a:rPr>
                        <a:t>XX</a:t>
                      </a: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algn="ctr" defTabSz="914400" rtl="0" eaLnBrk="1" fontAlgn="ctr" latinLnBrk="0" hangingPunct="1"/>
                      <a:r>
                        <a:rPr kumimoji="1" lang="ja-JP" altLang="en-US" sz="1100" b="0" i="0" u="none" strike="noStrike" kern="1200" dirty="0">
                          <a:solidFill>
                            <a:srgbClr val="FF0000"/>
                          </a:solidFill>
                          <a:effectLst/>
                          <a:latin typeface="Meiryo UI" panose="020B0604030504040204" pitchFamily="50" charset="-128"/>
                          <a:ea typeface="Meiryo UI" panose="020B0604030504040204" pitchFamily="50" charset="-128"/>
                          <a:cs typeface="+mn-cs"/>
                        </a:rPr>
                        <a:t>取締役</a:t>
                      </a: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algn="ctr" defTabSz="914400" rtl="0" eaLnBrk="1" fontAlgn="ctr" latinLnBrk="0" hangingPunct="1"/>
                      <a:r>
                        <a:rPr kumimoji="1" lang="ja-JP" altLang="en-US" sz="1100" b="0" i="0" u="none" strike="noStrike" kern="1200" dirty="0">
                          <a:solidFill>
                            <a:srgbClr val="FF0000"/>
                          </a:solidFill>
                          <a:effectLst/>
                          <a:latin typeface="Meiryo UI" panose="020B0604030504040204" pitchFamily="50" charset="-128"/>
                          <a:ea typeface="Meiryo UI" panose="020B0604030504040204" pitchFamily="50" charset="-128"/>
                          <a:cs typeface="+mn-cs"/>
                        </a:rPr>
                        <a:t>事業全体を統括、</a:t>
                      </a:r>
                      <a:r>
                        <a:rPr kumimoji="1" lang="en-US" altLang="ja-JP" sz="1100" b="0" i="0" u="none" strike="noStrike" kern="1200" dirty="0">
                          <a:solidFill>
                            <a:srgbClr val="FF0000"/>
                          </a:solidFill>
                          <a:effectLst/>
                          <a:latin typeface="Meiryo UI" panose="020B0604030504040204" pitchFamily="50" charset="-128"/>
                          <a:ea typeface="Meiryo UI" panose="020B0604030504040204" pitchFamily="50" charset="-128"/>
                          <a:cs typeface="+mn-cs"/>
                        </a:rPr>
                        <a:t>XX</a:t>
                      </a:r>
                      <a:r>
                        <a:rPr kumimoji="1" lang="ja-JP" altLang="en-US" sz="1100" b="0" i="0" u="none" strike="noStrike" kern="1200" dirty="0">
                          <a:solidFill>
                            <a:srgbClr val="FF0000"/>
                          </a:solidFill>
                          <a:effectLst/>
                          <a:latin typeface="Meiryo UI" panose="020B0604030504040204" pitchFamily="50" charset="-128"/>
                          <a:ea typeface="Meiryo UI" panose="020B0604030504040204" pitchFamily="50" charset="-128"/>
                          <a:cs typeface="+mn-cs"/>
                        </a:rPr>
                        <a:t>事業の立上げ・成長を主導</a:t>
                      </a: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algn="ctr" defTabSz="914400" rtl="0" eaLnBrk="1" fontAlgn="ctr" latinLnBrk="0" hangingPunct="1"/>
                      <a:r>
                        <a:rPr kumimoji="1" lang="ja-JP" altLang="en-US" sz="1100" b="0" i="0" u="none" strike="noStrike" kern="1200" dirty="0">
                          <a:solidFill>
                            <a:srgbClr val="FF0000"/>
                          </a:solidFill>
                          <a:effectLst/>
                          <a:latin typeface="Meiryo UI" panose="020B0604030504040204" pitchFamily="50" charset="-128"/>
                          <a:ea typeface="Meiryo UI" panose="020B0604030504040204" pitchFamily="50" charset="-128"/>
                          <a:cs typeface="+mn-cs"/>
                        </a:rPr>
                        <a:t>プロジェクト責任者</a:t>
                      </a: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72679159"/>
                  </a:ext>
                </a:extLst>
              </a:tr>
              <a:tr h="508635">
                <a:tc>
                  <a:txBody>
                    <a:bodyPr/>
                    <a:lstStyle/>
                    <a:p>
                      <a:pPr algn="ctr" fontAlgn="ctr"/>
                      <a:r>
                        <a:rPr kumimoji="1" lang="en-US" altLang="ja-JP" sz="1100" dirty="0">
                          <a:solidFill>
                            <a:srgbClr val="FF0000"/>
                          </a:solidFill>
                        </a:rPr>
                        <a:t>XX</a:t>
                      </a: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algn="ctr" defTabSz="914400" rtl="0" eaLnBrk="1" fontAlgn="ctr" latinLnBrk="0" hangingPunct="1"/>
                      <a:r>
                        <a:rPr kumimoji="1" lang="ja-JP" altLang="en-US" sz="1100" b="0" i="0" u="none" strike="noStrike" kern="1200" dirty="0">
                          <a:solidFill>
                            <a:srgbClr val="FF0000"/>
                          </a:solidFill>
                          <a:effectLst/>
                          <a:latin typeface="Meiryo UI" panose="020B0604030504040204" pitchFamily="50" charset="-128"/>
                          <a:ea typeface="Meiryo UI" panose="020B0604030504040204" pitchFamily="50" charset="-128"/>
                          <a:cs typeface="+mn-cs"/>
                        </a:rPr>
                        <a:t>本部長</a:t>
                      </a: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algn="ctr" defTabSz="914400" rtl="0" eaLnBrk="1" fontAlgn="ctr" latinLnBrk="0" hangingPunct="1"/>
                      <a:r>
                        <a:rPr kumimoji="1" lang="en-US" altLang="ja-JP" sz="1100" b="0" i="0" u="none" strike="noStrike" kern="1200" dirty="0">
                          <a:solidFill>
                            <a:srgbClr val="FF0000"/>
                          </a:solidFill>
                          <a:effectLst/>
                          <a:latin typeface="Meiryo UI" panose="020B0604030504040204" pitchFamily="50" charset="-128"/>
                          <a:ea typeface="Meiryo UI" panose="020B0604030504040204" pitchFamily="50" charset="-128"/>
                          <a:cs typeface="+mn-cs"/>
                        </a:rPr>
                        <a:t>XX</a:t>
                      </a:r>
                      <a:r>
                        <a:rPr kumimoji="1" lang="ja-JP" altLang="en-US" sz="1100" b="0" i="0" u="none" strike="noStrike" kern="1200" dirty="0">
                          <a:solidFill>
                            <a:srgbClr val="FF0000"/>
                          </a:solidFill>
                          <a:effectLst/>
                          <a:latin typeface="Meiryo UI" panose="020B0604030504040204" pitchFamily="50" charset="-128"/>
                          <a:ea typeface="Meiryo UI" panose="020B0604030504040204" pitchFamily="50" charset="-128"/>
                          <a:cs typeface="+mn-cs"/>
                        </a:rPr>
                        <a:t>株式会社にて</a:t>
                      </a:r>
                      <a:r>
                        <a:rPr kumimoji="1" lang="en-US" altLang="ja-JP" sz="1100" b="0" i="0" u="none" strike="noStrike" kern="1200" dirty="0">
                          <a:solidFill>
                            <a:srgbClr val="FF0000"/>
                          </a:solidFill>
                          <a:effectLst/>
                          <a:latin typeface="Meiryo UI" panose="020B0604030504040204" pitchFamily="50" charset="-128"/>
                          <a:ea typeface="Meiryo UI" panose="020B0604030504040204" pitchFamily="50" charset="-128"/>
                          <a:cs typeface="+mn-cs"/>
                        </a:rPr>
                        <a:t>XX</a:t>
                      </a:r>
                      <a:r>
                        <a:rPr kumimoji="1" lang="ja-JP" altLang="en-US" sz="1100" b="0" i="0" u="none" strike="noStrike" kern="1200" dirty="0">
                          <a:solidFill>
                            <a:srgbClr val="FF0000"/>
                          </a:solidFill>
                          <a:effectLst/>
                          <a:latin typeface="Meiryo UI" panose="020B0604030504040204" pitchFamily="50" charset="-128"/>
                          <a:ea typeface="Meiryo UI" panose="020B0604030504040204" pitchFamily="50" charset="-128"/>
                          <a:cs typeface="+mn-cs"/>
                        </a:rPr>
                        <a:t>の事業に携わり、</a:t>
                      </a:r>
                      <a:r>
                        <a:rPr kumimoji="1" lang="en-US" altLang="ja-JP" sz="1100" b="0" i="0" u="none" strike="noStrike" kern="1200" dirty="0">
                          <a:solidFill>
                            <a:srgbClr val="FF0000"/>
                          </a:solidFill>
                          <a:effectLst/>
                          <a:latin typeface="Meiryo UI" panose="020B0604030504040204" pitchFamily="50" charset="-128"/>
                          <a:ea typeface="Meiryo UI" panose="020B0604030504040204" pitchFamily="50" charset="-128"/>
                          <a:cs typeface="+mn-cs"/>
                        </a:rPr>
                        <a:t>XX</a:t>
                      </a:r>
                      <a:r>
                        <a:rPr kumimoji="1" lang="ja-JP" altLang="en-US" sz="1100" b="0" i="0" u="none" strike="noStrike" kern="1200" dirty="0">
                          <a:solidFill>
                            <a:srgbClr val="FF0000"/>
                          </a:solidFill>
                          <a:effectLst/>
                          <a:latin typeface="Meiryo UI" panose="020B0604030504040204" pitchFamily="50" charset="-128"/>
                          <a:ea typeface="Meiryo UI" panose="020B0604030504040204" pitchFamily="50" charset="-128"/>
                          <a:cs typeface="+mn-cs"/>
                        </a:rPr>
                        <a:t>を歴任</a:t>
                      </a: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algn="ctr" defTabSz="914400" rtl="0" eaLnBrk="1" fontAlgn="ctr" latinLnBrk="0" hangingPunct="1"/>
                      <a:r>
                        <a:rPr kumimoji="1" lang="en-US" altLang="ja-JP" sz="1100" b="0" i="0" u="none" strike="noStrike" kern="1200" dirty="0">
                          <a:solidFill>
                            <a:srgbClr val="FF0000"/>
                          </a:solidFill>
                          <a:effectLst/>
                          <a:latin typeface="Meiryo UI" panose="020B0604030504040204" pitchFamily="50" charset="-128"/>
                          <a:ea typeface="Meiryo UI" panose="020B0604030504040204" pitchFamily="50" charset="-128"/>
                          <a:cs typeface="+mn-cs"/>
                        </a:rPr>
                        <a:t>XX</a:t>
                      </a:r>
                      <a:r>
                        <a:rPr kumimoji="1" lang="ja-JP" altLang="en-US" sz="1100" b="0" i="0" u="none" strike="noStrike" kern="1200" dirty="0">
                          <a:solidFill>
                            <a:srgbClr val="FF0000"/>
                          </a:solidFill>
                          <a:effectLst/>
                          <a:latin typeface="Meiryo UI" panose="020B0604030504040204" pitchFamily="50" charset="-128"/>
                          <a:ea typeface="Meiryo UI" panose="020B0604030504040204" pitchFamily="50" charset="-128"/>
                          <a:cs typeface="+mn-cs"/>
                        </a:rPr>
                        <a:t>担当</a:t>
                      </a: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94927848"/>
                  </a:ext>
                </a:extLst>
              </a:tr>
              <a:tr h="508635">
                <a:tc>
                  <a:txBody>
                    <a:bodyPr/>
                    <a:lstStyle/>
                    <a:p>
                      <a:pPr algn="ctr" fontAlgn="ctr"/>
                      <a:r>
                        <a:rPr kumimoji="1" lang="en-US" altLang="ja-JP" sz="1100" dirty="0">
                          <a:solidFill>
                            <a:srgbClr val="FF0000"/>
                          </a:solidFill>
                        </a:rPr>
                        <a:t>XX</a:t>
                      </a:r>
                      <a:endParaRPr lang="ja-JP" altLang="en-US" sz="1100" b="0" i="0" u="none" strike="noStrike" dirty="0">
                        <a:solidFill>
                          <a:srgbClr val="000000"/>
                        </a:solidFill>
                        <a:effectLst/>
                        <a:latin typeface="Meiryo UI" panose="020B0604030504040204" pitchFamily="50" charset="-128"/>
                        <a:ea typeface="Meiryo UI" panose="020B0604030504040204" pitchFamily="50" charset="-128"/>
                      </a:endParaRP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algn="ctr" defTabSz="914400" rtl="0" eaLnBrk="1" fontAlgn="ctr" latinLnBrk="0" hangingPunct="1"/>
                      <a:r>
                        <a:rPr kumimoji="1" lang="en-US" altLang="ja-JP" sz="1100" b="0" i="0" u="none" strike="noStrike" kern="1200" dirty="0">
                          <a:solidFill>
                            <a:srgbClr val="FF0000"/>
                          </a:solidFill>
                          <a:effectLst/>
                          <a:latin typeface="Meiryo UI" panose="020B0604030504040204" pitchFamily="50" charset="-128"/>
                          <a:ea typeface="Meiryo UI" panose="020B0604030504040204" pitchFamily="50" charset="-128"/>
                          <a:cs typeface="+mn-cs"/>
                        </a:rPr>
                        <a:t>XX</a:t>
                      </a:r>
                      <a:endParaRPr kumimoji="1" lang="ja-JP" altLang="en-US" sz="1100" b="0" i="0" u="none" strike="noStrike" kern="1200" dirty="0">
                        <a:solidFill>
                          <a:srgbClr val="FF0000"/>
                        </a:solidFill>
                        <a:effectLst/>
                        <a:latin typeface="Meiryo UI" panose="020B0604030504040204" pitchFamily="50" charset="-128"/>
                        <a:ea typeface="Meiryo UI" panose="020B0604030504040204" pitchFamily="50" charset="-128"/>
                        <a:cs typeface="+mn-cs"/>
                      </a:endParaRP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u="none" strike="noStrike" kern="1200" dirty="0">
                          <a:solidFill>
                            <a:srgbClr val="FF0000"/>
                          </a:solidFill>
                          <a:effectLst/>
                          <a:latin typeface="Meiryo UI" panose="020B0604030504040204" pitchFamily="50" charset="-128"/>
                          <a:ea typeface="Meiryo UI" panose="020B0604030504040204" pitchFamily="50" charset="-128"/>
                          <a:cs typeface="+mn-cs"/>
                        </a:rPr>
                        <a:t>当社にて</a:t>
                      </a:r>
                      <a:r>
                        <a:rPr kumimoji="1" lang="en-US" altLang="ja-JP" sz="1100" b="0" i="0" u="none" strike="noStrike" kern="1200" dirty="0">
                          <a:solidFill>
                            <a:srgbClr val="FF0000"/>
                          </a:solidFill>
                          <a:effectLst/>
                          <a:latin typeface="Meiryo UI" panose="020B0604030504040204" pitchFamily="50" charset="-128"/>
                          <a:ea typeface="Meiryo UI" panose="020B0604030504040204" pitchFamily="50" charset="-128"/>
                          <a:cs typeface="+mn-cs"/>
                        </a:rPr>
                        <a:t>XX</a:t>
                      </a:r>
                      <a:r>
                        <a:rPr kumimoji="1" lang="ja-JP" altLang="en-US" sz="1100" b="0" i="0" u="none" strike="noStrike" kern="1200" dirty="0">
                          <a:solidFill>
                            <a:srgbClr val="FF0000"/>
                          </a:solidFill>
                          <a:effectLst/>
                          <a:latin typeface="Meiryo UI" panose="020B0604030504040204" pitchFamily="50" charset="-128"/>
                          <a:ea typeface="Meiryo UI" panose="020B0604030504040204" pitchFamily="50" charset="-128"/>
                          <a:cs typeface="+mn-cs"/>
                        </a:rPr>
                        <a:t>の事業に携わり、</a:t>
                      </a:r>
                      <a:r>
                        <a:rPr kumimoji="1" lang="en-US" altLang="ja-JP" sz="1100" b="0" i="0" u="none" strike="noStrike" kern="1200" dirty="0">
                          <a:solidFill>
                            <a:srgbClr val="FF0000"/>
                          </a:solidFill>
                          <a:effectLst/>
                          <a:latin typeface="Meiryo UI" panose="020B0604030504040204" pitchFamily="50" charset="-128"/>
                          <a:ea typeface="Meiryo UI" panose="020B0604030504040204" pitchFamily="50" charset="-128"/>
                          <a:cs typeface="+mn-cs"/>
                        </a:rPr>
                        <a:t>XX</a:t>
                      </a:r>
                      <a:r>
                        <a:rPr kumimoji="1" lang="ja-JP" altLang="en-US" sz="1100" b="0" i="0" u="none" strike="noStrike" kern="1200" dirty="0">
                          <a:solidFill>
                            <a:srgbClr val="FF0000"/>
                          </a:solidFill>
                          <a:effectLst/>
                          <a:latin typeface="Meiryo UI" panose="020B0604030504040204" pitchFamily="50" charset="-128"/>
                          <a:ea typeface="Meiryo UI" panose="020B0604030504040204" pitchFamily="50" charset="-128"/>
                          <a:cs typeface="+mn-cs"/>
                        </a:rPr>
                        <a:t>を歴任</a:t>
                      </a: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algn="ctr" defTabSz="914400" rtl="0" eaLnBrk="1" fontAlgn="ctr" latinLnBrk="0" hangingPunct="1"/>
                      <a:r>
                        <a:rPr kumimoji="1" lang="en-US" altLang="ja-JP" sz="1100" b="0" i="0" u="none" strike="noStrike" kern="1200" dirty="0">
                          <a:solidFill>
                            <a:srgbClr val="FF0000"/>
                          </a:solidFill>
                          <a:effectLst/>
                          <a:latin typeface="Meiryo UI" panose="020B0604030504040204" pitchFamily="50" charset="-128"/>
                          <a:ea typeface="Meiryo UI" panose="020B0604030504040204" pitchFamily="50" charset="-128"/>
                          <a:cs typeface="+mn-cs"/>
                        </a:rPr>
                        <a:t>XX</a:t>
                      </a:r>
                      <a:r>
                        <a:rPr kumimoji="1" lang="ja-JP" altLang="en-US" sz="1100" b="0" i="0" u="none" strike="noStrike" kern="1200" dirty="0">
                          <a:solidFill>
                            <a:srgbClr val="FF0000"/>
                          </a:solidFill>
                          <a:effectLst/>
                          <a:latin typeface="Meiryo UI" panose="020B0604030504040204" pitchFamily="50" charset="-128"/>
                          <a:ea typeface="Meiryo UI" panose="020B0604030504040204" pitchFamily="50" charset="-128"/>
                          <a:cs typeface="+mn-cs"/>
                        </a:rPr>
                        <a:t>担当</a:t>
                      </a: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28593845"/>
                  </a:ext>
                </a:extLst>
              </a:tr>
              <a:tr h="508635">
                <a:tc>
                  <a:txBody>
                    <a:bodyPr/>
                    <a:lstStyle/>
                    <a:p>
                      <a:pPr algn="l" fontAlgn="ct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　</a:t>
                      </a: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　</a:t>
                      </a: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　</a:t>
                      </a: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　</a:t>
                      </a: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15671941"/>
                  </a:ext>
                </a:extLst>
              </a:tr>
              <a:tr h="508635">
                <a:tc>
                  <a:txBody>
                    <a:bodyPr/>
                    <a:lstStyle/>
                    <a:p>
                      <a:pPr algn="l" fontAlgn="ct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　</a:t>
                      </a: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100" b="0" i="0" u="none" strike="noStrike">
                          <a:solidFill>
                            <a:srgbClr val="000000"/>
                          </a:solidFill>
                          <a:effectLst/>
                          <a:latin typeface="Meiryo UI" panose="020B0604030504040204" pitchFamily="50" charset="-128"/>
                          <a:ea typeface="Meiryo UI" panose="020B0604030504040204" pitchFamily="50" charset="-128"/>
                        </a:rPr>
                        <a:t>　</a:t>
                      </a: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　</a:t>
                      </a: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　</a:t>
                      </a: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95547219"/>
                  </a:ext>
                </a:extLst>
              </a:tr>
              <a:tr h="508635">
                <a:tc>
                  <a:txBody>
                    <a:bodyPr/>
                    <a:lstStyle/>
                    <a:p>
                      <a:pPr algn="l" fontAlgn="ct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　</a:t>
                      </a: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　</a:t>
                      </a: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100" b="0" i="0" u="none" strike="noStrike">
                          <a:solidFill>
                            <a:srgbClr val="000000"/>
                          </a:solidFill>
                          <a:effectLst/>
                          <a:latin typeface="Meiryo UI" panose="020B0604030504040204" pitchFamily="50" charset="-128"/>
                          <a:ea typeface="Meiryo UI" panose="020B0604030504040204" pitchFamily="50" charset="-128"/>
                        </a:rPr>
                        <a:t>　</a:t>
                      </a: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　</a:t>
                      </a:r>
                    </a:p>
                  </a:txBody>
                  <a:tcPr marL="72000" marR="72000" marT="3600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10158577"/>
                  </a:ext>
                </a:extLst>
              </a:tr>
            </a:tbl>
          </a:graphicData>
        </a:graphic>
      </p:graphicFrame>
      <p:sp>
        <p:nvSpPr>
          <p:cNvPr id="5" name="吹き出し: 四角形 4">
            <a:extLst>
              <a:ext uri="{FF2B5EF4-FFF2-40B4-BE49-F238E27FC236}">
                <a16:creationId xmlns:a16="http://schemas.microsoft.com/office/drawing/2014/main" id="{0F2480E1-93DB-AE26-5A57-FB0D41D18E11}"/>
              </a:ext>
            </a:extLst>
          </p:cNvPr>
          <p:cNvSpPr/>
          <p:nvPr/>
        </p:nvSpPr>
        <p:spPr bwMode="auto">
          <a:xfrm>
            <a:off x="4857045" y="5518685"/>
            <a:ext cx="2304256" cy="358587"/>
          </a:xfrm>
          <a:prstGeom prst="wedgeRectCallout">
            <a:avLst>
              <a:gd name="adj1" fmla="val -39637"/>
              <a:gd name="adj2" fmla="val -97976"/>
            </a:avLst>
          </a:prstGeom>
          <a:solidFill>
            <a:srgbClr val="E60000"/>
          </a:solidFill>
          <a:ln w="12700" cap="flat" cmpd="sng" algn="ctr">
            <a:solidFill>
              <a:srgbClr val="E60000"/>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bodyPr>
          <a:lstStyle>
            <a:defPPr>
              <a:defRPr lang="ja-JP"/>
            </a:defPPr>
            <a:lvl1pPr algn="ctr" rtl="0" fontAlgn="base">
              <a:lnSpc>
                <a:spcPct val="120000"/>
              </a:lnSpc>
              <a:spcBef>
                <a:spcPct val="50000"/>
              </a:spcBef>
              <a:spcAft>
                <a:spcPct val="0"/>
              </a:spcAft>
              <a:buClr>
                <a:schemeClr val="bg2"/>
              </a:buClr>
              <a:buFont typeface="Wingdings" pitchFamily="2" charset="2"/>
              <a:defRPr kumimoji="1" sz="1000" kern="1200">
                <a:solidFill>
                  <a:srgbClr val="000000"/>
                </a:solidFill>
                <a:latin typeface="Arial" charset="0"/>
                <a:ea typeface="ＭＳ Ｐゴシック" charset="-128"/>
                <a:cs typeface="+mn-cs"/>
              </a:defRPr>
            </a:lvl1pPr>
            <a:lvl2pPr marL="457200" algn="ctr" rtl="0" fontAlgn="base">
              <a:lnSpc>
                <a:spcPct val="120000"/>
              </a:lnSpc>
              <a:spcBef>
                <a:spcPct val="50000"/>
              </a:spcBef>
              <a:spcAft>
                <a:spcPct val="0"/>
              </a:spcAft>
              <a:buClr>
                <a:schemeClr val="bg2"/>
              </a:buClr>
              <a:buFont typeface="Wingdings" pitchFamily="2" charset="2"/>
              <a:defRPr kumimoji="1" sz="1000" kern="1200">
                <a:solidFill>
                  <a:srgbClr val="000000"/>
                </a:solidFill>
                <a:latin typeface="Arial" charset="0"/>
                <a:ea typeface="ＭＳ Ｐゴシック" charset="-128"/>
                <a:cs typeface="+mn-cs"/>
              </a:defRPr>
            </a:lvl2pPr>
            <a:lvl3pPr marL="914400" algn="ctr" rtl="0" fontAlgn="base">
              <a:lnSpc>
                <a:spcPct val="120000"/>
              </a:lnSpc>
              <a:spcBef>
                <a:spcPct val="50000"/>
              </a:spcBef>
              <a:spcAft>
                <a:spcPct val="0"/>
              </a:spcAft>
              <a:buClr>
                <a:schemeClr val="bg2"/>
              </a:buClr>
              <a:buFont typeface="Wingdings" pitchFamily="2" charset="2"/>
              <a:defRPr kumimoji="1" sz="1000" kern="1200">
                <a:solidFill>
                  <a:srgbClr val="000000"/>
                </a:solidFill>
                <a:latin typeface="Arial" charset="0"/>
                <a:ea typeface="ＭＳ Ｐゴシック" charset="-128"/>
                <a:cs typeface="+mn-cs"/>
              </a:defRPr>
            </a:lvl3pPr>
            <a:lvl4pPr marL="1371600" algn="ctr" rtl="0" fontAlgn="base">
              <a:lnSpc>
                <a:spcPct val="120000"/>
              </a:lnSpc>
              <a:spcBef>
                <a:spcPct val="50000"/>
              </a:spcBef>
              <a:spcAft>
                <a:spcPct val="0"/>
              </a:spcAft>
              <a:buClr>
                <a:schemeClr val="bg2"/>
              </a:buClr>
              <a:buFont typeface="Wingdings" pitchFamily="2" charset="2"/>
              <a:defRPr kumimoji="1" sz="1000" kern="1200">
                <a:solidFill>
                  <a:srgbClr val="000000"/>
                </a:solidFill>
                <a:latin typeface="Arial" charset="0"/>
                <a:ea typeface="ＭＳ Ｐゴシック" charset="-128"/>
                <a:cs typeface="+mn-cs"/>
              </a:defRPr>
            </a:lvl4pPr>
            <a:lvl5pPr marL="1828800" algn="ctr" rtl="0" fontAlgn="base">
              <a:lnSpc>
                <a:spcPct val="120000"/>
              </a:lnSpc>
              <a:spcBef>
                <a:spcPct val="50000"/>
              </a:spcBef>
              <a:spcAft>
                <a:spcPct val="0"/>
              </a:spcAft>
              <a:buClr>
                <a:schemeClr val="bg2"/>
              </a:buClr>
              <a:buFont typeface="Wingdings" pitchFamily="2" charset="2"/>
              <a:defRPr kumimoji="1" sz="1000" kern="1200">
                <a:solidFill>
                  <a:srgbClr val="000000"/>
                </a:solidFill>
                <a:latin typeface="Arial" charset="0"/>
                <a:ea typeface="ＭＳ Ｐゴシック" charset="-128"/>
                <a:cs typeface="+mn-cs"/>
              </a:defRPr>
            </a:lvl5pPr>
            <a:lvl6pPr marL="2286000" algn="l" defTabSz="914400" rtl="0" eaLnBrk="1" latinLnBrk="0" hangingPunct="1">
              <a:defRPr kumimoji="1" sz="1000" kern="1200">
                <a:solidFill>
                  <a:srgbClr val="000000"/>
                </a:solidFill>
                <a:latin typeface="Arial" charset="0"/>
                <a:ea typeface="ＭＳ Ｐゴシック" charset="-128"/>
                <a:cs typeface="+mn-cs"/>
              </a:defRPr>
            </a:lvl6pPr>
            <a:lvl7pPr marL="2743200" algn="l" defTabSz="914400" rtl="0" eaLnBrk="1" latinLnBrk="0" hangingPunct="1">
              <a:defRPr kumimoji="1" sz="1000" kern="1200">
                <a:solidFill>
                  <a:srgbClr val="000000"/>
                </a:solidFill>
                <a:latin typeface="Arial" charset="0"/>
                <a:ea typeface="ＭＳ Ｐゴシック" charset="-128"/>
                <a:cs typeface="+mn-cs"/>
              </a:defRPr>
            </a:lvl7pPr>
            <a:lvl8pPr marL="3200400" algn="l" defTabSz="914400" rtl="0" eaLnBrk="1" latinLnBrk="0" hangingPunct="1">
              <a:defRPr kumimoji="1" sz="1000" kern="1200">
                <a:solidFill>
                  <a:srgbClr val="000000"/>
                </a:solidFill>
                <a:latin typeface="Arial" charset="0"/>
                <a:ea typeface="ＭＳ Ｐゴシック" charset="-128"/>
                <a:cs typeface="+mn-cs"/>
              </a:defRPr>
            </a:lvl8pPr>
            <a:lvl9pPr marL="3657600" algn="l" defTabSz="914400" rtl="0" eaLnBrk="1" latinLnBrk="0" hangingPunct="1">
              <a:defRPr kumimoji="1" sz="1000" kern="1200">
                <a:solidFill>
                  <a:srgbClr val="000000"/>
                </a:solidFill>
                <a:latin typeface="Arial" charset="0"/>
                <a:ea typeface="ＭＳ Ｐゴシック" charset="-128"/>
                <a:cs typeface="+mn-cs"/>
              </a:defRPr>
            </a:lvl9pPr>
          </a:lstStyle>
          <a:p>
            <a:pPr marL="0" marR="0" lvl="0" indent="0" algn="ctr" defTabSz="914400" rtl="0" eaLnBrk="1" fontAlgn="base" latinLnBrk="0" hangingPunct="1">
              <a:lnSpc>
                <a:spcPct val="100000"/>
              </a:lnSpc>
              <a:spcBef>
                <a:spcPct val="0"/>
              </a:spcBef>
              <a:spcAft>
                <a:spcPct val="0"/>
              </a:spcAft>
              <a:buClr>
                <a:srgbClr val="5A5A5A"/>
              </a:buClr>
              <a:buSzTx/>
              <a:buFont typeface="Wingdings" pitchFamily="2" charset="2"/>
              <a:buNone/>
              <a:tabLst/>
              <a:defRPr/>
            </a:pPr>
            <a:r>
              <a:rPr kumimoji="1" lang="ja-JP" altLang="en-US" sz="1100" b="0" i="0" u="none" strike="noStrike" kern="1200" cap="none" spc="0" normalizeH="0" baseline="0" noProof="0" dirty="0">
                <a:ln>
                  <a:noFill/>
                </a:ln>
                <a:solidFill>
                  <a:srgbClr val="FFFFFF"/>
                </a:solidFill>
                <a:effectLst/>
                <a:uLnTx/>
                <a:uFillTx/>
                <a:latin typeface="Meiryo UI" panose="020B0604030504040204" pitchFamily="50" charset="-128"/>
                <a:ea typeface="Meiryo UI" panose="020B0604030504040204" pitchFamily="50" charset="-128"/>
                <a:cs typeface="+mn-cs"/>
              </a:rPr>
              <a:t>必要に応じて行を追加してください</a:t>
            </a:r>
          </a:p>
        </p:txBody>
      </p:sp>
      <p:sp>
        <p:nvSpPr>
          <p:cNvPr id="4" name="Rectangle 3">
            <a:extLst>
              <a:ext uri="{FF2B5EF4-FFF2-40B4-BE49-F238E27FC236}">
                <a16:creationId xmlns:a16="http://schemas.microsoft.com/office/drawing/2014/main" id="{5CA319EC-AD3E-22F7-193E-92CB58E71E88}"/>
              </a:ext>
            </a:extLst>
          </p:cNvPr>
          <p:cNvSpPr txBox="1">
            <a:spLocks noChangeArrowheads="1"/>
          </p:cNvSpPr>
          <p:nvPr/>
        </p:nvSpPr>
        <p:spPr bwMode="auto">
          <a:xfrm>
            <a:off x="7401271" y="319526"/>
            <a:ext cx="2146759"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marR="0" lvl="0" indent="0" algn="r" defTabSz="914400" rtl="0" eaLnBrk="1" fontAlgn="base" latinLnBrk="0" hangingPunct="1">
              <a:lnSpc>
                <a:spcPct val="120000"/>
              </a:lnSpc>
              <a:spcBef>
                <a:spcPct val="0"/>
              </a:spcBef>
              <a:spcAft>
                <a:spcPct val="0"/>
              </a:spcAft>
              <a:buClr>
                <a:srgbClr val="5A5A5A"/>
              </a:buClr>
              <a:buSzPct val="100000"/>
              <a:buFont typeface="Wingdings" pitchFamily="2" charset="2"/>
              <a:buNone/>
              <a:tabLst/>
              <a:defRPr/>
            </a:pPr>
            <a:r>
              <a:rPr kumimoji="1" lang="ja-JP" altLang="en-US" sz="11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審査基準：適切性・妥当性</a:t>
            </a:r>
            <a:endParaRPr kumimoji="1" lang="en-US" altLang="ja-JP" sz="11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18259098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9263E7-2E71-20B0-6791-7F9216109432}"/>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FE18FEC6-1EC8-47E7-7CB2-48BD716DA4E7}"/>
              </a:ext>
            </a:extLst>
          </p:cNvPr>
          <p:cNvSpPr>
            <a:spLocks noGrp="1"/>
          </p:cNvSpPr>
          <p:nvPr>
            <p:ph type="title"/>
          </p:nvPr>
        </p:nvSpPr>
        <p:spPr/>
        <p:txBody>
          <a:bodyPr/>
          <a:lstStyle/>
          <a:p>
            <a:r>
              <a:rPr lang="en-US" altLang="ja-JP" dirty="0"/>
              <a:t>3-4</a:t>
            </a:r>
            <a:r>
              <a:rPr lang="ja-JP" altLang="en-US" dirty="0"/>
              <a:t>．拠点整備の実施スケジュール</a:t>
            </a:r>
            <a:endParaRPr kumimoji="1" lang="ja-JP" altLang="en-US" dirty="0"/>
          </a:p>
        </p:txBody>
      </p:sp>
      <p:sp>
        <p:nvSpPr>
          <p:cNvPr id="25" name="Rectangle 3">
            <a:extLst>
              <a:ext uri="{FF2B5EF4-FFF2-40B4-BE49-F238E27FC236}">
                <a16:creationId xmlns:a16="http://schemas.microsoft.com/office/drawing/2014/main" id="{3E173A6D-9D66-0D73-5813-1B115D850490}"/>
              </a:ext>
            </a:extLst>
          </p:cNvPr>
          <p:cNvSpPr txBox="1">
            <a:spLocks noChangeArrowheads="1"/>
          </p:cNvSpPr>
          <p:nvPr/>
        </p:nvSpPr>
        <p:spPr bwMode="auto">
          <a:xfrm>
            <a:off x="344488" y="1263340"/>
            <a:ext cx="9216000" cy="38350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marR="0" lvl="0" indent="0" algn="l" defTabSz="914400" rtl="0" eaLnBrk="1" fontAlgn="base" latinLnBrk="0" hangingPunct="1">
              <a:lnSpc>
                <a:spcPct val="120000"/>
              </a:lnSpc>
              <a:spcBef>
                <a:spcPct val="0"/>
              </a:spcBef>
              <a:spcAft>
                <a:spcPct val="0"/>
              </a:spcAft>
              <a:buClr>
                <a:srgbClr val="5A5A5A"/>
              </a:buClr>
              <a:buSzPct val="100000"/>
              <a:buFont typeface="Wingdings" pitchFamily="2" charset="2"/>
              <a:buNone/>
              <a:tabLst/>
              <a:defRPr/>
            </a:pPr>
            <a:r>
              <a:rPr kumimoji="1" lang="en-US" altLang="ja-JP" sz="1100" b="1" i="0" u="none" strike="noStrike" kern="0" cap="none" spc="0" normalizeH="0" baseline="0" noProof="0" dirty="0">
                <a:ln>
                  <a:noFill/>
                </a:ln>
                <a:solidFill>
                  <a:srgbClr val="000000"/>
                </a:solidFill>
                <a:effectLst/>
                <a:highlight>
                  <a:srgbClr val="CCDAEC"/>
                </a:highlight>
                <a:uLnTx/>
                <a:uFillTx/>
                <a:latin typeface="Meiryo UI" panose="020B0604030504040204" pitchFamily="50" charset="-128"/>
                <a:ea typeface="Meiryo UI" panose="020B0604030504040204" pitchFamily="50" charset="-128"/>
                <a:cs typeface="+mn-cs"/>
              </a:rPr>
              <a:t>【</a:t>
            </a:r>
            <a:r>
              <a:rPr kumimoji="1" lang="ja-JP" altLang="en-US" sz="1100" b="1" i="0" u="none" strike="noStrike" kern="0" cap="none" spc="0" normalizeH="0" baseline="0" noProof="0" dirty="0">
                <a:ln>
                  <a:noFill/>
                </a:ln>
                <a:solidFill>
                  <a:srgbClr val="000000"/>
                </a:solidFill>
                <a:effectLst/>
                <a:highlight>
                  <a:srgbClr val="CCDAEC"/>
                </a:highlight>
                <a:uLnTx/>
                <a:uFillTx/>
                <a:latin typeface="Meiryo UI" panose="020B0604030504040204" pitchFamily="50" charset="-128"/>
                <a:ea typeface="Meiryo UI" panose="020B0604030504040204" pitchFamily="50" charset="-128"/>
                <a:cs typeface="+mn-cs"/>
              </a:rPr>
              <a:t>拠点の竣工、操業開始までのスケジュール</a:t>
            </a:r>
            <a:r>
              <a:rPr kumimoji="1" lang="en-US" altLang="ja-JP" sz="1100" b="1" i="0" u="none" strike="noStrike" kern="0" cap="none" spc="0" normalizeH="0" baseline="0" noProof="0" dirty="0">
                <a:ln>
                  <a:noFill/>
                </a:ln>
                <a:solidFill>
                  <a:srgbClr val="000000"/>
                </a:solidFill>
                <a:effectLst/>
                <a:highlight>
                  <a:srgbClr val="CCDAEC"/>
                </a:highlight>
                <a:uLnTx/>
                <a:uFillTx/>
                <a:latin typeface="Meiryo UI" panose="020B0604030504040204" pitchFamily="50" charset="-128"/>
                <a:ea typeface="Meiryo UI" panose="020B0604030504040204" pitchFamily="50" charset="-128"/>
                <a:cs typeface="+mn-cs"/>
              </a:rPr>
              <a:t>】</a:t>
            </a:r>
          </a:p>
          <a:p>
            <a:pPr marL="0" marR="0" lvl="0" indent="0" algn="l" defTabSz="914400" rtl="0" eaLnBrk="1" fontAlgn="base" latinLnBrk="0" hangingPunct="1">
              <a:lnSpc>
                <a:spcPct val="120000"/>
              </a:lnSpc>
              <a:spcBef>
                <a:spcPct val="0"/>
              </a:spcBef>
              <a:spcAft>
                <a:spcPct val="0"/>
              </a:spcAft>
              <a:buClr>
                <a:srgbClr val="5A5A5A"/>
              </a:buClr>
              <a:buSzPct val="100000"/>
              <a:buFont typeface="Wingdings" pitchFamily="2" charset="2"/>
              <a:buNone/>
              <a:tabLst/>
              <a:defRPr/>
            </a:pPr>
            <a:r>
              <a:rPr kumimoji="1" lang="ja-JP" altLang="en-US" sz="11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研究開発拠点あるいは生産拠点の新規立ち上げに向け、</a:t>
            </a:r>
            <a:r>
              <a:rPr kumimoji="1" lang="ja-JP" altLang="en-US" sz="1100" b="0" i="0" u="sng"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拠点の竣工、操業開始までのスケジュール</a:t>
            </a:r>
            <a:r>
              <a:rPr kumimoji="1" lang="ja-JP" altLang="en-US" sz="11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を、月次あるいは四半期単位で</a:t>
            </a:r>
            <a:r>
              <a:rPr lang="ja-JP" altLang="en-US" sz="1100" kern="0" dirty="0">
                <a:latin typeface="Meiryo UI" panose="020B0604030504040204" pitchFamily="50" charset="-128"/>
                <a:ea typeface="Meiryo UI" panose="020B0604030504040204" pitchFamily="50" charset="-128"/>
              </a:rPr>
              <a:t>具体的に</a:t>
            </a:r>
            <a:r>
              <a:rPr kumimoji="1" lang="ja-JP" altLang="en-US" sz="11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記載してください。</a:t>
            </a:r>
            <a:endParaRPr kumimoji="1" lang="en-US" altLang="ja-JP" sz="1100" b="1"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sp>
        <p:nvSpPr>
          <p:cNvPr id="3" name="正方形/長方形 2">
            <a:extLst>
              <a:ext uri="{FF2B5EF4-FFF2-40B4-BE49-F238E27FC236}">
                <a16:creationId xmlns:a16="http://schemas.microsoft.com/office/drawing/2014/main" id="{5E70851C-BCF0-1DA0-5206-5D53A38D0240}"/>
              </a:ext>
            </a:extLst>
          </p:cNvPr>
          <p:cNvSpPr/>
          <p:nvPr/>
        </p:nvSpPr>
        <p:spPr bwMode="auto">
          <a:xfrm>
            <a:off x="488504" y="1844824"/>
            <a:ext cx="9070014" cy="4320477"/>
          </a:xfrm>
          <a:prstGeom prst="rect">
            <a:avLst/>
          </a:prstGeom>
          <a:noFill/>
          <a:ln w="12700" cap="flat" cmpd="sng" algn="ctr">
            <a:solidFill>
              <a:schemeClr val="bg2"/>
            </a:solidFill>
            <a:prstDash val="solid"/>
            <a:round/>
            <a:headEnd type="none" w="med" len="med"/>
            <a:tailEnd type="none" w="med" len="med"/>
          </a:ln>
          <a:effectLst/>
        </p:spPr>
        <p:txBody>
          <a:bodyPr vert="horz" wrap="none" lIns="18000" tIns="18000" rIns="18000" bIns="18000" numCol="1" rtlCol="0" anchor="ctr" anchorCtr="0" compatLnSpc="1">
            <a:prstTxWarp prst="textNoShape">
              <a:avLst/>
            </a:prstTxWarp>
          </a:bodyPr>
          <a:lstStyle/>
          <a:p>
            <a:pPr marL="0" marR="0" lvl="0" indent="0" algn="ctr" defTabSz="914400" rtl="0" eaLnBrk="1" fontAlgn="base" latinLnBrk="0" hangingPunct="1">
              <a:lnSpc>
                <a:spcPct val="120000"/>
              </a:lnSpc>
              <a:spcBef>
                <a:spcPct val="50000"/>
              </a:spcBef>
              <a:spcAft>
                <a:spcPct val="0"/>
              </a:spcAft>
              <a:buClr>
                <a:srgbClr val="5A5A5A"/>
              </a:buClr>
              <a:buSzTx/>
              <a:buFont typeface="Wingdings" pitchFamily="2" charset="2"/>
              <a:buNone/>
              <a:tabLst/>
              <a:defRPr/>
            </a:pPr>
            <a:endParaRPr kumimoji="1" lang="ja-JP" altLang="en-US" sz="1100" b="0" i="0" u="none" strike="noStrike" kern="1200" cap="none" spc="0" normalizeH="0" baseline="0" noProof="0" dirty="0">
              <a:ln>
                <a:noFill/>
              </a:ln>
              <a:solidFill>
                <a:srgbClr val="000000"/>
              </a:solidFill>
              <a:effectLst/>
              <a:uLnTx/>
              <a:uFillTx/>
              <a:latin typeface="Arial" charset="0"/>
              <a:ea typeface="ＭＳ Ｐゴシック" charset="-128"/>
              <a:cs typeface="+mn-cs"/>
            </a:endParaRPr>
          </a:p>
        </p:txBody>
      </p:sp>
      <p:sp>
        <p:nvSpPr>
          <p:cNvPr id="4" name="Rectangle 3">
            <a:extLst>
              <a:ext uri="{FF2B5EF4-FFF2-40B4-BE49-F238E27FC236}">
                <a16:creationId xmlns:a16="http://schemas.microsoft.com/office/drawing/2014/main" id="{6E95EB82-2B68-9B5F-F965-C8CEBF230F33}"/>
              </a:ext>
            </a:extLst>
          </p:cNvPr>
          <p:cNvSpPr txBox="1">
            <a:spLocks noChangeArrowheads="1"/>
          </p:cNvSpPr>
          <p:nvPr/>
        </p:nvSpPr>
        <p:spPr bwMode="auto">
          <a:xfrm>
            <a:off x="7401271" y="319526"/>
            <a:ext cx="2146759"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marR="0" lvl="0" indent="0" algn="r" defTabSz="914400" rtl="0" eaLnBrk="1" fontAlgn="base" latinLnBrk="0" hangingPunct="1">
              <a:lnSpc>
                <a:spcPct val="120000"/>
              </a:lnSpc>
              <a:spcBef>
                <a:spcPct val="0"/>
              </a:spcBef>
              <a:spcAft>
                <a:spcPct val="0"/>
              </a:spcAft>
              <a:buClr>
                <a:srgbClr val="5A5A5A"/>
              </a:buClr>
              <a:buSzPct val="100000"/>
              <a:buFont typeface="Wingdings" pitchFamily="2" charset="2"/>
              <a:buNone/>
              <a:tabLst/>
              <a:defRPr/>
            </a:pPr>
            <a:r>
              <a:rPr kumimoji="1" lang="ja-JP" altLang="en-US" sz="11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審査基準：適切性・妥当性</a:t>
            </a:r>
            <a:endParaRPr kumimoji="1" lang="en-US" altLang="ja-JP" sz="11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sp>
        <p:nvSpPr>
          <p:cNvPr id="5" name="TextBox 15">
            <a:extLst>
              <a:ext uri="{FF2B5EF4-FFF2-40B4-BE49-F238E27FC236}">
                <a16:creationId xmlns:a16="http://schemas.microsoft.com/office/drawing/2014/main" id="{51FD8549-3E55-DDC3-5261-7E72842FAECC}"/>
              </a:ext>
            </a:extLst>
          </p:cNvPr>
          <p:cNvSpPr txBox="1"/>
          <p:nvPr/>
        </p:nvSpPr>
        <p:spPr>
          <a:xfrm>
            <a:off x="567291" y="2414619"/>
            <a:ext cx="1368000" cy="41118"/>
          </a:xfrm>
          <a:prstGeom prst="rect">
            <a:avLst/>
          </a:prstGeom>
          <a:noFill/>
          <a:ln w="9525" cap="rnd" cmpd="sng" algn="ctr">
            <a:noFill/>
            <a:prstDash val="solid"/>
            <a:round/>
            <a:headEnd type="none" w="med" len="med"/>
            <a:tailEnd type="none" w="med" len="med"/>
          </a:ln>
          <a:extLst>
            <a:ext uri="{91240B29-F687-4F45-9708-019B960494DF}">
              <a14:hiddenLine xmlns:a14="http://schemas.microsoft.com/office/drawing/2010/main" w="9525" cap="rnd" cmpd="sng" algn="ctr">
                <a:solidFill>
                  <a:srgbClr val="E71C57"/>
                </a:solidFill>
                <a:prstDash val="solid"/>
                <a:round/>
                <a:headEnd type="none" w="med" len="med"/>
                <a:tailEnd type="none" w="med" len="med"/>
              </a14:hiddenLine>
            </a:ext>
          </a:extLst>
        </p:spPr>
        <p:txBody>
          <a:bodyPr wrap="square" lIns="0" tIns="0" rIns="0" bIns="36000" rtlCol="0" anchor="b" anchorCtr="0">
            <a:noAutofit/>
          </a:bodyPr>
          <a:lstStyle>
            <a:defPPr>
              <a:defRPr lang="en-US"/>
            </a:defPPr>
            <a:lvl1pPr>
              <a:defRPr>
                <a:solidFill>
                  <a:schemeClr val="tx1"/>
                </a:solidFill>
              </a:defRPr>
            </a:lvl1pPr>
            <a:lvl2pPr>
              <a:defRPr>
                <a:solidFill>
                  <a:schemeClr val="tx1"/>
                </a:solidFill>
              </a:defRPr>
            </a:lvl2pPr>
            <a:lvl3pPr>
              <a:defRPr>
                <a:solidFill>
                  <a:schemeClr val="tx1"/>
                </a:solidFill>
              </a:defRPr>
            </a:lvl3pPr>
            <a:lvl4pPr marL="0" lvl="3">
              <a:defRPr sz="1600">
                <a:solidFill>
                  <a:schemeClr val="tx2"/>
                </a:solidFill>
                <a:latin typeface="Trebuchet MS" panose="020B0603020202020204" pitchFamily="34" charset="0"/>
                <a:ea typeface="Meiryo UI" panose="020B0604030504040204" pitchFamily="50" charset="-128"/>
                <a:cs typeface="Meiryo UI" panose="020B0604030504040204" pitchFamily="50" charset="-128"/>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marL="0" marR="0" lvl="0" indent="0" algn="ctr" defTabSz="914400" rtl="0" eaLnBrk="1" fontAlgn="base" latinLnBrk="0" hangingPunct="1">
              <a:lnSpc>
                <a:spcPct val="120000"/>
              </a:lnSpc>
              <a:spcBef>
                <a:spcPct val="50000"/>
              </a:spcBef>
              <a:spcAft>
                <a:spcPct val="0"/>
              </a:spcAft>
              <a:buClr>
                <a:srgbClr val="5A5A5A"/>
              </a:buClr>
              <a:buSzTx/>
              <a:buFont typeface="Wingdings" pitchFamily="2" charset="2"/>
              <a:buNone/>
              <a:tabLst/>
              <a:defRPr/>
            </a:pPr>
            <a:r>
              <a:rPr kumimoji="1" lang="ja-JP" altLang="en-US" sz="1200" b="0" i="0" u="none" strike="noStrike" kern="1200" cap="none" spc="0" normalizeH="0" baseline="0" noProof="0" dirty="0">
                <a:ln>
                  <a:noFill/>
                </a:ln>
                <a:solidFill>
                  <a:srgbClr val="000000"/>
                </a:solidFill>
                <a:effectLst/>
                <a:uLnTx/>
                <a:uFillTx/>
                <a:latin typeface="Trebuchet MS" panose="020B0603020202020204" pitchFamily="34" charset="0"/>
                <a:ea typeface="Meiryo UI" panose="020B0604030504040204" pitchFamily="50" charset="-128"/>
                <a:cs typeface="+mn-cs"/>
              </a:rPr>
              <a:t>事業項目</a:t>
            </a:r>
            <a:endParaRPr kumimoji="1" lang="en-US" sz="1200" b="0" i="0" u="none" strike="noStrike" kern="1200" cap="none" spc="0" normalizeH="0" baseline="0" noProof="0" dirty="0">
              <a:ln>
                <a:noFill/>
              </a:ln>
              <a:solidFill>
                <a:srgbClr val="000000"/>
              </a:solidFill>
              <a:effectLst/>
              <a:uLnTx/>
              <a:uFillTx/>
              <a:latin typeface="Trebuchet MS" panose="020B0603020202020204" pitchFamily="34" charset="0"/>
              <a:ea typeface="Meiryo UI" panose="020B0604030504040204" pitchFamily="50" charset="-128"/>
              <a:cs typeface="+mn-cs"/>
            </a:endParaRPr>
          </a:p>
        </p:txBody>
      </p:sp>
      <p:cxnSp>
        <p:nvCxnSpPr>
          <p:cNvPr id="6" name="Straight Connector 16">
            <a:extLst>
              <a:ext uri="{FF2B5EF4-FFF2-40B4-BE49-F238E27FC236}">
                <a16:creationId xmlns:a16="http://schemas.microsoft.com/office/drawing/2014/main" id="{3CB3511A-D406-D486-4F69-3F163F9FC036}"/>
              </a:ext>
            </a:extLst>
          </p:cNvPr>
          <p:cNvCxnSpPr>
            <a:cxnSpLocks/>
          </p:cNvCxnSpPr>
          <p:nvPr/>
        </p:nvCxnSpPr>
        <p:spPr>
          <a:xfrm>
            <a:off x="567291" y="2476768"/>
            <a:ext cx="1368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 name="正方形/長方形 46">
            <a:extLst>
              <a:ext uri="{FF2B5EF4-FFF2-40B4-BE49-F238E27FC236}">
                <a16:creationId xmlns:a16="http://schemas.microsoft.com/office/drawing/2014/main" id="{2637F016-9347-8997-3EBF-ED8F8A28A9C7}"/>
              </a:ext>
            </a:extLst>
          </p:cNvPr>
          <p:cNvSpPr/>
          <p:nvPr/>
        </p:nvSpPr>
        <p:spPr>
          <a:xfrm>
            <a:off x="567291" y="2820108"/>
            <a:ext cx="1368000" cy="712737"/>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228600" marR="0" lvl="0" indent="-228600" algn="l" defTabSz="914400" rtl="0" eaLnBrk="1" fontAlgn="base" latinLnBrk="0" hangingPunct="1">
              <a:lnSpc>
                <a:spcPct val="120000"/>
              </a:lnSpc>
              <a:spcBef>
                <a:spcPct val="50000"/>
              </a:spcBef>
              <a:spcAft>
                <a:spcPct val="0"/>
              </a:spcAft>
              <a:buClr>
                <a:srgbClr val="5A5A5A"/>
              </a:buClr>
              <a:buSzTx/>
              <a:buFont typeface="+mj-ea"/>
              <a:buAutoNum type="circleNumDbPlain"/>
              <a:tabLst/>
              <a:defRPr/>
            </a:pPr>
            <a:r>
              <a:rPr kumimoji="1" lang="en-US" altLang="ja-JP" sz="12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Arial" panose="020B0604020202020204" pitchFamily="34" charset="0"/>
              </a:rPr>
              <a:t>XX</a:t>
            </a:r>
            <a:r>
              <a:rPr kumimoji="1" lang="ja-JP" altLang="en-US" sz="12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Arial" panose="020B0604020202020204" pitchFamily="34" charset="0"/>
              </a:rPr>
              <a:t>拠点建設</a:t>
            </a:r>
          </a:p>
        </p:txBody>
      </p:sp>
      <p:sp>
        <p:nvSpPr>
          <p:cNvPr id="8" name="正方形/長方形 47">
            <a:extLst>
              <a:ext uri="{FF2B5EF4-FFF2-40B4-BE49-F238E27FC236}">
                <a16:creationId xmlns:a16="http://schemas.microsoft.com/office/drawing/2014/main" id="{D79155D4-7A22-0DE5-CB24-C1395584E725}"/>
              </a:ext>
            </a:extLst>
          </p:cNvPr>
          <p:cNvSpPr/>
          <p:nvPr/>
        </p:nvSpPr>
        <p:spPr>
          <a:xfrm>
            <a:off x="567291" y="3661850"/>
            <a:ext cx="1368000" cy="712737"/>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228600" marR="0" lvl="0" indent="-228600" algn="l" defTabSz="914400" rtl="0" eaLnBrk="1" fontAlgn="base" latinLnBrk="0" hangingPunct="1">
              <a:lnSpc>
                <a:spcPct val="120000"/>
              </a:lnSpc>
              <a:spcBef>
                <a:spcPct val="50000"/>
              </a:spcBef>
              <a:spcAft>
                <a:spcPct val="0"/>
              </a:spcAft>
              <a:buClr>
                <a:srgbClr val="5A5A5A"/>
              </a:buClr>
              <a:buSzTx/>
              <a:buFont typeface="+mj-ea"/>
              <a:buAutoNum type="circleNumDbPlain" startAt="2"/>
              <a:tabLst/>
              <a:defRPr/>
            </a:pPr>
            <a:r>
              <a:rPr kumimoji="1" lang="en-US" altLang="ja-JP" sz="12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Arial" panose="020B0604020202020204" pitchFamily="34" charset="0"/>
              </a:rPr>
              <a:t>XX</a:t>
            </a:r>
            <a:r>
              <a:rPr kumimoji="1" lang="ja-JP" altLang="en-US" sz="12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Arial" panose="020B0604020202020204" pitchFamily="34" charset="0"/>
              </a:rPr>
              <a:t>設備導入・研究開発</a:t>
            </a:r>
          </a:p>
        </p:txBody>
      </p:sp>
      <p:sp>
        <p:nvSpPr>
          <p:cNvPr id="9" name="正方形/長方形 49">
            <a:extLst>
              <a:ext uri="{FF2B5EF4-FFF2-40B4-BE49-F238E27FC236}">
                <a16:creationId xmlns:a16="http://schemas.microsoft.com/office/drawing/2014/main" id="{CB47FE61-CEA3-D402-A20E-1101043DB6A4}"/>
              </a:ext>
            </a:extLst>
          </p:cNvPr>
          <p:cNvSpPr/>
          <p:nvPr/>
        </p:nvSpPr>
        <p:spPr>
          <a:xfrm>
            <a:off x="567291" y="4503592"/>
            <a:ext cx="1368000" cy="712737"/>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228600" marR="0" lvl="0" indent="-228600" algn="l" defTabSz="914400" rtl="0" eaLnBrk="1" fontAlgn="base" latinLnBrk="0" hangingPunct="1">
              <a:lnSpc>
                <a:spcPct val="120000"/>
              </a:lnSpc>
              <a:spcBef>
                <a:spcPct val="50000"/>
              </a:spcBef>
              <a:spcAft>
                <a:spcPct val="0"/>
              </a:spcAft>
              <a:buClr>
                <a:srgbClr val="5A5A5A"/>
              </a:buClr>
              <a:buSzTx/>
              <a:buFont typeface="+mj-ea"/>
              <a:buAutoNum type="circleNumDbPlain" startAt="3"/>
              <a:tabLst/>
              <a:defRPr/>
            </a:pPr>
            <a:r>
              <a:rPr kumimoji="1" lang="en-US" altLang="ja-JP" sz="12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Arial" panose="020B0604020202020204" pitchFamily="34" charset="0"/>
              </a:rPr>
              <a:t>XXXX</a:t>
            </a:r>
            <a:endParaRPr kumimoji="1" lang="ja-JP" altLang="en-US" sz="12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Arial" panose="020B0604020202020204" pitchFamily="34" charset="0"/>
            </a:endParaRPr>
          </a:p>
        </p:txBody>
      </p:sp>
      <p:cxnSp>
        <p:nvCxnSpPr>
          <p:cNvPr id="12" name="直線コネクタ 135">
            <a:extLst>
              <a:ext uri="{FF2B5EF4-FFF2-40B4-BE49-F238E27FC236}">
                <a16:creationId xmlns:a16="http://schemas.microsoft.com/office/drawing/2014/main" id="{6CA258A5-C2BA-0618-7D18-C6541EEA90BC}"/>
              </a:ext>
            </a:extLst>
          </p:cNvPr>
          <p:cNvCxnSpPr>
            <a:cxnSpLocks/>
          </p:cNvCxnSpPr>
          <p:nvPr/>
        </p:nvCxnSpPr>
        <p:spPr>
          <a:xfrm>
            <a:off x="2090737" y="2837732"/>
            <a:ext cx="0" cy="3204000"/>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直線コネクタ 136">
            <a:extLst>
              <a:ext uri="{FF2B5EF4-FFF2-40B4-BE49-F238E27FC236}">
                <a16:creationId xmlns:a16="http://schemas.microsoft.com/office/drawing/2014/main" id="{656B3A1E-D5EC-E8FF-1342-EA45261266F0}"/>
              </a:ext>
            </a:extLst>
          </p:cNvPr>
          <p:cNvCxnSpPr>
            <a:cxnSpLocks/>
          </p:cNvCxnSpPr>
          <p:nvPr/>
        </p:nvCxnSpPr>
        <p:spPr>
          <a:xfrm>
            <a:off x="2954405" y="2837732"/>
            <a:ext cx="0" cy="3204000"/>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直線コネクタ 139">
            <a:extLst>
              <a:ext uri="{FF2B5EF4-FFF2-40B4-BE49-F238E27FC236}">
                <a16:creationId xmlns:a16="http://schemas.microsoft.com/office/drawing/2014/main" id="{4A1EC339-97C6-A943-5337-91D4EDDE50D1}"/>
              </a:ext>
            </a:extLst>
          </p:cNvPr>
          <p:cNvCxnSpPr>
            <a:cxnSpLocks/>
          </p:cNvCxnSpPr>
          <p:nvPr/>
        </p:nvCxnSpPr>
        <p:spPr>
          <a:xfrm>
            <a:off x="3818073" y="2837732"/>
            <a:ext cx="0" cy="3204000"/>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直線コネクタ 140">
            <a:extLst>
              <a:ext uri="{FF2B5EF4-FFF2-40B4-BE49-F238E27FC236}">
                <a16:creationId xmlns:a16="http://schemas.microsoft.com/office/drawing/2014/main" id="{488DD2AB-0581-68B1-EA14-CDC695FD3257}"/>
              </a:ext>
            </a:extLst>
          </p:cNvPr>
          <p:cNvCxnSpPr>
            <a:cxnSpLocks/>
          </p:cNvCxnSpPr>
          <p:nvPr/>
        </p:nvCxnSpPr>
        <p:spPr>
          <a:xfrm>
            <a:off x="4681741" y="2837732"/>
            <a:ext cx="0" cy="3204000"/>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6" name="TextBox 50">
            <a:extLst>
              <a:ext uri="{FF2B5EF4-FFF2-40B4-BE49-F238E27FC236}">
                <a16:creationId xmlns:a16="http://schemas.microsoft.com/office/drawing/2014/main" id="{4F7FDEC5-67F0-01EA-77F7-71DCDDAC6053}"/>
              </a:ext>
            </a:extLst>
          </p:cNvPr>
          <p:cNvSpPr txBox="1"/>
          <p:nvPr/>
        </p:nvSpPr>
        <p:spPr>
          <a:xfrm>
            <a:off x="2002183" y="2418390"/>
            <a:ext cx="6799692" cy="41118"/>
          </a:xfrm>
          <a:prstGeom prst="rect">
            <a:avLst/>
          </a:prstGeom>
          <a:noFill/>
          <a:ln w="9525" cap="rnd" cmpd="sng" algn="ctr">
            <a:noFill/>
            <a:prstDash val="solid"/>
            <a:round/>
            <a:headEnd type="none" w="med" len="med"/>
            <a:tailEnd type="none" w="med" len="med"/>
          </a:ln>
          <a:extLst>
            <a:ext uri="{91240B29-F687-4F45-9708-019B960494DF}">
              <a14:hiddenLine xmlns:a14="http://schemas.microsoft.com/office/drawing/2010/main" w="9525" cap="rnd" cmpd="sng" algn="ctr">
                <a:solidFill>
                  <a:srgbClr val="E71C57"/>
                </a:solidFill>
                <a:prstDash val="solid"/>
                <a:round/>
                <a:headEnd type="none" w="med" len="med"/>
                <a:tailEnd type="none" w="med" len="med"/>
              </a14:hiddenLine>
            </a:ext>
          </a:extLst>
        </p:spPr>
        <p:txBody>
          <a:bodyPr wrap="square" lIns="0" tIns="0" rIns="0" bIns="216000" rtlCol="0" anchor="b" anchorCtr="0">
            <a:noAutofit/>
          </a:bodyPr>
          <a:lstStyle>
            <a:defPPr>
              <a:defRPr lang="en-US"/>
            </a:defPPr>
            <a:lvl1pPr>
              <a:defRPr>
                <a:solidFill>
                  <a:schemeClr val="tx1"/>
                </a:solidFill>
              </a:defRPr>
            </a:lvl1pPr>
            <a:lvl2pPr>
              <a:defRPr>
                <a:solidFill>
                  <a:schemeClr val="tx1"/>
                </a:solidFill>
              </a:defRPr>
            </a:lvl2pPr>
            <a:lvl3pPr>
              <a:defRPr>
                <a:solidFill>
                  <a:schemeClr val="tx1"/>
                </a:solidFill>
              </a:defRPr>
            </a:lvl3pPr>
            <a:lvl4pPr marL="0" lvl="3">
              <a:defRPr sz="1600">
                <a:solidFill>
                  <a:schemeClr val="tx2"/>
                </a:solidFill>
                <a:latin typeface="Trebuchet MS" panose="020B0603020202020204" pitchFamily="34" charset="0"/>
                <a:ea typeface="Meiryo UI" panose="020B0604030504040204" pitchFamily="50" charset="-128"/>
                <a:cs typeface="Meiryo UI" panose="020B0604030504040204" pitchFamily="50" charset="-128"/>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marL="0" marR="0" lvl="0" indent="0" algn="ctr" defTabSz="914400" rtl="0" eaLnBrk="1" fontAlgn="base" latinLnBrk="0" hangingPunct="1">
              <a:lnSpc>
                <a:spcPct val="120000"/>
              </a:lnSpc>
              <a:spcBef>
                <a:spcPct val="50000"/>
              </a:spcBef>
              <a:spcAft>
                <a:spcPct val="0"/>
              </a:spcAft>
              <a:buClr>
                <a:srgbClr val="5A5A5A"/>
              </a:buClr>
              <a:buSzTx/>
              <a:buFont typeface="Wingdings" pitchFamily="2" charset="2"/>
              <a:buNone/>
              <a:tabLst/>
              <a:defRPr/>
            </a:pPr>
            <a:r>
              <a:rPr kumimoji="1" lang="ja-JP" altLang="en-US" sz="1200" b="0" i="0" u="none" strike="noStrike" kern="1200" cap="none" spc="0" normalizeH="0" baseline="0" noProof="0" dirty="0">
                <a:ln>
                  <a:noFill/>
                </a:ln>
                <a:solidFill>
                  <a:srgbClr val="000000"/>
                </a:solidFill>
                <a:effectLst/>
                <a:uLnTx/>
                <a:uFillTx/>
                <a:latin typeface="Trebuchet MS" panose="020B0603020202020204" pitchFamily="34" charset="0"/>
                <a:ea typeface="Meiryo UI" panose="020B0604030504040204" pitchFamily="50" charset="-128"/>
                <a:cs typeface="+mn-cs"/>
              </a:rPr>
              <a:t>実施スケジュール</a:t>
            </a:r>
            <a:endParaRPr kumimoji="1" lang="en-US" sz="1200" b="0" i="0" u="none" strike="noStrike" kern="1200" cap="none" spc="0" normalizeH="0" baseline="0" noProof="0" dirty="0">
              <a:ln>
                <a:noFill/>
              </a:ln>
              <a:solidFill>
                <a:srgbClr val="000000"/>
              </a:solidFill>
              <a:effectLst/>
              <a:uLnTx/>
              <a:uFillTx/>
              <a:latin typeface="Trebuchet MS" panose="020B0603020202020204" pitchFamily="34" charset="0"/>
              <a:ea typeface="Meiryo UI" panose="020B0604030504040204" pitchFamily="50" charset="-128"/>
              <a:cs typeface="+mn-cs"/>
            </a:endParaRPr>
          </a:p>
        </p:txBody>
      </p:sp>
      <p:cxnSp>
        <p:nvCxnSpPr>
          <p:cNvPr id="17" name="Straight Connector 51">
            <a:extLst>
              <a:ext uri="{FF2B5EF4-FFF2-40B4-BE49-F238E27FC236}">
                <a16:creationId xmlns:a16="http://schemas.microsoft.com/office/drawing/2014/main" id="{850B5AD3-8016-5F63-CDEE-9AC5A21F6F35}"/>
              </a:ext>
            </a:extLst>
          </p:cNvPr>
          <p:cNvCxnSpPr/>
          <p:nvPr/>
        </p:nvCxnSpPr>
        <p:spPr>
          <a:xfrm>
            <a:off x="2002183" y="2467128"/>
            <a:ext cx="6799692"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18" name="直線コネクタ 128">
            <a:extLst>
              <a:ext uri="{FF2B5EF4-FFF2-40B4-BE49-F238E27FC236}">
                <a16:creationId xmlns:a16="http://schemas.microsoft.com/office/drawing/2014/main" id="{C6D883C0-F849-7F81-133E-A3FDB00C4A26}"/>
              </a:ext>
            </a:extLst>
          </p:cNvPr>
          <p:cNvCxnSpPr>
            <a:cxnSpLocks/>
          </p:cNvCxnSpPr>
          <p:nvPr/>
        </p:nvCxnSpPr>
        <p:spPr>
          <a:xfrm flipH="1">
            <a:off x="2090737" y="250360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19" name="直線コネクタ 127">
            <a:extLst>
              <a:ext uri="{FF2B5EF4-FFF2-40B4-BE49-F238E27FC236}">
                <a16:creationId xmlns:a16="http://schemas.microsoft.com/office/drawing/2014/main" id="{318041BA-E711-B8A9-8117-D60320E0BF6F}"/>
              </a:ext>
            </a:extLst>
          </p:cNvPr>
          <p:cNvCxnSpPr>
            <a:cxnSpLocks/>
          </p:cNvCxnSpPr>
          <p:nvPr/>
        </p:nvCxnSpPr>
        <p:spPr>
          <a:xfrm flipH="1">
            <a:off x="2952460" y="250360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0" name="直線コネクタ 128">
            <a:extLst>
              <a:ext uri="{FF2B5EF4-FFF2-40B4-BE49-F238E27FC236}">
                <a16:creationId xmlns:a16="http://schemas.microsoft.com/office/drawing/2014/main" id="{7C1B8FA5-718A-118A-A236-4DE5CA4F11F0}"/>
              </a:ext>
            </a:extLst>
          </p:cNvPr>
          <p:cNvCxnSpPr>
            <a:cxnSpLocks/>
          </p:cNvCxnSpPr>
          <p:nvPr/>
        </p:nvCxnSpPr>
        <p:spPr>
          <a:xfrm flipH="1">
            <a:off x="3814182" y="250360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1" name="直線コネクタ 127">
            <a:extLst>
              <a:ext uri="{FF2B5EF4-FFF2-40B4-BE49-F238E27FC236}">
                <a16:creationId xmlns:a16="http://schemas.microsoft.com/office/drawing/2014/main" id="{8A8DE155-AF45-9666-4072-C53E94D4C763}"/>
              </a:ext>
            </a:extLst>
          </p:cNvPr>
          <p:cNvCxnSpPr>
            <a:cxnSpLocks/>
          </p:cNvCxnSpPr>
          <p:nvPr/>
        </p:nvCxnSpPr>
        <p:spPr>
          <a:xfrm flipH="1">
            <a:off x="4675905" y="250360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2" name="直線コネクタ 128">
            <a:extLst>
              <a:ext uri="{FF2B5EF4-FFF2-40B4-BE49-F238E27FC236}">
                <a16:creationId xmlns:a16="http://schemas.microsoft.com/office/drawing/2014/main" id="{CB04E700-30D5-7126-A016-68536CFBC29C}"/>
              </a:ext>
            </a:extLst>
          </p:cNvPr>
          <p:cNvCxnSpPr>
            <a:cxnSpLocks/>
          </p:cNvCxnSpPr>
          <p:nvPr/>
        </p:nvCxnSpPr>
        <p:spPr>
          <a:xfrm flipH="1">
            <a:off x="5537627" y="250360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3" name="直線コネクタ 135">
            <a:extLst>
              <a:ext uri="{FF2B5EF4-FFF2-40B4-BE49-F238E27FC236}">
                <a16:creationId xmlns:a16="http://schemas.microsoft.com/office/drawing/2014/main" id="{AD288DFB-5222-1B27-DE99-370A63192AD8}"/>
              </a:ext>
            </a:extLst>
          </p:cNvPr>
          <p:cNvCxnSpPr>
            <a:cxnSpLocks/>
          </p:cNvCxnSpPr>
          <p:nvPr/>
        </p:nvCxnSpPr>
        <p:spPr>
          <a:xfrm>
            <a:off x="5545408" y="2837732"/>
            <a:ext cx="0" cy="3204000"/>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直線コネクタ 136">
            <a:extLst>
              <a:ext uri="{FF2B5EF4-FFF2-40B4-BE49-F238E27FC236}">
                <a16:creationId xmlns:a16="http://schemas.microsoft.com/office/drawing/2014/main" id="{C4EF6779-95DF-5B40-7F95-303B6B2BD740}"/>
              </a:ext>
            </a:extLst>
          </p:cNvPr>
          <p:cNvCxnSpPr>
            <a:cxnSpLocks/>
          </p:cNvCxnSpPr>
          <p:nvPr/>
        </p:nvCxnSpPr>
        <p:spPr>
          <a:xfrm>
            <a:off x="6421893" y="2837732"/>
            <a:ext cx="0" cy="3204000"/>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直線コネクタ 139">
            <a:extLst>
              <a:ext uri="{FF2B5EF4-FFF2-40B4-BE49-F238E27FC236}">
                <a16:creationId xmlns:a16="http://schemas.microsoft.com/office/drawing/2014/main" id="{C101964D-3C79-3C14-AB87-14AD9CDDA911}"/>
              </a:ext>
            </a:extLst>
          </p:cNvPr>
          <p:cNvCxnSpPr>
            <a:cxnSpLocks/>
          </p:cNvCxnSpPr>
          <p:nvPr/>
        </p:nvCxnSpPr>
        <p:spPr>
          <a:xfrm>
            <a:off x="7306979" y="2837732"/>
            <a:ext cx="0" cy="3204000"/>
          </a:xfrm>
          <a:prstGeom prst="line">
            <a:avLst/>
          </a:prstGeom>
          <a:ln w="9525" cap="rnd" cmpd="sng" algn="ctr">
            <a:solidFill>
              <a:srgbClr val="E2E2E2"/>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7" name="直線矢印コネクタ 158">
            <a:extLst>
              <a:ext uri="{FF2B5EF4-FFF2-40B4-BE49-F238E27FC236}">
                <a16:creationId xmlns:a16="http://schemas.microsoft.com/office/drawing/2014/main" id="{660A75C7-B1CA-130A-9E63-FCA19F1A4DEA}"/>
              </a:ext>
            </a:extLst>
          </p:cNvPr>
          <p:cNvCxnSpPr>
            <a:cxnSpLocks/>
          </p:cNvCxnSpPr>
          <p:nvPr/>
        </p:nvCxnSpPr>
        <p:spPr>
          <a:xfrm>
            <a:off x="2792760" y="3183736"/>
            <a:ext cx="2221406"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1" name="直線矢印コネクタ 158">
            <a:extLst>
              <a:ext uri="{FF2B5EF4-FFF2-40B4-BE49-F238E27FC236}">
                <a16:creationId xmlns:a16="http://schemas.microsoft.com/office/drawing/2014/main" id="{C044539B-BFC9-E8DE-43B4-60870EA0A731}"/>
              </a:ext>
            </a:extLst>
          </p:cNvPr>
          <p:cNvCxnSpPr>
            <a:cxnSpLocks/>
          </p:cNvCxnSpPr>
          <p:nvPr/>
        </p:nvCxnSpPr>
        <p:spPr>
          <a:xfrm>
            <a:off x="4309755" y="4856318"/>
            <a:ext cx="2012218"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2" name="直線矢印コネクタ 158">
            <a:extLst>
              <a:ext uri="{FF2B5EF4-FFF2-40B4-BE49-F238E27FC236}">
                <a16:creationId xmlns:a16="http://schemas.microsoft.com/office/drawing/2014/main" id="{AF448DA4-714B-4CE9-F382-74FFEA1C3872}"/>
              </a:ext>
            </a:extLst>
          </p:cNvPr>
          <p:cNvCxnSpPr>
            <a:cxnSpLocks/>
          </p:cNvCxnSpPr>
          <p:nvPr/>
        </p:nvCxnSpPr>
        <p:spPr>
          <a:xfrm>
            <a:off x="6478641" y="4856318"/>
            <a:ext cx="2269820"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34" name="直線矢印コネクタ 158">
            <a:extLst>
              <a:ext uri="{FF2B5EF4-FFF2-40B4-BE49-F238E27FC236}">
                <a16:creationId xmlns:a16="http://schemas.microsoft.com/office/drawing/2014/main" id="{4AB316C0-A056-DBFC-258B-BA739C977AA3}"/>
              </a:ext>
            </a:extLst>
          </p:cNvPr>
          <p:cNvCxnSpPr>
            <a:cxnSpLocks/>
          </p:cNvCxnSpPr>
          <p:nvPr/>
        </p:nvCxnSpPr>
        <p:spPr>
          <a:xfrm>
            <a:off x="6137699" y="4005064"/>
            <a:ext cx="1139118"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sp>
        <p:nvSpPr>
          <p:cNvPr id="35" name="テキスト ボックス 216">
            <a:extLst>
              <a:ext uri="{FF2B5EF4-FFF2-40B4-BE49-F238E27FC236}">
                <a16:creationId xmlns:a16="http://schemas.microsoft.com/office/drawing/2014/main" id="{80CCF16C-3784-59D8-1F40-7F4AD4650601}"/>
              </a:ext>
            </a:extLst>
          </p:cNvPr>
          <p:cNvSpPr txBox="1"/>
          <p:nvPr/>
        </p:nvSpPr>
        <p:spPr>
          <a:xfrm>
            <a:off x="1965489" y="2288685"/>
            <a:ext cx="878019"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20000"/>
              </a:lnSpc>
              <a:spcBef>
                <a:spcPct val="50000"/>
              </a:spcBef>
              <a:spcAft>
                <a:spcPct val="0"/>
              </a:spcAft>
              <a:buClr>
                <a:srgbClr val="5A5A5A"/>
              </a:buClr>
              <a:buSzTx/>
              <a:buFont typeface="Wingdings" pitchFamily="2" charset="2"/>
              <a:buNone/>
              <a:tabLst/>
              <a:defRPr/>
            </a:pPr>
            <a:r>
              <a:rPr kumimoji="1" lang="en-US" altLang="ja-JP"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rPr>
              <a:t>2027</a:t>
            </a:r>
            <a:r>
              <a:rPr kumimoji="1" lang="ja-JP" altLang="en-US"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rPr>
              <a:t>年</a:t>
            </a:r>
            <a:r>
              <a:rPr kumimoji="1" lang="en-US" altLang="ja-JP"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rPr>
              <a:t>2Q</a:t>
            </a:r>
            <a:endParaRPr kumimoji="1" lang="en-US"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endParaRPr>
          </a:p>
        </p:txBody>
      </p:sp>
      <p:sp>
        <p:nvSpPr>
          <p:cNvPr id="36" name="テキスト ボックス 216">
            <a:extLst>
              <a:ext uri="{FF2B5EF4-FFF2-40B4-BE49-F238E27FC236}">
                <a16:creationId xmlns:a16="http://schemas.microsoft.com/office/drawing/2014/main" id="{AB5FB75E-F8DF-5C78-30CC-3526FD77AAE6}"/>
              </a:ext>
            </a:extLst>
          </p:cNvPr>
          <p:cNvSpPr txBox="1"/>
          <p:nvPr/>
        </p:nvSpPr>
        <p:spPr>
          <a:xfrm>
            <a:off x="2851295" y="2288685"/>
            <a:ext cx="878019"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20000"/>
              </a:lnSpc>
              <a:spcBef>
                <a:spcPct val="50000"/>
              </a:spcBef>
              <a:spcAft>
                <a:spcPct val="0"/>
              </a:spcAft>
              <a:buClr>
                <a:srgbClr val="5A5A5A"/>
              </a:buClr>
              <a:buSzTx/>
              <a:buFont typeface="Wingdings" pitchFamily="2" charset="2"/>
              <a:buNone/>
              <a:tabLst/>
              <a:defRPr/>
            </a:pPr>
            <a:r>
              <a:rPr kumimoji="1" lang="en-US" altLang="ja-JP"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rPr>
              <a:t>3Q</a:t>
            </a:r>
            <a:endParaRPr kumimoji="1" lang="en-US"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endParaRPr>
          </a:p>
        </p:txBody>
      </p:sp>
      <p:sp>
        <p:nvSpPr>
          <p:cNvPr id="37" name="テキスト ボックス 216">
            <a:extLst>
              <a:ext uri="{FF2B5EF4-FFF2-40B4-BE49-F238E27FC236}">
                <a16:creationId xmlns:a16="http://schemas.microsoft.com/office/drawing/2014/main" id="{2037009A-B3D7-18DD-6235-137143139C9B}"/>
              </a:ext>
            </a:extLst>
          </p:cNvPr>
          <p:cNvSpPr txBox="1"/>
          <p:nvPr/>
        </p:nvSpPr>
        <p:spPr>
          <a:xfrm>
            <a:off x="3737102" y="2288685"/>
            <a:ext cx="878019"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20000"/>
              </a:lnSpc>
              <a:spcBef>
                <a:spcPct val="50000"/>
              </a:spcBef>
              <a:spcAft>
                <a:spcPct val="0"/>
              </a:spcAft>
              <a:buClr>
                <a:srgbClr val="5A5A5A"/>
              </a:buClr>
              <a:buSzTx/>
              <a:buFont typeface="Wingdings" pitchFamily="2" charset="2"/>
              <a:buNone/>
              <a:tabLst/>
              <a:defRPr/>
            </a:pPr>
            <a:r>
              <a:rPr kumimoji="1" lang="en-US" altLang="ja-JP"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rPr>
              <a:t>4Q</a:t>
            </a:r>
            <a:endParaRPr kumimoji="1" lang="en-US"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endParaRPr>
          </a:p>
        </p:txBody>
      </p:sp>
      <p:sp>
        <p:nvSpPr>
          <p:cNvPr id="38" name="テキスト ボックス 216">
            <a:extLst>
              <a:ext uri="{FF2B5EF4-FFF2-40B4-BE49-F238E27FC236}">
                <a16:creationId xmlns:a16="http://schemas.microsoft.com/office/drawing/2014/main" id="{F76FAE2A-EFF7-1FA9-F9AC-99F40F856A52}"/>
              </a:ext>
            </a:extLst>
          </p:cNvPr>
          <p:cNvSpPr txBox="1"/>
          <p:nvPr/>
        </p:nvSpPr>
        <p:spPr>
          <a:xfrm>
            <a:off x="4622908" y="2288685"/>
            <a:ext cx="878019"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20000"/>
              </a:lnSpc>
              <a:spcBef>
                <a:spcPct val="50000"/>
              </a:spcBef>
              <a:spcAft>
                <a:spcPct val="0"/>
              </a:spcAft>
              <a:buClr>
                <a:srgbClr val="5A5A5A"/>
              </a:buClr>
              <a:buSzTx/>
              <a:buFont typeface="Wingdings" pitchFamily="2" charset="2"/>
              <a:buNone/>
              <a:tabLst/>
              <a:defRPr/>
            </a:pPr>
            <a:r>
              <a:rPr kumimoji="1" lang="en-US" altLang="ja-JP"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rPr>
              <a:t>2028</a:t>
            </a:r>
            <a:r>
              <a:rPr kumimoji="1" lang="ja-JP" altLang="en-US"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rPr>
              <a:t>年</a:t>
            </a:r>
            <a:r>
              <a:rPr kumimoji="1" lang="en-US" altLang="ja-JP"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rPr>
              <a:t>1Q</a:t>
            </a:r>
            <a:endParaRPr kumimoji="1" lang="en-US"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endParaRPr>
          </a:p>
        </p:txBody>
      </p:sp>
      <p:sp>
        <p:nvSpPr>
          <p:cNvPr id="39" name="テキスト ボックス 216">
            <a:extLst>
              <a:ext uri="{FF2B5EF4-FFF2-40B4-BE49-F238E27FC236}">
                <a16:creationId xmlns:a16="http://schemas.microsoft.com/office/drawing/2014/main" id="{8A2B03BF-4CE5-ED09-45B7-5FFE36618CCD}"/>
              </a:ext>
            </a:extLst>
          </p:cNvPr>
          <p:cNvSpPr txBox="1"/>
          <p:nvPr/>
        </p:nvSpPr>
        <p:spPr>
          <a:xfrm>
            <a:off x="5508714" y="2288685"/>
            <a:ext cx="878019"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20000"/>
              </a:lnSpc>
              <a:spcBef>
                <a:spcPct val="50000"/>
              </a:spcBef>
              <a:spcAft>
                <a:spcPct val="0"/>
              </a:spcAft>
              <a:buClr>
                <a:srgbClr val="5A5A5A"/>
              </a:buClr>
              <a:buSzTx/>
              <a:buFont typeface="Wingdings" pitchFamily="2" charset="2"/>
              <a:buNone/>
              <a:tabLst/>
              <a:defRPr/>
            </a:pPr>
            <a:r>
              <a:rPr lang="en-US" altLang="ja-JP" sz="1100" dirty="0">
                <a:solidFill>
                  <a:srgbClr val="575757"/>
                </a:solidFill>
                <a:latin typeface="Trebuchet MS" panose="020B0603020202020204" pitchFamily="34" charset="0"/>
                <a:ea typeface="Meiryo UI" panose="020B0604030504040204" pitchFamily="50" charset="-128"/>
              </a:rPr>
              <a:t>2Q</a:t>
            </a:r>
            <a:endParaRPr kumimoji="1" lang="en-US"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endParaRPr>
          </a:p>
        </p:txBody>
      </p:sp>
      <p:cxnSp>
        <p:nvCxnSpPr>
          <p:cNvPr id="41" name="直線コネクタ 128">
            <a:extLst>
              <a:ext uri="{FF2B5EF4-FFF2-40B4-BE49-F238E27FC236}">
                <a16:creationId xmlns:a16="http://schemas.microsoft.com/office/drawing/2014/main" id="{D0461AF3-F716-AB19-42F9-600A1CCAED7E}"/>
              </a:ext>
            </a:extLst>
          </p:cNvPr>
          <p:cNvCxnSpPr>
            <a:cxnSpLocks/>
          </p:cNvCxnSpPr>
          <p:nvPr/>
        </p:nvCxnSpPr>
        <p:spPr>
          <a:xfrm flipH="1">
            <a:off x="6421893" y="250360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2" name="テキスト ボックス 216">
            <a:extLst>
              <a:ext uri="{FF2B5EF4-FFF2-40B4-BE49-F238E27FC236}">
                <a16:creationId xmlns:a16="http://schemas.microsoft.com/office/drawing/2014/main" id="{7FBD6CD7-09CD-59C2-606C-4B803EE80FED}"/>
              </a:ext>
            </a:extLst>
          </p:cNvPr>
          <p:cNvSpPr txBox="1"/>
          <p:nvPr/>
        </p:nvSpPr>
        <p:spPr>
          <a:xfrm>
            <a:off x="6392980" y="2288685"/>
            <a:ext cx="878019"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20000"/>
              </a:lnSpc>
              <a:spcBef>
                <a:spcPct val="50000"/>
              </a:spcBef>
              <a:spcAft>
                <a:spcPct val="0"/>
              </a:spcAft>
              <a:buClr>
                <a:srgbClr val="5A5A5A"/>
              </a:buClr>
              <a:buSzTx/>
              <a:buFont typeface="Wingdings" pitchFamily="2" charset="2"/>
              <a:buNone/>
              <a:tabLst/>
              <a:defRPr/>
            </a:pPr>
            <a:r>
              <a:rPr kumimoji="1" lang="en-US" altLang="ja-JP"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rPr>
              <a:t>3Q</a:t>
            </a:r>
            <a:endParaRPr kumimoji="1" lang="en-US"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endParaRPr>
          </a:p>
        </p:txBody>
      </p:sp>
      <p:cxnSp>
        <p:nvCxnSpPr>
          <p:cNvPr id="43" name="直線コネクタ 128">
            <a:extLst>
              <a:ext uri="{FF2B5EF4-FFF2-40B4-BE49-F238E27FC236}">
                <a16:creationId xmlns:a16="http://schemas.microsoft.com/office/drawing/2014/main" id="{ECA716BD-EC0B-B461-92C8-C1DE2B2F4BA5}"/>
              </a:ext>
            </a:extLst>
          </p:cNvPr>
          <p:cNvCxnSpPr>
            <a:cxnSpLocks/>
          </p:cNvCxnSpPr>
          <p:nvPr/>
        </p:nvCxnSpPr>
        <p:spPr>
          <a:xfrm flipH="1">
            <a:off x="7306979" y="2503604"/>
            <a:ext cx="0" cy="144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4" name="テキスト ボックス 216">
            <a:extLst>
              <a:ext uri="{FF2B5EF4-FFF2-40B4-BE49-F238E27FC236}">
                <a16:creationId xmlns:a16="http://schemas.microsoft.com/office/drawing/2014/main" id="{7C05060D-7500-5266-A945-5E6C26EBD848}"/>
              </a:ext>
            </a:extLst>
          </p:cNvPr>
          <p:cNvSpPr txBox="1"/>
          <p:nvPr/>
        </p:nvSpPr>
        <p:spPr>
          <a:xfrm>
            <a:off x="7314759" y="2288685"/>
            <a:ext cx="878019" cy="20628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20000"/>
              </a:lnSpc>
              <a:spcBef>
                <a:spcPct val="50000"/>
              </a:spcBef>
              <a:spcAft>
                <a:spcPct val="0"/>
              </a:spcAft>
              <a:buClr>
                <a:srgbClr val="5A5A5A"/>
              </a:buClr>
              <a:buSzTx/>
              <a:buFont typeface="Wingdings" pitchFamily="2" charset="2"/>
              <a:buNone/>
              <a:tabLst/>
              <a:defRPr/>
            </a:pPr>
            <a:r>
              <a:rPr kumimoji="1" lang="en-US" altLang="ja-JP"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rPr>
              <a:t>4Q</a:t>
            </a:r>
            <a:endParaRPr kumimoji="1" lang="en-US" sz="1100" b="0" i="0" u="none" strike="noStrike" kern="1200" cap="none" spc="0" normalizeH="0" baseline="0" noProof="0" dirty="0">
              <a:ln>
                <a:noFill/>
              </a:ln>
              <a:solidFill>
                <a:srgbClr val="575757"/>
              </a:solidFill>
              <a:effectLst/>
              <a:uLnTx/>
              <a:uFillTx/>
              <a:latin typeface="Trebuchet MS" panose="020B0603020202020204" pitchFamily="34" charset="0"/>
              <a:ea typeface="Meiryo UI" panose="020B0604030504040204" pitchFamily="50" charset="-128"/>
              <a:cs typeface="+mn-cs"/>
            </a:endParaRPr>
          </a:p>
        </p:txBody>
      </p:sp>
      <p:grpSp>
        <p:nvGrpSpPr>
          <p:cNvPr id="45" name="グループ化 44">
            <a:extLst>
              <a:ext uri="{FF2B5EF4-FFF2-40B4-BE49-F238E27FC236}">
                <a16:creationId xmlns:a16="http://schemas.microsoft.com/office/drawing/2014/main" id="{6DA29906-BD6C-1BBB-C615-F6AFEA2CE3FE}"/>
              </a:ext>
            </a:extLst>
          </p:cNvPr>
          <p:cNvGrpSpPr/>
          <p:nvPr/>
        </p:nvGrpSpPr>
        <p:grpSpPr>
          <a:xfrm>
            <a:off x="5601072" y="3604628"/>
            <a:ext cx="962646" cy="349187"/>
            <a:chOff x="3555702" y="4062658"/>
            <a:chExt cx="962646" cy="349187"/>
          </a:xfrm>
        </p:grpSpPr>
        <p:sp>
          <p:nvSpPr>
            <p:cNvPr id="46" name="二等辺三角形 126">
              <a:extLst>
                <a:ext uri="{FF2B5EF4-FFF2-40B4-BE49-F238E27FC236}">
                  <a16:creationId xmlns:a16="http://schemas.microsoft.com/office/drawing/2014/main" id="{FF7D36F1-9F7C-06D5-1DB9-54A5BDAF2434}"/>
                </a:ext>
              </a:extLst>
            </p:cNvPr>
            <p:cNvSpPr/>
            <p:nvPr/>
          </p:nvSpPr>
          <p:spPr>
            <a:xfrm flipV="1">
              <a:off x="3955713" y="4303845"/>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20000"/>
                </a:lnSpc>
                <a:spcBef>
                  <a:spcPct val="50000"/>
                </a:spcBef>
                <a:spcAft>
                  <a:spcPct val="0"/>
                </a:spcAft>
                <a:buClr>
                  <a:srgbClr val="5A5A5A"/>
                </a:buClr>
                <a:buSzTx/>
                <a:buFont typeface="Wingdings" pitchFamily="2" charset="2"/>
                <a:buNone/>
                <a:tabLst/>
                <a:defRPr/>
              </a:pPr>
              <a:endParaRPr kumimoji="1" lang="ja-JP" altLang="en-US" sz="1200" b="0"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sp>
          <p:nvSpPr>
            <p:cNvPr id="47" name="角丸四角形 227">
              <a:extLst>
                <a:ext uri="{FF2B5EF4-FFF2-40B4-BE49-F238E27FC236}">
                  <a16:creationId xmlns:a16="http://schemas.microsoft.com/office/drawing/2014/main" id="{6998B3BC-28A7-9449-9641-8FD7B890CC34}"/>
                </a:ext>
              </a:extLst>
            </p:cNvPr>
            <p:cNvSpPr/>
            <p:nvPr/>
          </p:nvSpPr>
          <p:spPr>
            <a:xfrm>
              <a:off x="3555702" y="4062658"/>
              <a:ext cx="962646"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20000"/>
                </a:lnSpc>
                <a:spcBef>
                  <a:spcPct val="50000"/>
                </a:spcBef>
                <a:spcAft>
                  <a:spcPct val="0"/>
                </a:spcAft>
                <a:buClr>
                  <a:srgbClr val="5A5A5A"/>
                </a:buClr>
                <a:buSzTx/>
                <a:buFont typeface="Wingdings" pitchFamily="2" charset="2"/>
                <a:buNone/>
                <a:tabLst/>
                <a:defRPr/>
              </a:pPr>
              <a:r>
                <a:rPr kumimoji="1" lang="ja-JP" altLang="en-US" sz="9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設備導入開始</a:t>
              </a:r>
            </a:p>
          </p:txBody>
        </p:sp>
      </p:grpSp>
      <p:grpSp>
        <p:nvGrpSpPr>
          <p:cNvPr id="48" name="グループ化 47">
            <a:extLst>
              <a:ext uri="{FF2B5EF4-FFF2-40B4-BE49-F238E27FC236}">
                <a16:creationId xmlns:a16="http://schemas.microsoft.com/office/drawing/2014/main" id="{495610AB-6F60-E26E-D37E-F25685958607}"/>
              </a:ext>
            </a:extLst>
          </p:cNvPr>
          <p:cNvGrpSpPr/>
          <p:nvPr/>
        </p:nvGrpSpPr>
        <p:grpSpPr>
          <a:xfrm>
            <a:off x="3739943" y="4437112"/>
            <a:ext cx="962646" cy="351589"/>
            <a:chOff x="3962800" y="4901729"/>
            <a:chExt cx="962646" cy="351589"/>
          </a:xfrm>
        </p:grpSpPr>
        <p:sp>
          <p:nvSpPr>
            <p:cNvPr id="49" name="二等辺三角形 194">
              <a:extLst>
                <a:ext uri="{FF2B5EF4-FFF2-40B4-BE49-F238E27FC236}">
                  <a16:creationId xmlns:a16="http://schemas.microsoft.com/office/drawing/2014/main" id="{E5F30425-D940-6DB4-F872-F5D4B37EA44B}"/>
                </a:ext>
              </a:extLst>
            </p:cNvPr>
            <p:cNvSpPr/>
            <p:nvPr/>
          </p:nvSpPr>
          <p:spPr>
            <a:xfrm flipV="1">
              <a:off x="4389945" y="5145318"/>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20000"/>
                </a:lnSpc>
                <a:spcBef>
                  <a:spcPct val="50000"/>
                </a:spcBef>
                <a:spcAft>
                  <a:spcPct val="0"/>
                </a:spcAft>
                <a:buClr>
                  <a:srgbClr val="5A5A5A"/>
                </a:buClr>
                <a:buSzTx/>
                <a:buFont typeface="Wingdings" pitchFamily="2" charset="2"/>
                <a:buNone/>
                <a:tabLst/>
                <a:defRPr/>
              </a:pPr>
              <a:endParaRPr kumimoji="1" lang="ja-JP" altLang="en-US" sz="1200" b="0"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sp>
          <p:nvSpPr>
            <p:cNvPr id="50" name="角丸四角形 227">
              <a:extLst>
                <a:ext uri="{FF2B5EF4-FFF2-40B4-BE49-F238E27FC236}">
                  <a16:creationId xmlns:a16="http://schemas.microsoft.com/office/drawing/2014/main" id="{D08BCFA0-C746-81E1-F00D-9C952CDDBCC5}"/>
                </a:ext>
              </a:extLst>
            </p:cNvPr>
            <p:cNvSpPr/>
            <p:nvPr/>
          </p:nvSpPr>
          <p:spPr>
            <a:xfrm>
              <a:off x="3962800" y="4901729"/>
              <a:ext cx="962646"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20000"/>
                </a:lnSpc>
                <a:spcBef>
                  <a:spcPct val="50000"/>
                </a:spcBef>
                <a:spcAft>
                  <a:spcPct val="0"/>
                </a:spcAft>
                <a:buClr>
                  <a:srgbClr val="5A5A5A"/>
                </a:buClr>
                <a:buSzTx/>
                <a:buFont typeface="Wingdings" pitchFamily="2" charset="2"/>
                <a:buNone/>
                <a:tabLst/>
                <a:defRPr/>
              </a:pPr>
              <a:r>
                <a:rPr kumimoji="1" lang="en-US" altLang="ja-JP" sz="9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XXXX</a:t>
              </a:r>
              <a:endParaRPr kumimoji="1" lang="ja-JP" altLang="en-US" sz="9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grpSp>
      <p:grpSp>
        <p:nvGrpSpPr>
          <p:cNvPr id="51" name="グループ化 50">
            <a:extLst>
              <a:ext uri="{FF2B5EF4-FFF2-40B4-BE49-F238E27FC236}">
                <a16:creationId xmlns:a16="http://schemas.microsoft.com/office/drawing/2014/main" id="{836A620C-8B21-94B8-65EE-40937CA3C589}"/>
              </a:ext>
            </a:extLst>
          </p:cNvPr>
          <p:cNvGrpSpPr/>
          <p:nvPr/>
        </p:nvGrpSpPr>
        <p:grpSpPr>
          <a:xfrm>
            <a:off x="5878927" y="4437112"/>
            <a:ext cx="962646" cy="351589"/>
            <a:chOff x="6101784" y="4901729"/>
            <a:chExt cx="962646" cy="351589"/>
          </a:xfrm>
        </p:grpSpPr>
        <p:sp>
          <p:nvSpPr>
            <p:cNvPr id="52" name="二等辺三角形 197">
              <a:extLst>
                <a:ext uri="{FF2B5EF4-FFF2-40B4-BE49-F238E27FC236}">
                  <a16:creationId xmlns:a16="http://schemas.microsoft.com/office/drawing/2014/main" id="{B2F33EAC-18BA-E7EA-C3C1-211207A840F8}"/>
                </a:ext>
              </a:extLst>
            </p:cNvPr>
            <p:cNvSpPr/>
            <p:nvPr/>
          </p:nvSpPr>
          <p:spPr>
            <a:xfrm flipV="1">
              <a:off x="6528929" y="5145318"/>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20000"/>
                </a:lnSpc>
                <a:spcBef>
                  <a:spcPct val="50000"/>
                </a:spcBef>
                <a:spcAft>
                  <a:spcPct val="0"/>
                </a:spcAft>
                <a:buClr>
                  <a:srgbClr val="5A5A5A"/>
                </a:buClr>
                <a:buSzTx/>
                <a:buFont typeface="Wingdings" pitchFamily="2" charset="2"/>
                <a:buNone/>
                <a:tabLst/>
                <a:defRPr/>
              </a:pPr>
              <a:endParaRPr kumimoji="1" lang="ja-JP" altLang="en-US" sz="1200" b="0"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sp>
          <p:nvSpPr>
            <p:cNvPr id="53" name="角丸四角形 227">
              <a:extLst>
                <a:ext uri="{FF2B5EF4-FFF2-40B4-BE49-F238E27FC236}">
                  <a16:creationId xmlns:a16="http://schemas.microsoft.com/office/drawing/2014/main" id="{7050FCDF-703F-04C5-DFB2-0BAB5FAF31CF}"/>
                </a:ext>
              </a:extLst>
            </p:cNvPr>
            <p:cNvSpPr/>
            <p:nvPr/>
          </p:nvSpPr>
          <p:spPr>
            <a:xfrm>
              <a:off x="6101784" y="4901729"/>
              <a:ext cx="962646"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20000"/>
                </a:lnSpc>
                <a:spcBef>
                  <a:spcPct val="50000"/>
                </a:spcBef>
                <a:spcAft>
                  <a:spcPct val="0"/>
                </a:spcAft>
                <a:buClr>
                  <a:srgbClr val="5A5A5A"/>
                </a:buClr>
                <a:buSzTx/>
                <a:buFont typeface="Wingdings" pitchFamily="2" charset="2"/>
                <a:buNone/>
                <a:tabLst/>
                <a:defRPr/>
              </a:pPr>
              <a:r>
                <a:rPr kumimoji="1" lang="en-US" altLang="ja-JP" sz="900" b="0"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XXX</a:t>
              </a:r>
              <a:endParaRPr kumimoji="1" lang="ja-JP" altLang="en-US" sz="900" b="0"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grpSp>
      <p:grpSp>
        <p:nvGrpSpPr>
          <p:cNvPr id="54" name="グループ化 53">
            <a:extLst>
              <a:ext uri="{FF2B5EF4-FFF2-40B4-BE49-F238E27FC236}">
                <a16:creationId xmlns:a16="http://schemas.microsoft.com/office/drawing/2014/main" id="{243EB1C5-9755-55E7-9602-6925BE15C2DC}"/>
              </a:ext>
            </a:extLst>
          </p:cNvPr>
          <p:cNvGrpSpPr/>
          <p:nvPr/>
        </p:nvGrpSpPr>
        <p:grpSpPr>
          <a:xfrm>
            <a:off x="2360712" y="2744292"/>
            <a:ext cx="962649" cy="355070"/>
            <a:chOff x="3490848" y="3119440"/>
            <a:chExt cx="962649" cy="355070"/>
          </a:xfrm>
        </p:grpSpPr>
        <p:sp>
          <p:nvSpPr>
            <p:cNvPr id="55" name="二等辺三角形 200">
              <a:extLst>
                <a:ext uri="{FF2B5EF4-FFF2-40B4-BE49-F238E27FC236}">
                  <a16:creationId xmlns:a16="http://schemas.microsoft.com/office/drawing/2014/main" id="{B664423E-70E6-CEF1-DF92-D1F217581450}"/>
                </a:ext>
              </a:extLst>
            </p:cNvPr>
            <p:cNvSpPr/>
            <p:nvPr/>
          </p:nvSpPr>
          <p:spPr>
            <a:xfrm flipV="1">
              <a:off x="3900934" y="3366510"/>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20000"/>
                </a:lnSpc>
                <a:spcBef>
                  <a:spcPct val="50000"/>
                </a:spcBef>
                <a:spcAft>
                  <a:spcPct val="0"/>
                </a:spcAft>
                <a:buClr>
                  <a:srgbClr val="5A5A5A"/>
                </a:buClr>
                <a:buSzTx/>
                <a:buFont typeface="Wingdings" pitchFamily="2" charset="2"/>
                <a:buNone/>
                <a:tabLst/>
                <a:defRPr/>
              </a:pPr>
              <a:endParaRPr kumimoji="1" lang="ja-JP" altLang="en-US" sz="1200" b="0"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sp>
          <p:nvSpPr>
            <p:cNvPr id="56" name="角丸四角形 227">
              <a:extLst>
                <a:ext uri="{FF2B5EF4-FFF2-40B4-BE49-F238E27FC236}">
                  <a16:creationId xmlns:a16="http://schemas.microsoft.com/office/drawing/2014/main" id="{3406BF68-CD98-58D7-21F2-A5F9770D5765}"/>
                </a:ext>
              </a:extLst>
            </p:cNvPr>
            <p:cNvSpPr/>
            <p:nvPr/>
          </p:nvSpPr>
          <p:spPr>
            <a:xfrm>
              <a:off x="3490848" y="3119440"/>
              <a:ext cx="962649"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20000"/>
                </a:lnSpc>
                <a:spcBef>
                  <a:spcPct val="50000"/>
                </a:spcBef>
                <a:spcAft>
                  <a:spcPct val="0"/>
                </a:spcAft>
                <a:buClr>
                  <a:srgbClr val="5A5A5A"/>
                </a:buClr>
                <a:buSzTx/>
                <a:buFont typeface="Wingdings" pitchFamily="2" charset="2"/>
                <a:buNone/>
                <a:tabLst/>
                <a:defRPr/>
              </a:pPr>
              <a:r>
                <a:rPr lang="ja-JP" altLang="en-US" sz="900" dirty="0">
                  <a:solidFill>
                    <a:srgbClr val="FF0000"/>
                  </a:solidFill>
                  <a:latin typeface="Meiryo UI" panose="020B0604030504040204" pitchFamily="50" charset="-128"/>
                  <a:ea typeface="Meiryo UI" panose="020B0604030504040204" pitchFamily="50" charset="-128"/>
                </a:rPr>
                <a:t>改修</a:t>
              </a:r>
              <a:r>
                <a:rPr kumimoji="1" lang="ja-JP" altLang="en-US" sz="9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開始</a:t>
              </a:r>
            </a:p>
          </p:txBody>
        </p:sp>
      </p:grpSp>
      <p:grpSp>
        <p:nvGrpSpPr>
          <p:cNvPr id="57" name="グループ化 56">
            <a:extLst>
              <a:ext uri="{FF2B5EF4-FFF2-40B4-BE49-F238E27FC236}">
                <a16:creationId xmlns:a16="http://schemas.microsoft.com/office/drawing/2014/main" id="{904D3EFC-87EE-93BB-B54C-7A74015CAAD5}"/>
              </a:ext>
            </a:extLst>
          </p:cNvPr>
          <p:cNvGrpSpPr/>
          <p:nvPr/>
        </p:nvGrpSpPr>
        <p:grpSpPr>
          <a:xfrm>
            <a:off x="4711904" y="2744292"/>
            <a:ext cx="771697" cy="355070"/>
            <a:chOff x="7255382" y="3119440"/>
            <a:chExt cx="771697" cy="355070"/>
          </a:xfrm>
        </p:grpSpPr>
        <p:sp>
          <p:nvSpPr>
            <p:cNvPr id="58" name="二等辺三角形 203">
              <a:extLst>
                <a:ext uri="{FF2B5EF4-FFF2-40B4-BE49-F238E27FC236}">
                  <a16:creationId xmlns:a16="http://schemas.microsoft.com/office/drawing/2014/main" id="{4F33DEC2-2CB4-704A-DD70-5E6C89F01C24}"/>
                </a:ext>
              </a:extLst>
            </p:cNvPr>
            <p:cNvSpPr/>
            <p:nvPr/>
          </p:nvSpPr>
          <p:spPr>
            <a:xfrm flipV="1">
              <a:off x="7467028" y="3366510"/>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20000"/>
                </a:lnSpc>
                <a:spcBef>
                  <a:spcPct val="50000"/>
                </a:spcBef>
                <a:spcAft>
                  <a:spcPct val="0"/>
                </a:spcAft>
                <a:buClr>
                  <a:srgbClr val="5A5A5A"/>
                </a:buClr>
                <a:buSzTx/>
                <a:buFont typeface="Wingdings" pitchFamily="2" charset="2"/>
                <a:buNone/>
                <a:tabLst/>
                <a:defRPr/>
              </a:pPr>
              <a:endParaRPr kumimoji="1" lang="ja-JP" altLang="en-US" sz="1200" b="0"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sp>
          <p:nvSpPr>
            <p:cNvPr id="59" name="角丸四角形 227">
              <a:extLst>
                <a:ext uri="{FF2B5EF4-FFF2-40B4-BE49-F238E27FC236}">
                  <a16:creationId xmlns:a16="http://schemas.microsoft.com/office/drawing/2014/main" id="{9D675B95-DA0E-1C55-43EE-B67B051DB1AB}"/>
                </a:ext>
              </a:extLst>
            </p:cNvPr>
            <p:cNvSpPr/>
            <p:nvPr/>
          </p:nvSpPr>
          <p:spPr>
            <a:xfrm>
              <a:off x="7255382" y="3119440"/>
              <a:ext cx="771697"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20000"/>
                </a:lnSpc>
                <a:spcBef>
                  <a:spcPct val="50000"/>
                </a:spcBef>
                <a:spcAft>
                  <a:spcPct val="0"/>
                </a:spcAft>
                <a:buClr>
                  <a:srgbClr val="5A5A5A"/>
                </a:buClr>
                <a:buSzTx/>
                <a:buFont typeface="Wingdings" pitchFamily="2" charset="2"/>
                <a:buNone/>
                <a:tabLst/>
                <a:defRPr/>
              </a:pPr>
              <a:r>
                <a:rPr kumimoji="1" lang="ja-JP" altLang="en-US" sz="9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改修完了</a:t>
              </a:r>
            </a:p>
          </p:txBody>
        </p:sp>
      </p:grpSp>
      <p:cxnSp>
        <p:nvCxnSpPr>
          <p:cNvPr id="60" name="直線矢印コネクタ 158">
            <a:extLst>
              <a:ext uri="{FF2B5EF4-FFF2-40B4-BE49-F238E27FC236}">
                <a16:creationId xmlns:a16="http://schemas.microsoft.com/office/drawing/2014/main" id="{16AEDBF5-7EE0-C1D4-FE3B-0F710DB0D7D5}"/>
              </a:ext>
            </a:extLst>
          </p:cNvPr>
          <p:cNvCxnSpPr>
            <a:cxnSpLocks/>
          </p:cNvCxnSpPr>
          <p:nvPr/>
        </p:nvCxnSpPr>
        <p:spPr>
          <a:xfrm>
            <a:off x="6001083" y="4005064"/>
            <a:ext cx="2747378"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grpSp>
        <p:nvGrpSpPr>
          <p:cNvPr id="61" name="グループ化 60">
            <a:extLst>
              <a:ext uri="{FF2B5EF4-FFF2-40B4-BE49-F238E27FC236}">
                <a16:creationId xmlns:a16="http://schemas.microsoft.com/office/drawing/2014/main" id="{59BE5054-6A1D-63A2-E28F-31D60251056D}"/>
              </a:ext>
            </a:extLst>
          </p:cNvPr>
          <p:cNvGrpSpPr/>
          <p:nvPr/>
        </p:nvGrpSpPr>
        <p:grpSpPr>
          <a:xfrm>
            <a:off x="6682421" y="3604628"/>
            <a:ext cx="962649" cy="349187"/>
            <a:chOff x="6219367" y="4108332"/>
            <a:chExt cx="962649" cy="349187"/>
          </a:xfrm>
        </p:grpSpPr>
        <p:sp>
          <p:nvSpPr>
            <p:cNvPr id="62" name="二等辺三角形 55">
              <a:extLst>
                <a:ext uri="{FF2B5EF4-FFF2-40B4-BE49-F238E27FC236}">
                  <a16:creationId xmlns:a16="http://schemas.microsoft.com/office/drawing/2014/main" id="{6263BB8D-A118-DCC3-C49C-94284D8A8E9C}"/>
                </a:ext>
              </a:extLst>
            </p:cNvPr>
            <p:cNvSpPr/>
            <p:nvPr/>
          </p:nvSpPr>
          <p:spPr>
            <a:xfrm flipV="1">
              <a:off x="6619379" y="4349519"/>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20000"/>
                </a:lnSpc>
                <a:spcBef>
                  <a:spcPct val="50000"/>
                </a:spcBef>
                <a:spcAft>
                  <a:spcPct val="0"/>
                </a:spcAft>
                <a:buClr>
                  <a:srgbClr val="5A5A5A"/>
                </a:buClr>
                <a:buSzTx/>
                <a:buFont typeface="Wingdings" pitchFamily="2" charset="2"/>
                <a:buNone/>
                <a:tabLst/>
                <a:defRPr/>
              </a:pPr>
              <a:endParaRPr kumimoji="1" lang="ja-JP" altLang="en-US" sz="1200" b="0"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sp>
          <p:nvSpPr>
            <p:cNvPr id="63" name="角丸四角形 227">
              <a:extLst>
                <a:ext uri="{FF2B5EF4-FFF2-40B4-BE49-F238E27FC236}">
                  <a16:creationId xmlns:a16="http://schemas.microsoft.com/office/drawing/2014/main" id="{161B96F7-1193-47EF-5ED4-CD306A209E63}"/>
                </a:ext>
              </a:extLst>
            </p:cNvPr>
            <p:cNvSpPr/>
            <p:nvPr/>
          </p:nvSpPr>
          <p:spPr>
            <a:xfrm>
              <a:off x="6219367" y="4108332"/>
              <a:ext cx="962649"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20000"/>
                </a:lnSpc>
                <a:spcBef>
                  <a:spcPct val="50000"/>
                </a:spcBef>
                <a:spcAft>
                  <a:spcPct val="0"/>
                </a:spcAft>
                <a:buClr>
                  <a:srgbClr val="5A5A5A"/>
                </a:buClr>
                <a:buSzTx/>
                <a:buFont typeface="Wingdings" pitchFamily="2" charset="2"/>
                <a:buNone/>
                <a:tabLst/>
                <a:defRPr/>
              </a:pPr>
              <a:r>
                <a:rPr kumimoji="1" lang="ja-JP" altLang="en-US" sz="9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導入完了</a:t>
              </a:r>
            </a:p>
          </p:txBody>
        </p:sp>
      </p:grpSp>
      <p:sp>
        <p:nvSpPr>
          <p:cNvPr id="64" name="正方形/長方形 49">
            <a:extLst>
              <a:ext uri="{FF2B5EF4-FFF2-40B4-BE49-F238E27FC236}">
                <a16:creationId xmlns:a16="http://schemas.microsoft.com/office/drawing/2014/main" id="{2D981731-8F39-C567-035E-15AA6BA501CB}"/>
              </a:ext>
            </a:extLst>
          </p:cNvPr>
          <p:cNvSpPr/>
          <p:nvPr/>
        </p:nvSpPr>
        <p:spPr>
          <a:xfrm>
            <a:off x="567291" y="5345335"/>
            <a:ext cx="1368000" cy="712737"/>
          </a:xfrm>
          <a:prstGeom prst="rect">
            <a:avLst/>
          </a:prstGeom>
          <a:solidFill>
            <a:schemeClr val="accent5">
              <a:lumMod val="60000"/>
              <a:lumOff val="4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marL="228600" marR="0" lvl="0" indent="-228600" algn="l" defTabSz="914400" rtl="0" eaLnBrk="1" fontAlgn="base" latinLnBrk="0" hangingPunct="1">
              <a:lnSpc>
                <a:spcPct val="120000"/>
              </a:lnSpc>
              <a:spcBef>
                <a:spcPct val="50000"/>
              </a:spcBef>
              <a:spcAft>
                <a:spcPct val="0"/>
              </a:spcAft>
              <a:buClr>
                <a:srgbClr val="5A5A5A"/>
              </a:buClr>
              <a:buSzTx/>
              <a:buFont typeface="+mj-ea"/>
              <a:buAutoNum type="circleNumDbPlain" startAt="4"/>
              <a:tabLst/>
              <a:defRPr/>
            </a:pPr>
            <a:r>
              <a:rPr kumimoji="1" lang="en-US" altLang="ja-JP" sz="12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Arial" panose="020B0604020202020204" pitchFamily="34" charset="0"/>
              </a:rPr>
              <a:t>XXXX</a:t>
            </a:r>
            <a:endParaRPr kumimoji="1" lang="ja-JP" altLang="en-US" sz="12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Arial" panose="020B0604020202020204" pitchFamily="34" charset="0"/>
            </a:endParaRPr>
          </a:p>
        </p:txBody>
      </p:sp>
      <p:cxnSp>
        <p:nvCxnSpPr>
          <p:cNvPr id="66" name="直線矢印コネクタ 158">
            <a:extLst>
              <a:ext uri="{FF2B5EF4-FFF2-40B4-BE49-F238E27FC236}">
                <a16:creationId xmlns:a16="http://schemas.microsoft.com/office/drawing/2014/main" id="{37BB8365-14D0-7366-F6BD-50FB09C0393D}"/>
              </a:ext>
            </a:extLst>
          </p:cNvPr>
          <p:cNvCxnSpPr>
            <a:cxnSpLocks/>
          </p:cNvCxnSpPr>
          <p:nvPr/>
        </p:nvCxnSpPr>
        <p:spPr>
          <a:xfrm>
            <a:off x="4309755" y="5738897"/>
            <a:ext cx="2012218"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cxnSp>
        <p:nvCxnSpPr>
          <p:cNvPr id="67" name="直線矢印コネクタ 158">
            <a:extLst>
              <a:ext uri="{FF2B5EF4-FFF2-40B4-BE49-F238E27FC236}">
                <a16:creationId xmlns:a16="http://schemas.microsoft.com/office/drawing/2014/main" id="{D3B76E53-191C-E061-F22B-E8C4879FF515}"/>
              </a:ext>
            </a:extLst>
          </p:cNvPr>
          <p:cNvCxnSpPr>
            <a:cxnSpLocks/>
          </p:cNvCxnSpPr>
          <p:nvPr/>
        </p:nvCxnSpPr>
        <p:spPr>
          <a:xfrm>
            <a:off x="6478641" y="5738897"/>
            <a:ext cx="2269820" cy="0"/>
          </a:xfrm>
          <a:prstGeom prst="straightConnector1">
            <a:avLst/>
          </a:prstGeom>
          <a:ln w="25400" cap="rnd">
            <a:solidFill>
              <a:schemeClr val="tx1">
                <a:lumMod val="60000"/>
                <a:lumOff val="40000"/>
              </a:schemeClr>
            </a:solidFill>
            <a:prstDash val="solid"/>
            <a:round/>
            <a:headEnd type="none"/>
            <a:tailEnd type="arrow"/>
          </a:ln>
        </p:spPr>
        <p:style>
          <a:lnRef idx="1">
            <a:schemeClr val="accent1"/>
          </a:lnRef>
          <a:fillRef idx="0">
            <a:schemeClr val="accent1"/>
          </a:fillRef>
          <a:effectRef idx="0">
            <a:schemeClr val="accent1"/>
          </a:effectRef>
          <a:fontRef idx="minor">
            <a:schemeClr val="tx1"/>
          </a:fontRef>
        </p:style>
      </p:cxnSp>
      <p:grpSp>
        <p:nvGrpSpPr>
          <p:cNvPr id="68" name="グループ化 67">
            <a:extLst>
              <a:ext uri="{FF2B5EF4-FFF2-40B4-BE49-F238E27FC236}">
                <a16:creationId xmlns:a16="http://schemas.microsoft.com/office/drawing/2014/main" id="{852D04D4-A64C-315C-2DDF-47D9C1D88591}"/>
              </a:ext>
            </a:extLst>
          </p:cNvPr>
          <p:cNvGrpSpPr/>
          <p:nvPr/>
        </p:nvGrpSpPr>
        <p:grpSpPr>
          <a:xfrm>
            <a:off x="3739943" y="5319691"/>
            <a:ext cx="962646" cy="351589"/>
            <a:chOff x="3962800" y="4901729"/>
            <a:chExt cx="962646" cy="351589"/>
          </a:xfrm>
        </p:grpSpPr>
        <p:sp>
          <p:nvSpPr>
            <p:cNvPr id="69" name="二等辺三角形 194">
              <a:extLst>
                <a:ext uri="{FF2B5EF4-FFF2-40B4-BE49-F238E27FC236}">
                  <a16:creationId xmlns:a16="http://schemas.microsoft.com/office/drawing/2014/main" id="{6EF18DDC-B5F4-D73F-FB17-B720B981942A}"/>
                </a:ext>
              </a:extLst>
            </p:cNvPr>
            <p:cNvSpPr/>
            <p:nvPr/>
          </p:nvSpPr>
          <p:spPr>
            <a:xfrm flipV="1">
              <a:off x="4389945" y="5145318"/>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20000"/>
                </a:lnSpc>
                <a:spcBef>
                  <a:spcPct val="50000"/>
                </a:spcBef>
                <a:spcAft>
                  <a:spcPct val="0"/>
                </a:spcAft>
                <a:buClr>
                  <a:srgbClr val="5A5A5A"/>
                </a:buClr>
                <a:buSzTx/>
                <a:buFont typeface="Wingdings" pitchFamily="2" charset="2"/>
                <a:buNone/>
                <a:tabLst/>
                <a:defRPr/>
              </a:pPr>
              <a:endParaRPr kumimoji="1" lang="ja-JP" altLang="en-US" sz="1200" b="0"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sp>
          <p:nvSpPr>
            <p:cNvPr id="70" name="角丸四角形 227">
              <a:extLst>
                <a:ext uri="{FF2B5EF4-FFF2-40B4-BE49-F238E27FC236}">
                  <a16:creationId xmlns:a16="http://schemas.microsoft.com/office/drawing/2014/main" id="{E873DFB9-1E17-E783-F9F4-D00C9E837933}"/>
                </a:ext>
              </a:extLst>
            </p:cNvPr>
            <p:cNvSpPr/>
            <p:nvPr/>
          </p:nvSpPr>
          <p:spPr>
            <a:xfrm>
              <a:off x="3962800" y="4901729"/>
              <a:ext cx="962646"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20000"/>
                </a:lnSpc>
                <a:spcBef>
                  <a:spcPct val="50000"/>
                </a:spcBef>
                <a:spcAft>
                  <a:spcPct val="0"/>
                </a:spcAft>
                <a:buClr>
                  <a:srgbClr val="5A5A5A"/>
                </a:buClr>
                <a:buSzTx/>
                <a:buFont typeface="Wingdings" pitchFamily="2" charset="2"/>
                <a:buNone/>
                <a:tabLst/>
                <a:defRPr/>
              </a:pPr>
              <a:r>
                <a:rPr kumimoji="1" lang="en-US" altLang="ja-JP" sz="9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XXXX</a:t>
              </a:r>
              <a:endParaRPr kumimoji="1" lang="ja-JP" altLang="en-US" sz="9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grpSp>
      <p:grpSp>
        <p:nvGrpSpPr>
          <p:cNvPr id="71" name="グループ化 70">
            <a:extLst>
              <a:ext uri="{FF2B5EF4-FFF2-40B4-BE49-F238E27FC236}">
                <a16:creationId xmlns:a16="http://schemas.microsoft.com/office/drawing/2014/main" id="{7BDD2054-3CD9-1577-DCAF-3979E09668AE}"/>
              </a:ext>
            </a:extLst>
          </p:cNvPr>
          <p:cNvGrpSpPr/>
          <p:nvPr/>
        </p:nvGrpSpPr>
        <p:grpSpPr>
          <a:xfrm>
            <a:off x="5878927" y="5319691"/>
            <a:ext cx="962646" cy="351589"/>
            <a:chOff x="6101784" y="4901729"/>
            <a:chExt cx="962646" cy="351589"/>
          </a:xfrm>
        </p:grpSpPr>
        <p:sp>
          <p:nvSpPr>
            <p:cNvPr id="72" name="二等辺三角形 197">
              <a:extLst>
                <a:ext uri="{FF2B5EF4-FFF2-40B4-BE49-F238E27FC236}">
                  <a16:creationId xmlns:a16="http://schemas.microsoft.com/office/drawing/2014/main" id="{466FBF47-53D9-90CA-8502-D639766C5379}"/>
                </a:ext>
              </a:extLst>
            </p:cNvPr>
            <p:cNvSpPr/>
            <p:nvPr/>
          </p:nvSpPr>
          <p:spPr>
            <a:xfrm flipV="1">
              <a:off x="6528929" y="5145318"/>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20000"/>
                </a:lnSpc>
                <a:spcBef>
                  <a:spcPct val="50000"/>
                </a:spcBef>
                <a:spcAft>
                  <a:spcPct val="0"/>
                </a:spcAft>
                <a:buClr>
                  <a:srgbClr val="5A5A5A"/>
                </a:buClr>
                <a:buSzTx/>
                <a:buFont typeface="Wingdings" pitchFamily="2" charset="2"/>
                <a:buNone/>
                <a:tabLst/>
                <a:defRPr/>
              </a:pPr>
              <a:endParaRPr kumimoji="1" lang="ja-JP" altLang="en-US" sz="1200" b="0"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sp>
          <p:nvSpPr>
            <p:cNvPr id="73" name="角丸四角形 227">
              <a:extLst>
                <a:ext uri="{FF2B5EF4-FFF2-40B4-BE49-F238E27FC236}">
                  <a16:creationId xmlns:a16="http://schemas.microsoft.com/office/drawing/2014/main" id="{75BFA1AD-13AB-231E-6D6D-61F09F8EF4F8}"/>
                </a:ext>
              </a:extLst>
            </p:cNvPr>
            <p:cNvSpPr/>
            <p:nvPr/>
          </p:nvSpPr>
          <p:spPr>
            <a:xfrm>
              <a:off x="6101784" y="4901729"/>
              <a:ext cx="962646"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20000"/>
                </a:lnSpc>
                <a:spcBef>
                  <a:spcPct val="50000"/>
                </a:spcBef>
                <a:spcAft>
                  <a:spcPct val="0"/>
                </a:spcAft>
                <a:buClr>
                  <a:srgbClr val="5A5A5A"/>
                </a:buClr>
                <a:buSzTx/>
                <a:buFont typeface="Wingdings" pitchFamily="2" charset="2"/>
                <a:buNone/>
                <a:tabLst/>
                <a:defRPr/>
              </a:pPr>
              <a:r>
                <a:rPr kumimoji="1" lang="en-US" altLang="ja-JP" sz="900" b="0"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XXX</a:t>
              </a:r>
              <a:endParaRPr kumimoji="1" lang="ja-JP" altLang="en-US" sz="900" b="0"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grpSp>
      <p:grpSp>
        <p:nvGrpSpPr>
          <p:cNvPr id="81" name="グループ化 80">
            <a:extLst>
              <a:ext uri="{FF2B5EF4-FFF2-40B4-BE49-F238E27FC236}">
                <a16:creationId xmlns:a16="http://schemas.microsoft.com/office/drawing/2014/main" id="{9E406636-68A4-2F22-ACE9-C36504FB9810}"/>
              </a:ext>
            </a:extLst>
          </p:cNvPr>
          <p:cNvGrpSpPr/>
          <p:nvPr/>
        </p:nvGrpSpPr>
        <p:grpSpPr>
          <a:xfrm>
            <a:off x="7883593" y="3604628"/>
            <a:ext cx="962649" cy="349187"/>
            <a:chOff x="6219367" y="4108332"/>
            <a:chExt cx="962649" cy="349187"/>
          </a:xfrm>
        </p:grpSpPr>
        <p:sp>
          <p:nvSpPr>
            <p:cNvPr id="82" name="二等辺三角形 55">
              <a:extLst>
                <a:ext uri="{FF2B5EF4-FFF2-40B4-BE49-F238E27FC236}">
                  <a16:creationId xmlns:a16="http://schemas.microsoft.com/office/drawing/2014/main" id="{961E9A4E-B679-A6B0-3913-2D1D4F1EC63D}"/>
                </a:ext>
              </a:extLst>
            </p:cNvPr>
            <p:cNvSpPr/>
            <p:nvPr/>
          </p:nvSpPr>
          <p:spPr>
            <a:xfrm flipV="1">
              <a:off x="6619379" y="4349519"/>
              <a:ext cx="162624" cy="108000"/>
            </a:xfrm>
            <a:prstGeom prst="triangle">
              <a:avLst/>
            </a:prstGeom>
            <a:solidFill>
              <a:schemeClr val="tx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20000"/>
                </a:lnSpc>
                <a:spcBef>
                  <a:spcPct val="50000"/>
                </a:spcBef>
                <a:spcAft>
                  <a:spcPct val="0"/>
                </a:spcAft>
                <a:buClr>
                  <a:srgbClr val="5A5A5A"/>
                </a:buClr>
                <a:buSzTx/>
                <a:buFont typeface="Wingdings" pitchFamily="2" charset="2"/>
                <a:buNone/>
                <a:tabLst/>
                <a:defRPr/>
              </a:pPr>
              <a:endParaRPr kumimoji="1" lang="ja-JP" altLang="en-US" sz="1200" b="0"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sp>
          <p:nvSpPr>
            <p:cNvPr id="83" name="角丸四角形 227">
              <a:extLst>
                <a:ext uri="{FF2B5EF4-FFF2-40B4-BE49-F238E27FC236}">
                  <a16:creationId xmlns:a16="http://schemas.microsoft.com/office/drawing/2014/main" id="{837A350A-573E-4C03-86A0-564304CAD200}"/>
                </a:ext>
              </a:extLst>
            </p:cNvPr>
            <p:cNvSpPr/>
            <p:nvPr/>
          </p:nvSpPr>
          <p:spPr>
            <a:xfrm>
              <a:off x="6219367" y="4108332"/>
              <a:ext cx="962649" cy="237230"/>
            </a:xfrm>
            <a:prstGeom prst="roundRect">
              <a:avLst/>
            </a:prstGeom>
            <a:solidFill>
              <a:schemeClr val="accent1">
                <a:lumMod val="20000"/>
                <a:lumOff val="80000"/>
              </a:schemeClr>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base" latinLnBrk="0" hangingPunct="1">
                <a:lnSpc>
                  <a:spcPct val="120000"/>
                </a:lnSpc>
                <a:spcBef>
                  <a:spcPct val="50000"/>
                </a:spcBef>
                <a:spcAft>
                  <a:spcPct val="0"/>
                </a:spcAft>
                <a:buClr>
                  <a:srgbClr val="5A5A5A"/>
                </a:buClr>
                <a:buSzTx/>
                <a:buFont typeface="Wingdings" pitchFamily="2" charset="2"/>
                <a:buNone/>
                <a:tabLst/>
                <a:defRPr/>
              </a:pPr>
              <a:r>
                <a:rPr kumimoji="1" lang="en-US" altLang="ja-JP" sz="9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XXXX</a:t>
              </a:r>
              <a:endParaRPr kumimoji="1" lang="ja-JP" altLang="en-US" sz="9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grpSp>
      <p:sp>
        <p:nvSpPr>
          <p:cNvPr id="28" name="正方形/長方形 27">
            <a:extLst>
              <a:ext uri="{FF2B5EF4-FFF2-40B4-BE49-F238E27FC236}">
                <a16:creationId xmlns:a16="http://schemas.microsoft.com/office/drawing/2014/main" id="{03B885F0-45AC-3F1E-D99B-29AD74386685}"/>
              </a:ext>
            </a:extLst>
          </p:cNvPr>
          <p:cNvSpPr/>
          <p:nvPr/>
        </p:nvSpPr>
        <p:spPr bwMode="auto">
          <a:xfrm rot="19808398">
            <a:off x="2934245" y="3272443"/>
            <a:ext cx="4176464" cy="1080120"/>
          </a:xfrm>
          <a:prstGeom prst="rect">
            <a:avLst/>
          </a:prstGeom>
          <a:solidFill>
            <a:srgbClr val="FFFFFF">
              <a:alpha val="60000"/>
            </a:srgbClr>
          </a:solidFill>
          <a:ln w="12700" cap="flat" cmpd="sng" algn="ctr">
            <a:solidFill>
              <a:srgbClr val="E60000"/>
            </a:solidFill>
            <a:prstDash val="solid"/>
            <a:round/>
            <a:headEnd type="none" w="med" len="med"/>
            <a:tailEnd type="none" w="med" len="med"/>
          </a:ln>
          <a:effectLst/>
        </p:spPr>
        <p:txBody>
          <a:bodyPr vert="horz" wrap="none" lIns="18000" tIns="18000" rIns="18000" bIns="18000" numCol="1" rtlCol="0" anchor="ctr" anchorCtr="0" compatLnSpc="1">
            <a:prstTxWarp prst="textNoShape">
              <a:avLst/>
            </a:prstTxWarp>
          </a:bodyPr>
          <a:lstStyle/>
          <a:p>
            <a:pPr marL="0" marR="0" indent="0" algn="ctr" defTabSz="914400" rtl="0" eaLnBrk="1" fontAlgn="base" latinLnBrk="0" hangingPunct="1">
              <a:lnSpc>
                <a:spcPct val="120000"/>
              </a:lnSpc>
              <a:spcBef>
                <a:spcPct val="50000"/>
              </a:spcBef>
              <a:spcAft>
                <a:spcPct val="0"/>
              </a:spcAft>
              <a:buClr>
                <a:schemeClr val="bg2"/>
              </a:buClr>
              <a:buSzTx/>
              <a:buFont typeface="Wingdings" pitchFamily="2" charset="2"/>
              <a:buNone/>
              <a:tabLst/>
            </a:pPr>
            <a:r>
              <a:rPr kumimoji="1" lang="en-US" altLang="ja-JP" sz="2800" b="0" i="0" u="none" strike="noStrike" cap="none" normalizeH="0" baseline="0" dirty="0">
                <a:ln>
                  <a:noFill/>
                </a:ln>
                <a:solidFill>
                  <a:srgbClr val="FF0000"/>
                </a:solidFill>
                <a:effectLst/>
                <a:latin typeface="Arial" charset="0"/>
                <a:ea typeface="ＭＳ Ｐゴシック" charset="-128"/>
              </a:rPr>
              <a:t>IMAGE</a:t>
            </a:r>
            <a:endParaRPr kumimoji="1" lang="ja-JP" altLang="en-US" sz="2800" b="0" i="0" u="none" strike="noStrike" cap="none" normalizeH="0" baseline="0" dirty="0">
              <a:ln>
                <a:noFill/>
              </a:ln>
              <a:solidFill>
                <a:srgbClr val="FF0000"/>
              </a:solidFill>
              <a:effectLst/>
              <a:latin typeface="Arial" charset="0"/>
              <a:ea typeface="ＭＳ Ｐゴシック" charset="-128"/>
            </a:endParaRPr>
          </a:p>
        </p:txBody>
      </p:sp>
    </p:spTree>
    <p:extLst>
      <p:ext uri="{BB962C8B-B14F-4D97-AF65-F5344CB8AC3E}">
        <p14:creationId xmlns:p14="http://schemas.microsoft.com/office/powerpoint/2010/main" val="5071602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32DFA8B3-ABDA-F8A2-F7E4-AD5977C68D9E}"/>
              </a:ext>
            </a:extLst>
          </p:cNvPr>
          <p:cNvSpPr/>
          <p:nvPr/>
        </p:nvSpPr>
        <p:spPr bwMode="auto">
          <a:xfrm>
            <a:off x="632520" y="2492896"/>
            <a:ext cx="6480720" cy="1296144"/>
          </a:xfrm>
          <a:prstGeom prst="rect">
            <a:avLst/>
          </a:prstGeom>
          <a:solidFill>
            <a:schemeClr val="accent6"/>
          </a:solidFill>
          <a:ln w="12700" cap="flat" cmpd="sng" algn="ctr">
            <a:noFill/>
            <a:prstDash val="solid"/>
            <a:round/>
            <a:headEnd type="none" w="med" len="med"/>
            <a:tailEnd type="none" w="med" len="med"/>
          </a:ln>
          <a:effectLst/>
        </p:spPr>
        <p:txBody>
          <a:bodyPr vert="horz" wrap="none" lIns="18000" tIns="18000" rIns="18000" bIns="18000" numCol="1" rtlCol="0" anchor="ctr" anchorCtr="0" compatLnSpc="1">
            <a:prstTxWarp prst="textNoShape">
              <a:avLst/>
            </a:prstTxWarp>
          </a:bodyPr>
          <a:lstStyle/>
          <a:p>
            <a:r>
              <a:rPr lang="ja-JP" altLang="en-US" sz="3200" dirty="0">
                <a:solidFill>
                  <a:schemeClr val="bg1"/>
                </a:solidFill>
              </a:rPr>
              <a:t>１．事業のビジョン</a:t>
            </a:r>
          </a:p>
        </p:txBody>
      </p:sp>
    </p:spTree>
    <p:extLst>
      <p:ext uri="{BB962C8B-B14F-4D97-AF65-F5344CB8AC3E}">
        <p14:creationId xmlns:p14="http://schemas.microsoft.com/office/powerpoint/2010/main" val="817494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3525A0-9FCF-9A0F-8E67-A613A13DA2BE}"/>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81C83022-34AB-A94F-99CB-4BED7786921C}"/>
              </a:ext>
            </a:extLst>
          </p:cNvPr>
          <p:cNvSpPr>
            <a:spLocks noGrp="1"/>
          </p:cNvSpPr>
          <p:nvPr>
            <p:ph type="title"/>
          </p:nvPr>
        </p:nvSpPr>
        <p:spPr/>
        <p:txBody>
          <a:bodyPr/>
          <a:lstStyle/>
          <a:p>
            <a:r>
              <a:rPr lang="en-US" altLang="ja-JP" dirty="0"/>
              <a:t>1-1</a:t>
            </a:r>
            <a:r>
              <a:rPr lang="ja-JP" altLang="en-US" dirty="0"/>
              <a:t>．目指す姿（ビジョン）</a:t>
            </a:r>
            <a:endParaRPr kumimoji="1" lang="ja-JP" altLang="en-US" dirty="0"/>
          </a:p>
        </p:txBody>
      </p:sp>
      <p:sp>
        <p:nvSpPr>
          <p:cNvPr id="19" name="Rectangle 3">
            <a:extLst>
              <a:ext uri="{FF2B5EF4-FFF2-40B4-BE49-F238E27FC236}">
                <a16:creationId xmlns:a16="http://schemas.microsoft.com/office/drawing/2014/main" id="{D6A62EB0-B2A2-BBC6-FB72-94318E7BB112}"/>
              </a:ext>
            </a:extLst>
          </p:cNvPr>
          <p:cNvSpPr txBox="1">
            <a:spLocks noChangeArrowheads="1"/>
          </p:cNvSpPr>
          <p:nvPr/>
        </p:nvSpPr>
        <p:spPr bwMode="auto">
          <a:xfrm>
            <a:off x="344856" y="1219892"/>
            <a:ext cx="9216000" cy="38350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新たに整備する研究開発拠点あるいは生産拠点を通じて取り組む</a:t>
            </a:r>
            <a:r>
              <a:rPr lang="ja-JP" altLang="en-US" sz="1100" u="sng" kern="0" dirty="0">
                <a:solidFill>
                  <a:schemeClr val="tx1"/>
                </a:solidFill>
                <a:latin typeface="Meiryo UI" panose="020B0604030504040204" pitchFamily="50" charset="-128"/>
                <a:ea typeface="Meiryo UI" panose="020B0604030504040204" pitchFamily="50" charset="-128"/>
              </a:rPr>
              <a:t>ビジネスが目指す姿（ビジョン）</a:t>
            </a:r>
            <a:r>
              <a:rPr lang="ja-JP" altLang="en-US" sz="1100" kern="0" dirty="0">
                <a:solidFill>
                  <a:schemeClr val="tx1"/>
                </a:solidFill>
                <a:latin typeface="Meiryo UI" panose="020B0604030504040204" pitchFamily="50" charset="-128"/>
                <a:ea typeface="Meiryo UI" panose="020B0604030504040204" pitchFamily="50" charset="-128"/>
              </a:rPr>
              <a:t>及び</a:t>
            </a:r>
            <a:r>
              <a:rPr lang="ja-JP" altLang="en-US" sz="1100" u="sng" kern="0" dirty="0">
                <a:solidFill>
                  <a:schemeClr val="tx1"/>
                </a:solidFill>
                <a:latin typeface="Meiryo UI" panose="020B0604030504040204" pitchFamily="50" charset="-128"/>
                <a:ea typeface="Meiryo UI" panose="020B0604030504040204" pitchFamily="50" charset="-128"/>
              </a:rPr>
              <a:t>その背景となる世界や日本（または東京）が抱える課題</a:t>
            </a:r>
            <a:r>
              <a:rPr lang="ja-JP" altLang="en-US" sz="1100" kern="0" dirty="0">
                <a:solidFill>
                  <a:schemeClr val="tx1"/>
                </a:solidFill>
                <a:latin typeface="Meiryo UI" panose="020B0604030504040204" pitchFamily="50" charset="-128"/>
                <a:ea typeface="Meiryo UI" panose="020B0604030504040204" pitchFamily="50" charset="-128"/>
              </a:rPr>
              <a:t>を記載してください。</a:t>
            </a:r>
            <a:endParaRPr lang="en-US" altLang="ja-JP" sz="1100" kern="0" dirty="0">
              <a:solidFill>
                <a:schemeClr val="tx1"/>
              </a:solidFill>
              <a:latin typeface="Meiryo UI" panose="020B0604030504040204" pitchFamily="50" charset="-128"/>
              <a:ea typeface="Meiryo UI" panose="020B0604030504040204" pitchFamily="50" charset="-128"/>
            </a:endParaRPr>
          </a:p>
        </p:txBody>
      </p:sp>
      <p:sp>
        <p:nvSpPr>
          <p:cNvPr id="3" name="Rectangle 3">
            <a:extLst>
              <a:ext uri="{FF2B5EF4-FFF2-40B4-BE49-F238E27FC236}">
                <a16:creationId xmlns:a16="http://schemas.microsoft.com/office/drawing/2014/main" id="{3EFBA76D-FAAD-CCC1-C13F-CB7684B304DE}"/>
              </a:ext>
            </a:extLst>
          </p:cNvPr>
          <p:cNvSpPr txBox="1">
            <a:spLocks noChangeArrowheads="1"/>
          </p:cNvSpPr>
          <p:nvPr/>
        </p:nvSpPr>
        <p:spPr bwMode="auto">
          <a:xfrm>
            <a:off x="7401271" y="319526"/>
            <a:ext cx="2146759"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algn="r" eaLnBrk="1" hangingPunct="1">
              <a:spcBef>
                <a:spcPct val="0"/>
              </a:spcBef>
              <a:buClr>
                <a:srgbClr val="5A5A5A"/>
              </a:buClr>
              <a:buSzPct val="100000"/>
              <a:buFont typeface="Wingdings" pitchFamily="2" charset="2"/>
              <a:buNone/>
            </a:pPr>
            <a:r>
              <a:rPr lang="ja-JP" altLang="en-US" sz="1100" kern="0" dirty="0">
                <a:solidFill>
                  <a:schemeClr val="tx1"/>
                </a:solidFill>
                <a:latin typeface="Meiryo UI" panose="020B0604030504040204" pitchFamily="50" charset="-128"/>
                <a:ea typeface="Meiryo UI" panose="020B0604030504040204" pitchFamily="50" charset="-128"/>
              </a:rPr>
              <a:t>審査基準：政策的支援の必要性</a:t>
            </a:r>
            <a:endParaRPr lang="en-US" altLang="ja-JP" sz="1100" kern="0" dirty="0">
              <a:solidFill>
                <a:schemeClr val="tx1"/>
              </a:solid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3BD1B342-D4C1-DB78-2D24-AF0D27A629BD}"/>
              </a:ext>
            </a:extLst>
          </p:cNvPr>
          <p:cNvSpPr/>
          <p:nvPr/>
        </p:nvSpPr>
        <p:spPr>
          <a:xfrm>
            <a:off x="5889103" y="1700807"/>
            <a:ext cx="3661715" cy="2088233"/>
          </a:xfrm>
          <a:prstGeom prst="rect">
            <a:avLst/>
          </a:prstGeom>
          <a:solidFill>
            <a:schemeClr val="bg1"/>
          </a:solidFill>
          <a:ln w="9525" cap="rnd" cmpd="sng" algn="ctr">
            <a:solidFill>
              <a:srgbClr val="CCDAEC"/>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spcAft>
                <a:spcPts val="600"/>
              </a:spcAft>
            </a:pPr>
            <a:r>
              <a:rPr kumimoji="1" lang="ja-JP" altLang="en-US" sz="1400" b="1"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解決すべき課題（グローバル）</a:t>
            </a:r>
            <a:endParaRPr kumimoji="1" lang="en-US" altLang="ja-JP" sz="1400" b="1"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165894" indent="-165894" algn="l">
              <a:buClr>
                <a:srgbClr val="5A5A5A"/>
              </a:buClr>
              <a:buSzPct val="100000"/>
              <a:buFont typeface="Wingdings" panose="05000000000000000000" pitchFamily="2" charset="2"/>
              <a:buChar char="n"/>
              <a:defRPr/>
            </a:pPr>
            <a:r>
              <a:rPr lang="ja-JP" altLang="en-US" b="1" u="sng" dirty="0">
                <a:solidFill>
                  <a:srgbClr val="FF0000"/>
                </a:solidFill>
                <a:latin typeface="Meiryo UI" panose="020B0604030504040204" pitchFamily="50" charset="-128"/>
                <a:ea typeface="Meiryo UI" panose="020B0604030504040204" pitchFamily="50" charset="-128"/>
              </a:rPr>
              <a:t>産業の脱炭素化において、環境負荷低減と素材の高機能化・経済性の両立</a:t>
            </a:r>
            <a:endParaRPr lang="en-US" altLang="ja-JP" b="1" u="sng" dirty="0">
              <a:solidFill>
                <a:srgbClr val="FF0000"/>
              </a:solidFill>
              <a:latin typeface="Meiryo UI" panose="020B0604030504040204" pitchFamily="50" charset="-128"/>
              <a:ea typeface="Meiryo UI" panose="020B0604030504040204" pitchFamily="50" charset="-128"/>
            </a:endParaRPr>
          </a:p>
          <a:p>
            <a:pPr marL="158353" lvl="0" indent="-158353" algn="l" fontAlgn="auto">
              <a:lnSpc>
                <a:spcPct val="100000"/>
              </a:lnSpc>
              <a:spcBef>
                <a:spcPts val="0"/>
              </a:spcBef>
              <a:spcAft>
                <a:spcPts val="0"/>
              </a:spcAft>
              <a:buClrTx/>
              <a:buFont typeface="EYInterstate" panose="02000503020000020004" pitchFamily="2" charset="0"/>
              <a:buChar char="•"/>
              <a:defRPr/>
            </a:pPr>
            <a:r>
              <a:rPr lang="ja-JP" altLang="en-US" dirty="0">
                <a:solidFill>
                  <a:srgbClr val="FF0000"/>
                </a:solidFill>
                <a:latin typeface="Meiryo UI" panose="020B0604030504040204" pitchFamily="50" charset="-128"/>
                <a:ea typeface="Meiryo UI" panose="020B0604030504040204" pitchFamily="50" charset="-128"/>
              </a:rPr>
              <a:t>気候変動対策として脱炭素化が必須である一方、既存のバイオ素材はコストや性能に課題があり、産業界のグリーン・トランジション（環境配慮型への移行）を阻む壁となっている</a:t>
            </a:r>
            <a:endParaRPr lang="en-US" altLang="ja-JP" dirty="0">
              <a:solidFill>
                <a:srgbClr val="FF0000"/>
              </a:solidFill>
              <a:latin typeface="Meiryo UI" panose="020B0604030504040204" pitchFamily="50" charset="-128"/>
              <a:ea typeface="Meiryo UI" panose="020B0604030504040204" pitchFamily="50" charset="-128"/>
            </a:endParaRPr>
          </a:p>
          <a:p>
            <a:pPr marL="158353" lvl="0" indent="-158353" algn="l" fontAlgn="auto">
              <a:lnSpc>
                <a:spcPct val="100000"/>
              </a:lnSpc>
              <a:spcBef>
                <a:spcPts val="0"/>
              </a:spcBef>
              <a:spcAft>
                <a:spcPts val="0"/>
              </a:spcAft>
              <a:buClrTx/>
              <a:buFont typeface="EYInterstate" panose="02000503020000020004" pitchFamily="2" charset="0"/>
              <a:buChar char="•"/>
              <a:defRPr/>
            </a:pPr>
            <a:endParaRPr lang="en-US" altLang="ja-JP" dirty="0">
              <a:solidFill>
                <a:srgbClr val="FF0000"/>
              </a:solidFill>
              <a:latin typeface="Meiryo UI" panose="020B0604030504040204" pitchFamily="50" charset="-128"/>
              <a:ea typeface="Meiryo UI" panose="020B0604030504040204" pitchFamily="50" charset="-128"/>
            </a:endParaRPr>
          </a:p>
          <a:p>
            <a:pPr marL="165894" indent="-165894" algn="l" fontAlgn="auto">
              <a:lnSpc>
                <a:spcPct val="100000"/>
              </a:lnSpc>
              <a:spcBef>
                <a:spcPts val="0"/>
              </a:spcBef>
              <a:spcAft>
                <a:spcPts val="0"/>
              </a:spcAft>
              <a:buClr>
                <a:srgbClr val="5A5A5A"/>
              </a:buClr>
              <a:buSzPct val="100000"/>
              <a:buFont typeface="Wingdings" panose="05000000000000000000" pitchFamily="2" charset="2"/>
              <a:buChar char="n"/>
              <a:defRPr/>
            </a:pPr>
            <a:r>
              <a:rPr lang="ja-JP" altLang="en-US" b="1" u="sng" dirty="0">
                <a:solidFill>
                  <a:srgbClr val="FF0000"/>
                </a:solidFill>
                <a:latin typeface="Meiryo UI" panose="020B0604030504040204" pitchFamily="50" charset="-128"/>
                <a:ea typeface="Meiryo UI" panose="020B0604030504040204" pitchFamily="50" charset="-128"/>
              </a:rPr>
              <a:t>既存の合成プロセスが抱える高い環境負荷とエネルギー消費</a:t>
            </a:r>
            <a:endParaRPr lang="en-US" altLang="ja-JP" b="1" u="sng" dirty="0">
              <a:solidFill>
                <a:srgbClr val="FF0000"/>
              </a:solidFill>
              <a:latin typeface="Meiryo UI" panose="020B0604030504040204" pitchFamily="50" charset="-128"/>
              <a:ea typeface="Meiryo UI" panose="020B0604030504040204" pitchFamily="50" charset="-128"/>
            </a:endParaRPr>
          </a:p>
          <a:p>
            <a:pPr marL="165894" lvl="0" indent="-165894" algn="l" fontAlgn="auto">
              <a:lnSpc>
                <a:spcPct val="100000"/>
              </a:lnSpc>
              <a:spcBef>
                <a:spcPts val="0"/>
              </a:spcBef>
              <a:spcAft>
                <a:spcPts val="0"/>
              </a:spcAft>
              <a:buClrTx/>
              <a:buFont typeface="EYInterstate" panose="02000503020000020004" pitchFamily="2" charset="0"/>
              <a:buChar char="•"/>
              <a:defRPr/>
            </a:pPr>
            <a:r>
              <a:rPr lang="ja-JP" altLang="en-US" dirty="0">
                <a:solidFill>
                  <a:srgbClr val="FF0000"/>
                </a:solidFill>
                <a:latin typeface="Meiryo UI" panose="020B0604030504040204" pitchFamily="50" charset="-128"/>
                <a:ea typeface="Meiryo UI" panose="020B0604030504040204" pitchFamily="50" charset="-128"/>
              </a:rPr>
              <a:t>従来の</a:t>
            </a:r>
            <a:r>
              <a:rPr lang="en-US" altLang="ja-JP" dirty="0">
                <a:solidFill>
                  <a:srgbClr val="FF0000"/>
                </a:solidFill>
                <a:latin typeface="Meiryo UI" panose="020B0604030504040204" pitchFamily="50" charset="-128"/>
                <a:ea typeface="Meiryo UI" panose="020B0604030504040204" pitchFamily="50" charset="-128"/>
              </a:rPr>
              <a:t>XXXX</a:t>
            </a:r>
            <a:r>
              <a:rPr lang="ja-JP" altLang="en-US" dirty="0">
                <a:solidFill>
                  <a:srgbClr val="FF0000"/>
                </a:solidFill>
                <a:latin typeface="Meiryo UI" panose="020B0604030504040204" pitchFamily="50" charset="-128"/>
                <a:ea typeface="Meiryo UI" panose="020B0604030504040204" pitchFamily="50" charset="-128"/>
              </a:rPr>
              <a:t>製造プロセスは大量の</a:t>
            </a:r>
            <a:r>
              <a:rPr lang="en-US" altLang="ja-JP" dirty="0">
                <a:solidFill>
                  <a:srgbClr val="FF0000"/>
                </a:solidFill>
                <a:latin typeface="Meiryo UI" panose="020B0604030504040204" pitchFamily="50" charset="-128"/>
                <a:ea typeface="Meiryo UI" panose="020B0604030504040204" pitchFamily="50" charset="-128"/>
              </a:rPr>
              <a:t>CO2</a:t>
            </a:r>
            <a:r>
              <a:rPr lang="ja-JP" altLang="en-US" dirty="0">
                <a:solidFill>
                  <a:srgbClr val="FF0000"/>
                </a:solidFill>
                <a:latin typeface="Meiryo UI" panose="020B0604030504040204" pitchFamily="50" charset="-128"/>
                <a:ea typeface="Meiryo UI" panose="020B0604030504040204" pitchFamily="50" charset="-128"/>
              </a:rPr>
              <a:t>排出を伴うため、製造工程そのものを抜本的に見直し、環境負荷を最小化する新たな生産手法の確立が世界的な急務である</a:t>
            </a:r>
            <a:endParaRPr lang="en-US" altLang="ja-JP" dirty="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7D3E4264-2D61-852D-4DFD-F3F6FF18188D}"/>
              </a:ext>
            </a:extLst>
          </p:cNvPr>
          <p:cNvSpPr/>
          <p:nvPr/>
        </p:nvSpPr>
        <p:spPr>
          <a:xfrm>
            <a:off x="5889103" y="3861048"/>
            <a:ext cx="3661715" cy="2664296"/>
          </a:xfrm>
          <a:prstGeom prst="rect">
            <a:avLst/>
          </a:prstGeom>
          <a:solidFill>
            <a:schemeClr val="bg1"/>
          </a:solidFill>
          <a:ln w="9525" cap="rnd" cmpd="sng" algn="ctr">
            <a:solidFill>
              <a:srgbClr val="CCDAEC"/>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spcAft>
                <a:spcPts val="600"/>
              </a:spcAft>
            </a:pPr>
            <a:r>
              <a:rPr lang="ja-JP" altLang="en-US" sz="1400" b="1" dirty="0">
                <a:solidFill>
                  <a:schemeClr val="tx1"/>
                </a:solidFill>
                <a:latin typeface="Meiryo UI" panose="020B0604030504040204" pitchFamily="50" charset="-128"/>
                <a:ea typeface="Meiryo UI" panose="020B0604030504040204" pitchFamily="50" charset="-128"/>
              </a:rPr>
              <a:t>解決すべき課題（日本または東京）</a:t>
            </a:r>
            <a:endParaRPr kumimoji="1" lang="en-US" altLang="ja-JP" sz="1400" b="1"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endParaRPr>
          </a:p>
          <a:p>
            <a:pPr marL="150813" indent="-150813" algn="l">
              <a:buClr>
                <a:srgbClr val="5A5A5A"/>
              </a:buClr>
              <a:buSzPct val="100000"/>
              <a:buFont typeface="Wingdings" panose="05000000000000000000" pitchFamily="2" charset="2"/>
              <a:buChar char="n"/>
              <a:defRPr/>
            </a:pPr>
            <a:r>
              <a:rPr lang="ja-JP" altLang="en-US" b="1" u="sng" dirty="0">
                <a:solidFill>
                  <a:srgbClr val="FF0000"/>
                </a:solidFill>
                <a:latin typeface="Meiryo UI" panose="020B0604030504040204" pitchFamily="50" charset="-128"/>
                <a:ea typeface="Meiryo UI" panose="020B0604030504040204" pitchFamily="50" charset="-128"/>
              </a:rPr>
              <a:t>基礎研究を量産化へと結びつける「死の谷</a:t>
            </a:r>
            <a:r>
              <a:rPr lang="en-US" altLang="ja-JP" b="1" u="sng" dirty="0">
                <a:solidFill>
                  <a:srgbClr val="FF0000"/>
                </a:solidFill>
                <a:latin typeface="Meiryo UI" panose="020B0604030504040204" pitchFamily="50" charset="-128"/>
                <a:ea typeface="Meiryo UI" panose="020B0604030504040204" pitchFamily="50" charset="-128"/>
              </a:rPr>
              <a:t>(</a:t>
            </a:r>
            <a:r>
              <a:rPr lang="ja-JP" altLang="en-US" b="1" u="sng" dirty="0">
                <a:solidFill>
                  <a:srgbClr val="FF0000"/>
                </a:solidFill>
                <a:latin typeface="Meiryo UI" panose="020B0604030504040204" pitchFamily="50" charset="-128"/>
                <a:ea typeface="Meiryo UI" panose="020B0604030504040204" pitchFamily="50" charset="-128"/>
              </a:rPr>
              <a:t>デスバレー</a:t>
            </a:r>
            <a:r>
              <a:rPr lang="en-US" altLang="ja-JP" b="1" u="sng" dirty="0">
                <a:solidFill>
                  <a:srgbClr val="FF0000"/>
                </a:solidFill>
                <a:latin typeface="Meiryo UI" panose="020B0604030504040204" pitchFamily="50" charset="-128"/>
                <a:ea typeface="Meiryo UI" panose="020B0604030504040204" pitchFamily="50" charset="-128"/>
              </a:rPr>
              <a:t>)</a:t>
            </a:r>
            <a:r>
              <a:rPr lang="ja-JP" altLang="en-US" b="1" u="sng" dirty="0">
                <a:solidFill>
                  <a:srgbClr val="FF0000"/>
                </a:solidFill>
                <a:latin typeface="Meiryo UI" panose="020B0604030504040204" pitchFamily="50" charset="-128"/>
                <a:ea typeface="Meiryo UI" panose="020B0604030504040204" pitchFamily="50" charset="-128"/>
              </a:rPr>
              <a:t>」の克服</a:t>
            </a:r>
            <a:endParaRPr lang="en-US" altLang="ja-JP" b="1" u="sng" dirty="0">
              <a:solidFill>
                <a:srgbClr val="FF0000"/>
              </a:solidFill>
              <a:latin typeface="Meiryo UI" panose="020B0604030504040204" pitchFamily="50" charset="-128"/>
              <a:ea typeface="Meiryo UI" panose="020B0604030504040204" pitchFamily="50" charset="-128"/>
            </a:endParaRPr>
          </a:p>
          <a:p>
            <a:pPr marL="150813" lvl="0" indent="-150813" algn="l" fontAlgn="auto">
              <a:lnSpc>
                <a:spcPct val="100000"/>
              </a:lnSpc>
              <a:spcBef>
                <a:spcPts val="0"/>
              </a:spcBef>
              <a:spcAft>
                <a:spcPts val="0"/>
              </a:spcAft>
              <a:buClrTx/>
              <a:buFont typeface="EYInterstate" panose="02000503020000020004" pitchFamily="2" charset="0"/>
              <a:buChar char="•"/>
              <a:defRPr/>
            </a:pPr>
            <a:r>
              <a:rPr lang="ja-JP" altLang="en-US" dirty="0">
                <a:solidFill>
                  <a:srgbClr val="FF0000"/>
                </a:solidFill>
                <a:latin typeface="Meiryo UI" panose="020B0604030504040204" pitchFamily="50" charset="-128"/>
                <a:ea typeface="Meiryo UI" panose="020B0604030504040204" pitchFamily="50" charset="-128"/>
              </a:rPr>
              <a:t>国内には優れたバイオ技術の基礎研究が存在するが、それを社会実装・量産化フェーズへ迅速に引き上げるための物理的な開発・実証拠点が不足している</a:t>
            </a:r>
            <a:br>
              <a:rPr lang="en-US" altLang="ja-JP" dirty="0">
                <a:solidFill>
                  <a:srgbClr val="FF0000"/>
                </a:solidFill>
                <a:latin typeface="Meiryo UI" panose="020B0604030504040204" pitchFamily="50" charset="-128"/>
                <a:ea typeface="Meiryo UI" panose="020B0604030504040204" pitchFamily="50" charset="-128"/>
              </a:rPr>
            </a:br>
            <a:endParaRPr lang="en-US" altLang="ja-JP" dirty="0">
              <a:solidFill>
                <a:srgbClr val="FF0000"/>
              </a:solidFill>
              <a:latin typeface="Meiryo UI" panose="020B0604030504040204" pitchFamily="50" charset="-128"/>
              <a:ea typeface="Meiryo UI" panose="020B0604030504040204" pitchFamily="50" charset="-128"/>
            </a:endParaRPr>
          </a:p>
          <a:p>
            <a:pPr marL="150813" indent="-150813" algn="l" fontAlgn="auto">
              <a:lnSpc>
                <a:spcPct val="100000"/>
              </a:lnSpc>
              <a:spcBef>
                <a:spcPts val="0"/>
              </a:spcBef>
              <a:spcAft>
                <a:spcPts val="0"/>
              </a:spcAft>
              <a:buClr>
                <a:srgbClr val="5A5A5A"/>
              </a:buClr>
              <a:buSzPct val="100000"/>
              <a:buFont typeface="Wingdings" panose="05000000000000000000" pitchFamily="2" charset="2"/>
              <a:buChar char="n"/>
              <a:defRPr/>
            </a:pPr>
            <a:r>
              <a:rPr lang="ja-JP" altLang="en-US" b="1" u="sng" dirty="0">
                <a:solidFill>
                  <a:srgbClr val="FF0000"/>
                </a:solidFill>
                <a:latin typeface="Meiryo UI" panose="020B0604030504040204" pitchFamily="50" charset="-128"/>
                <a:ea typeface="Meiryo UI" panose="020B0604030504040204" pitchFamily="50" charset="-128"/>
              </a:rPr>
              <a:t>東京における産学連携エコシステムの「物理的ハブ」の欠如</a:t>
            </a:r>
          </a:p>
          <a:p>
            <a:pPr marL="150813" lvl="0" indent="-150813" algn="l" fontAlgn="auto">
              <a:lnSpc>
                <a:spcPct val="100000"/>
              </a:lnSpc>
              <a:spcBef>
                <a:spcPts val="0"/>
              </a:spcBef>
              <a:spcAft>
                <a:spcPts val="0"/>
              </a:spcAft>
              <a:buClrTx/>
              <a:buFont typeface="EYInterstate" panose="02000503020000020004" pitchFamily="2" charset="0"/>
              <a:buChar char="•"/>
              <a:defRPr/>
            </a:pPr>
            <a:r>
              <a:rPr lang="ja-JP" altLang="en-US" dirty="0">
                <a:solidFill>
                  <a:srgbClr val="FF0000"/>
                </a:solidFill>
                <a:latin typeface="Meiryo UI" panose="020B0604030504040204" pitchFamily="50" charset="-128"/>
                <a:ea typeface="Meiryo UI" panose="020B0604030504040204" pitchFamily="50" charset="-128"/>
              </a:rPr>
              <a:t>都内にはトップクラスの大学や研究機関が集積しているものの、その知見を統合し、量産プロセスに昇華させる実装機能（場）が決定的に不足している</a:t>
            </a:r>
            <a:br>
              <a:rPr lang="en-US" altLang="ja-JP" dirty="0">
                <a:solidFill>
                  <a:srgbClr val="FF0000"/>
                </a:solidFill>
                <a:latin typeface="Meiryo UI" panose="020B0604030504040204" pitchFamily="50" charset="-128"/>
                <a:ea typeface="Meiryo UI" panose="020B0604030504040204" pitchFamily="50" charset="-128"/>
              </a:rPr>
            </a:br>
            <a:endParaRPr lang="ja-JP" altLang="en-US" dirty="0">
              <a:solidFill>
                <a:srgbClr val="FF0000"/>
              </a:solidFill>
              <a:latin typeface="Meiryo UI" panose="020B0604030504040204" pitchFamily="50" charset="-128"/>
              <a:ea typeface="Meiryo UI" panose="020B0604030504040204" pitchFamily="50" charset="-128"/>
            </a:endParaRPr>
          </a:p>
          <a:p>
            <a:pPr marL="150813" indent="-150813" algn="l" fontAlgn="auto">
              <a:lnSpc>
                <a:spcPct val="100000"/>
              </a:lnSpc>
              <a:spcBef>
                <a:spcPts val="0"/>
              </a:spcBef>
              <a:spcAft>
                <a:spcPts val="0"/>
              </a:spcAft>
              <a:buClr>
                <a:srgbClr val="5A5A5A"/>
              </a:buClr>
              <a:buSzPct val="100000"/>
              <a:buFont typeface="Wingdings" panose="05000000000000000000" pitchFamily="2" charset="2"/>
              <a:buChar char="n"/>
              <a:defRPr/>
            </a:pPr>
            <a:r>
              <a:rPr lang="ja-JP" altLang="en-US" b="1" u="sng" dirty="0">
                <a:solidFill>
                  <a:srgbClr val="FF0000"/>
                </a:solidFill>
                <a:latin typeface="Meiryo UI" panose="020B0604030504040204" pitchFamily="50" charset="-128"/>
                <a:ea typeface="Meiryo UI" panose="020B0604030504040204" pitchFamily="50" charset="-128"/>
              </a:rPr>
              <a:t>資源小国におけるサプライチェーンの脆弱性からの脱却</a:t>
            </a:r>
            <a:endParaRPr lang="en-US" altLang="ja-JP" b="1" u="sng" dirty="0">
              <a:solidFill>
                <a:srgbClr val="FF0000"/>
              </a:solidFill>
              <a:latin typeface="Meiryo UI" panose="020B0604030504040204" pitchFamily="50" charset="-128"/>
              <a:ea typeface="Meiryo UI" panose="020B0604030504040204" pitchFamily="50" charset="-128"/>
            </a:endParaRPr>
          </a:p>
          <a:p>
            <a:pPr marL="150813" lvl="0" indent="-150813" algn="l" fontAlgn="auto">
              <a:lnSpc>
                <a:spcPct val="100000"/>
              </a:lnSpc>
              <a:spcBef>
                <a:spcPts val="0"/>
              </a:spcBef>
              <a:spcAft>
                <a:spcPts val="0"/>
              </a:spcAft>
              <a:buClrTx/>
              <a:buFont typeface="EYInterstate" panose="02000503020000020004" pitchFamily="2" charset="0"/>
              <a:buChar char="•"/>
              <a:defRPr/>
            </a:pPr>
            <a:r>
              <a:rPr lang="ja-JP" altLang="en-US" dirty="0">
                <a:solidFill>
                  <a:srgbClr val="FF0000"/>
                </a:solidFill>
                <a:latin typeface="Meiryo UI" panose="020B0604030504040204" pitchFamily="50" charset="-128"/>
                <a:ea typeface="Meiryo UI" panose="020B0604030504040204" pitchFamily="50" charset="-128"/>
              </a:rPr>
              <a:t>素材原料の大半を輸入に依存しており、地政学リスクの影響を受けやすい。独自の</a:t>
            </a:r>
            <a:r>
              <a:rPr lang="en-US" altLang="ja-JP" dirty="0">
                <a:solidFill>
                  <a:srgbClr val="FF0000"/>
                </a:solidFill>
                <a:latin typeface="Meiryo UI" panose="020B0604030504040204" pitchFamily="50" charset="-128"/>
                <a:ea typeface="Meiryo UI" panose="020B0604030504040204" pitchFamily="50" charset="-128"/>
              </a:rPr>
              <a:t>XXXX</a:t>
            </a:r>
            <a:r>
              <a:rPr lang="ja-JP" altLang="en-US" dirty="0">
                <a:solidFill>
                  <a:srgbClr val="FF0000"/>
                </a:solidFill>
                <a:latin typeface="Meiryo UI" panose="020B0604030504040204" pitchFamily="50" charset="-128"/>
                <a:ea typeface="Meiryo UI" panose="020B0604030504040204" pitchFamily="50" charset="-128"/>
              </a:rPr>
              <a:t>生産基盤を国内（都内）に確立し、強靭な供給網を構築する必要がある</a:t>
            </a:r>
            <a:endParaRPr lang="en-US" altLang="ja-JP" dirty="0">
              <a:solidFill>
                <a:srgbClr val="FF0000"/>
              </a:solidFill>
              <a:latin typeface="Meiryo UI" panose="020B0604030504040204" pitchFamily="50" charset="-128"/>
              <a:ea typeface="Meiryo UI" panose="020B0604030504040204" pitchFamily="50" charset="-128"/>
            </a:endParaRPr>
          </a:p>
        </p:txBody>
      </p:sp>
      <p:sp>
        <p:nvSpPr>
          <p:cNvPr id="11" name="二等辺三角形 10">
            <a:extLst>
              <a:ext uri="{FF2B5EF4-FFF2-40B4-BE49-F238E27FC236}">
                <a16:creationId xmlns:a16="http://schemas.microsoft.com/office/drawing/2014/main" id="{8526691A-A317-74F9-365F-E1728D732E55}"/>
              </a:ext>
            </a:extLst>
          </p:cNvPr>
          <p:cNvSpPr/>
          <p:nvPr/>
        </p:nvSpPr>
        <p:spPr>
          <a:xfrm rot="16200000">
            <a:off x="4733744" y="2633681"/>
            <a:ext cx="2088232" cy="222488"/>
          </a:xfrm>
          <a:prstGeom prst="triangle">
            <a:avLst>
              <a:gd name="adj" fmla="val 44369"/>
            </a:avLst>
          </a:prstGeom>
          <a:solidFill>
            <a:schemeClr val="accent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4" name="二等辺三角形 13">
            <a:extLst>
              <a:ext uri="{FF2B5EF4-FFF2-40B4-BE49-F238E27FC236}">
                <a16:creationId xmlns:a16="http://schemas.microsoft.com/office/drawing/2014/main" id="{7237EA39-DD74-338D-19A6-CC39FABB9851}"/>
              </a:ext>
            </a:extLst>
          </p:cNvPr>
          <p:cNvSpPr/>
          <p:nvPr/>
        </p:nvSpPr>
        <p:spPr>
          <a:xfrm rot="16200000">
            <a:off x="4441437" y="5068800"/>
            <a:ext cx="2664295" cy="222488"/>
          </a:xfrm>
          <a:prstGeom prst="triangle">
            <a:avLst>
              <a:gd name="adj" fmla="val 44369"/>
            </a:avLst>
          </a:prstGeom>
          <a:solidFill>
            <a:schemeClr val="accent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7148" rIns="72000" bIns="37148" numCol="1" spcCol="0" rtlCol="0" fromWordArt="0" anchor="ctr" anchorCtr="0" forceAA="0" compatLnSpc="1">
            <a:prstTxWarp prst="textNoShape">
              <a:avLst/>
            </a:prstTxWarp>
            <a:noAutofit/>
          </a:bodyPr>
          <a:lstStyle/>
          <a:p>
            <a:pPr algn="ctr" defTabSz="742950"/>
            <a:endParaRPr kumimoji="1" lang="ja-JP" altLang="en-US" sz="1200" dirty="0">
              <a:solidFill>
                <a:srgbClr val="575757"/>
              </a:solidFill>
              <a:latin typeface="Meiryo UI" panose="020B0604030504040204" pitchFamily="50" charset="-128"/>
              <a:ea typeface="Meiryo UI" panose="020B0604030504040204" pitchFamily="50" charset="-128"/>
            </a:endParaRPr>
          </a:p>
        </p:txBody>
      </p:sp>
      <p:sp>
        <p:nvSpPr>
          <p:cNvPr id="15" name="正方形/長方形 14">
            <a:extLst>
              <a:ext uri="{FF2B5EF4-FFF2-40B4-BE49-F238E27FC236}">
                <a16:creationId xmlns:a16="http://schemas.microsoft.com/office/drawing/2014/main" id="{60A3896D-9150-7745-BBBB-DFC1F8E0F37D}"/>
              </a:ext>
            </a:extLst>
          </p:cNvPr>
          <p:cNvSpPr/>
          <p:nvPr/>
        </p:nvSpPr>
        <p:spPr>
          <a:xfrm>
            <a:off x="355182" y="1700808"/>
            <a:ext cx="5245890" cy="4752528"/>
          </a:xfrm>
          <a:prstGeom prst="rect">
            <a:avLst/>
          </a:prstGeom>
          <a:solidFill>
            <a:schemeClr val="accent1">
              <a:lumMod val="40000"/>
              <a:lumOff val="60000"/>
            </a:schemeClr>
          </a:solidFill>
          <a:ln w="9525" cap="rnd" cmpd="sng" algn="ctr">
            <a:solidFill>
              <a:srgbClr val="CCDAEC"/>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spcAft>
                <a:spcPts val="600"/>
              </a:spcAft>
            </a:pPr>
            <a:r>
              <a:rPr kumimoji="1" lang="ja-JP" altLang="en-US" sz="1400" b="1" i="0" u="none" strike="noStrike" kern="1200" cap="none" spc="0" normalizeH="0" baseline="0" noProof="0" dirty="0">
                <a:ln>
                  <a:noFill/>
                </a:ln>
                <a:solidFill>
                  <a:schemeClr val="tx1"/>
                </a:solidFill>
                <a:effectLst/>
                <a:uLnTx/>
                <a:uFillTx/>
                <a:latin typeface="Meiryo UI" panose="020B0604030504040204" pitchFamily="50" charset="-128"/>
                <a:ea typeface="Meiryo UI" panose="020B0604030504040204" pitchFamily="50" charset="-128"/>
                <a:cs typeface="+mn-cs"/>
              </a:rPr>
              <a:t>目指す姿（ビジョン）</a:t>
            </a:r>
            <a:endParaRPr lang="en-US" altLang="ja-JP" sz="1200" b="1" u="sng" dirty="0">
              <a:solidFill>
                <a:schemeClr val="tx1"/>
              </a:solidFill>
              <a:latin typeface="Meiryo UI" panose="020B0604030504040204" pitchFamily="50" charset="-128"/>
              <a:ea typeface="Meiryo UI" panose="020B0604030504040204" pitchFamily="50" charset="-128"/>
            </a:endParaRPr>
          </a:p>
        </p:txBody>
      </p:sp>
      <p:sp>
        <p:nvSpPr>
          <p:cNvPr id="16" name="正方形/長方形 15">
            <a:extLst>
              <a:ext uri="{FF2B5EF4-FFF2-40B4-BE49-F238E27FC236}">
                <a16:creationId xmlns:a16="http://schemas.microsoft.com/office/drawing/2014/main" id="{D6E585C3-F5AB-A80C-7949-92CF139CA4D2}"/>
              </a:ext>
            </a:extLst>
          </p:cNvPr>
          <p:cNvSpPr/>
          <p:nvPr/>
        </p:nvSpPr>
        <p:spPr bwMode="auto">
          <a:xfrm>
            <a:off x="453942" y="2132856"/>
            <a:ext cx="5048485" cy="2003070"/>
          </a:xfrm>
          <a:prstGeom prst="rect">
            <a:avLst/>
          </a:prstGeom>
          <a:solidFill>
            <a:srgbClr val="FFFFFF"/>
          </a:solidFill>
          <a:ln w="12700" cap="flat" cmpd="sng" algn="ctr">
            <a:solidFill>
              <a:schemeClr val="bg2"/>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bodyPr>
          <a:lstStyle/>
          <a:p>
            <a:pPr>
              <a:buClr>
                <a:srgbClr val="5A5A5A"/>
              </a:buClr>
              <a:buSzPct val="100000"/>
              <a:defRPr/>
            </a:pPr>
            <a:r>
              <a:rPr lang="en-US" altLang="ja-JP" sz="1200" b="1" dirty="0">
                <a:solidFill>
                  <a:schemeClr val="tx1"/>
                </a:solidFill>
                <a:latin typeface="Meiryo UI" panose="020B0604030504040204" pitchFamily="50" charset="-128"/>
                <a:ea typeface="Meiryo UI" panose="020B0604030504040204" pitchFamily="50" charset="-128"/>
              </a:rPr>
              <a:t>【</a:t>
            </a:r>
            <a:r>
              <a:rPr lang="ja-JP" altLang="en-US" sz="1200" b="1" dirty="0">
                <a:solidFill>
                  <a:schemeClr val="tx1"/>
                </a:solidFill>
                <a:latin typeface="Meiryo UI" panose="020B0604030504040204" pitchFamily="50" charset="-128"/>
                <a:ea typeface="Meiryo UI" panose="020B0604030504040204" pitchFamily="50" charset="-128"/>
              </a:rPr>
              <a:t>どのような</a:t>
            </a:r>
            <a:r>
              <a:rPr lang="ja-JP" altLang="en-US" sz="1200" b="1" u="sng" dirty="0">
                <a:solidFill>
                  <a:schemeClr val="tx1"/>
                </a:solidFill>
                <a:latin typeface="Meiryo UI" panose="020B0604030504040204" pitchFamily="50" charset="-128"/>
                <a:ea typeface="Meiryo UI" panose="020B0604030504040204" pitchFamily="50" charset="-128"/>
              </a:rPr>
              <a:t>社会</a:t>
            </a:r>
            <a:r>
              <a:rPr lang="ja-JP" altLang="en-US" sz="1200" b="1" dirty="0">
                <a:solidFill>
                  <a:schemeClr val="tx1"/>
                </a:solidFill>
                <a:latin typeface="Meiryo UI" panose="020B0604030504040204" pitchFamily="50" charset="-128"/>
                <a:ea typeface="Meiryo UI" panose="020B0604030504040204" pitchFamily="50" charset="-128"/>
              </a:rPr>
              <a:t>を実現するか</a:t>
            </a:r>
            <a:r>
              <a:rPr lang="en-US" altLang="ja-JP" sz="1200" b="1" dirty="0">
                <a:solidFill>
                  <a:schemeClr val="tx1"/>
                </a:solidFill>
                <a:latin typeface="Meiryo UI" panose="020B0604030504040204" pitchFamily="50" charset="-128"/>
                <a:ea typeface="Meiryo UI" panose="020B0604030504040204" pitchFamily="50" charset="-128"/>
              </a:rPr>
              <a:t>】</a:t>
            </a:r>
          </a:p>
          <a:p>
            <a:pPr marL="180975" indent="-180975" algn="l">
              <a:buClr>
                <a:srgbClr val="5A5A5A"/>
              </a:buClr>
              <a:buSzPct val="100000"/>
              <a:buFont typeface="Wingdings" panose="05000000000000000000" pitchFamily="2" charset="2"/>
              <a:buChar char="n"/>
              <a:defRPr/>
            </a:pPr>
            <a:r>
              <a:rPr lang="ja-JP" altLang="en-US" sz="1100" b="1" u="sng" dirty="0">
                <a:solidFill>
                  <a:srgbClr val="FF0000"/>
                </a:solidFill>
                <a:latin typeface="Meiryo UI" panose="020B0604030504040204" pitchFamily="50" charset="-128"/>
                <a:ea typeface="Meiryo UI" panose="020B0604030504040204" pitchFamily="50" charset="-128"/>
              </a:rPr>
              <a:t>環境負荷ゼロと経済成長を両立した「循環型バイオエコノミー社会」の実現</a:t>
            </a:r>
            <a:endParaRPr lang="en-US" altLang="ja-JP" sz="1100" b="1" u="sng" dirty="0">
              <a:solidFill>
                <a:srgbClr val="FF0000"/>
              </a:solidFill>
              <a:latin typeface="Meiryo UI" panose="020B0604030504040204" pitchFamily="50" charset="-128"/>
              <a:ea typeface="Meiryo UI" panose="020B0604030504040204" pitchFamily="50" charset="-128"/>
            </a:endParaRPr>
          </a:p>
          <a:p>
            <a:pPr marL="180975" lvl="0" indent="-180975" algn="l" fontAlgn="auto">
              <a:lnSpc>
                <a:spcPct val="100000"/>
              </a:lnSpc>
              <a:spcBef>
                <a:spcPts val="0"/>
              </a:spcBef>
              <a:spcAft>
                <a:spcPts val="0"/>
              </a:spcAft>
              <a:buClrTx/>
              <a:buFont typeface="EYInterstate" panose="02000503020000020004" pitchFamily="2" charset="0"/>
              <a:buChar char="•"/>
              <a:defRPr/>
            </a:pPr>
            <a:r>
              <a:rPr lang="ja-JP" altLang="en-US" sz="1100" dirty="0">
                <a:solidFill>
                  <a:srgbClr val="FF0000"/>
                </a:solidFill>
                <a:latin typeface="Meiryo UI" panose="020B0604030504040204" pitchFamily="50" charset="-128"/>
                <a:ea typeface="Meiryo UI" panose="020B0604030504040204" pitchFamily="50" charset="-128"/>
              </a:rPr>
              <a:t>地球環境の保全と次世代の産業発展が矛盾なく共存し、持続可能な経済成長が担保される社会を構築する</a:t>
            </a:r>
            <a:endParaRPr lang="en-US" altLang="ja-JP" sz="1100" dirty="0">
              <a:solidFill>
                <a:srgbClr val="FF0000"/>
              </a:solidFill>
              <a:latin typeface="Meiryo UI" panose="020B0604030504040204" pitchFamily="50" charset="-128"/>
              <a:ea typeface="Meiryo UI" panose="020B0604030504040204" pitchFamily="50" charset="-128"/>
            </a:endParaRPr>
          </a:p>
          <a:p>
            <a:pPr marL="180975" indent="-180975" algn="l">
              <a:buClr>
                <a:srgbClr val="5A5A5A"/>
              </a:buClr>
              <a:buSzPct val="100000"/>
              <a:buFont typeface="Wingdings" panose="05000000000000000000" pitchFamily="2" charset="2"/>
              <a:buChar char="n"/>
              <a:defRPr/>
            </a:pPr>
            <a:r>
              <a:rPr lang="ja-JP" altLang="en-US" sz="1100" b="1" u="sng" dirty="0">
                <a:solidFill>
                  <a:srgbClr val="FF0000"/>
                </a:solidFill>
                <a:latin typeface="Meiryo UI" panose="020B0604030504040204" pitchFamily="50" charset="-128"/>
                <a:ea typeface="Meiryo UI" panose="020B0604030504040204" pitchFamily="50" charset="-128"/>
              </a:rPr>
              <a:t>あらゆるモノづくりが環境非依存型へとシフトした社会</a:t>
            </a:r>
            <a:endParaRPr lang="en-US" altLang="ja-JP" sz="1100" b="1" u="sng" dirty="0">
              <a:solidFill>
                <a:srgbClr val="FF0000"/>
              </a:solidFill>
              <a:latin typeface="Meiryo UI" panose="020B0604030504040204" pitchFamily="50" charset="-128"/>
              <a:ea typeface="Meiryo UI" panose="020B0604030504040204" pitchFamily="50" charset="-128"/>
            </a:endParaRPr>
          </a:p>
          <a:p>
            <a:pPr marL="180975" lvl="0" indent="-180975" algn="l" fontAlgn="auto">
              <a:lnSpc>
                <a:spcPct val="100000"/>
              </a:lnSpc>
              <a:spcBef>
                <a:spcPts val="0"/>
              </a:spcBef>
              <a:spcAft>
                <a:spcPts val="0"/>
              </a:spcAft>
              <a:buClrTx/>
              <a:buFont typeface="EYInterstate" panose="02000503020000020004" pitchFamily="2" charset="0"/>
              <a:buChar char="•"/>
              <a:defRPr/>
            </a:pPr>
            <a:r>
              <a:rPr lang="ja-JP" altLang="en-US" sz="1100" dirty="0">
                <a:solidFill>
                  <a:srgbClr val="FF0000"/>
                </a:solidFill>
                <a:latin typeface="Meiryo UI" panose="020B0604030504040204" pitchFamily="50" charset="-128"/>
                <a:ea typeface="Meiryo UI" panose="020B0604030504040204" pitchFamily="50" charset="-128"/>
              </a:rPr>
              <a:t>高機能バイオ素材が</a:t>
            </a:r>
            <a:r>
              <a:rPr lang="en-US" altLang="ja-JP" sz="1100" dirty="0">
                <a:solidFill>
                  <a:srgbClr val="FF0000"/>
                </a:solidFill>
                <a:latin typeface="Meiryo UI" panose="020B0604030504040204" pitchFamily="50" charset="-128"/>
                <a:ea typeface="Meiryo UI" panose="020B0604030504040204" pitchFamily="50" charset="-128"/>
              </a:rPr>
              <a:t>XXXX</a:t>
            </a:r>
            <a:r>
              <a:rPr lang="ja-JP" altLang="en-US" sz="1100" dirty="0">
                <a:solidFill>
                  <a:srgbClr val="FF0000"/>
                </a:solidFill>
                <a:latin typeface="Meiryo UI" panose="020B0604030504040204" pitchFamily="50" charset="-128"/>
                <a:ea typeface="Meiryo UI" panose="020B0604030504040204" pitchFamily="50" charset="-128"/>
              </a:rPr>
              <a:t>、</a:t>
            </a:r>
            <a:r>
              <a:rPr lang="en-US" altLang="ja-JP" sz="1100" dirty="0">
                <a:solidFill>
                  <a:srgbClr val="FF0000"/>
                </a:solidFill>
                <a:latin typeface="Meiryo UI" panose="020B0604030504040204" pitchFamily="50" charset="-128"/>
                <a:ea typeface="Meiryo UI" panose="020B0604030504040204" pitchFamily="50" charset="-128"/>
              </a:rPr>
              <a:t>XXXX</a:t>
            </a:r>
            <a:r>
              <a:rPr lang="ja-JP" altLang="en-US" sz="1100" dirty="0">
                <a:solidFill>
                  <a:srgbClr val="FF0000"/>
                </a:solidFill>
                <a:latin typeface="Meiryo UI" panose="020B0604030504040204" pitchFamily="50" charset="-128"/>
                <a:ea typeface="Meiryo UI" panose="020B0604030504040204" pitchFamily="50" charset="-128"/>
              </a:rPr>
              <a:t>、</a:t>
            </a:r>
            <a:r>
              <a:rPr lang="en-US" altLang="ja-JP" sz="1100" dirty="0">
                <a:solidFill>
                  <a:srgbClr val="FF0000"/>
                </a:solidFill>
                <a:latin typeface="Meiryo UI" panose="020B0604030504040204" pitchFamily="50" charset="-128"/>
                <a:ea typeface="Meiryo UI" panose="020B0604030504040204" pitchFamily="50" charset="-128"/>
              </a:rPr>
              <a:t>XXXX</a:t>
            </a:r>
            <a:r>
              <a:rPr lang="ja-JP" altLang="en-US" sz="1100" dirty="0">
                <a:solidFill>
                  <a:srgbClr val="FF0000"/>
                </a:solidFill>
                <a:latin typeface="Meiryo UI" panose="020B0604030504040204" pitchFamily="50" charset="-128"/>
                <a:ea typeface="Meiryo UI" panose="020B0604030504040204" pitchFamily="50" charset="-128"/>
              </a:rPr>
              <a:t>など幅広い産業で「当たり前の標準素材」として普及し、人々の豊かな生活とクリーンな環境が両立する世界を目指す</a:t>
            </a:r>
            <a:endParaRPr lang="en-US" altLang="ja-JP" sz="1100" dirty="0">
              <a:solidFill>
                <a:srgbClr val="FF0000"/>
              </a:solidFill>
              <a:latin typeface="Meiryo UI" panose="020B0604030504040204" pitchFamily="50" charset="-128"/>
              <a:ea typeface="Meiryo UI" panose="020B0604030504040204" pitchFamily="50" charset="-128"/>
            </a:endParaRPr>
          </a:p>
        </p:txBody>
      </p:sp>
      <p:sp>
        <p:nvSpPr>
          <p:cNvPr id="17" name="正方形/長方形 16">
            <a:extLst>
              <a:ext uri="{FF2B5EF4-FFF2-40B4-BE49-F238E27FC236}">
                <a16:creationId xmlns:a16="http://schemas.microsoft.com/office/drawing/2014/main" id="{BB24F453-4306-FA61-23BE-8053FDECFCAA}"/>
              </a:ext>
            </a:extLst>
          </p:cNvPr>
          <p:cNvSpPr/>
          <p:nvPr/>
        </p:nvSpPr>
        <p:spPr bwMode="auto">
          <a:xfrm>
            <a:off x="458362" y="4305347"/>
            <a:ext cx="5048485" cy="2003070"/>
          </a:xfrm>
          <a:prstGeom prst="rect">
            <a:avLst/>
          </a:prstGeom>
          <a:solidFill>
            <a:srgbClr val="FFFFFF"/>
          </a:solidFill>
          <a:ln w="12700" cap="flat" cmpd="sng" algn="ctr">
            <a:solidFill>
              <a:schemeClr val="bg2"/>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bodyPr>
          <a:lstStyle/>
          <a:p>
            <a:pPr>
              <a:buClr>
                <a:srgbClr val="5A5A5A"/>
              </a:buClr>
              <a:buSzPct val="100000"/>
              <a:defRPr/>
            </a:pPr>
            <a:r>
              <a:rPr lang="en-US" altLang="ja-JP" sz="1200" b="1" dirty="0">
                <a:solidFill>
                  <a:schemeClr val="tx1"/>
                </a:solidFill>
                <a:latin typeface="Meiryo UI" panose="020B0604030504040204" pitchFamily="50" charset="-128"/>
                <a:ea typeface="Meiryo UI" panose="020B0604030504040204" pitchFamily="50" charset="-128"/>
              </a:rPr>
              <a:t>【</a:t>
            </a:r>
            <a:r>
              <a:rPr lang="ja-JP" altLang="en-US" sz="1200" b="1" dirty="0">
                <a:solidFill>
                  <a:schemeClr val="tx1"/>
                </a:solidFill>
                <a:latin typeface="Meiryo UI" panose="020B0604030504040204" pitchFamily="50" charset="-128"/>
                <a:ea typeface="Meiryo UI" panose="020B0604030504040204" pitchFamily="50" charset="-128"/>
              </a:rPr>
              <a:t>どのような</a:t>
            </a:r>
            <a:r>
              <a:rPr lang="ja-JP" altLang="en-US" sz="1200" b="1" u="sng" dirty="0">
                <a:solidFill>
                  <a:schemeClr val="tx1"/>
                </a:solidFill>
                <a:latin typeface="Meiryo UI" panose="020B0604030504040204" pitchFamily="50" charset="-128"/>
                <a:ea typeface="Meiryo UI" panose="020B0604030504040204" pitchFamily="50" charset="-128"/>
              </a:rPr>
              <a:t>事業</a:t>
            </a:r>
            <a:r>
              <a:rPr lang="ja-JP" altLang="en-US" sz="1200" b="1" dirty="0">
                <a:solidFill>
                  <a:schemeClr val="tx1"/>
                </a:solidFill>
                <a:latin typeface="Meiryo UI" panose="020B0604030504040204" pitchFamily="50" charset="-128"/>
                <a:ea typeface="Meiryo UI" panose="020B0604030504040204" pitchFamily="50" charset="-128"/>
              </a:rPr>
              <a:t>を目指すか</a:t>
            </a:r>
            <a:r>
              <a:rPr lang="en-US" altLang="ja-JP" sz="1200" b="1" dirty="0">
                <a:solidFill>
                  <a:schemeClr val="tx1"/>
                </a:solidFill>
                <a:latin typeface="Meiryo UI" panose="020B0604030504040204" pitchFamily="50" charset="-128"/>
                <a:ea typeface="Meiryo UI" panose="020B0604030504040204" pitchFamily="50" charset="-128"/>
              </a:rPr>
              <a:t>】</a:t>
            </a:r>
          </a:p>
          <a:p>
            <a:pPr marL="180975" indent="-180975" algn="l">
              <a:buClr>
                <a:srgbClr val="5A5A5A"/>
              </a:buClr>
              <a:buSzPct val="100000"/>
              <a:buFont typeface="Wingdings" panose="05000000000000000000" pitchFamily="2" charset="2"/>
              <a:buChar char="n"/>
              <a:defRPr/>
            </a:pPr>
            <a:r>
              <a:rPr lang="ja-JP" altLang="en-US" sz="1100" b="1" u="sng" dirty="0">
                <a:solidFill>
                  <a:srgbClr val="FF0000"/>
                </a:solidFill>
                <a:latin typeface="Meiryo UI" panose="020B0604030504040204" pitchFamily="50" charset="-128"/>
                <a:ea typeface="Meiryo UI" panose="020B0604030504040204" pitchFamily="50" charset="-128"/>
              </a:rPr>
              <a:t>開発から量産までをワンストップで提供する「バイオものづくりプラットフォーム」の確立</a:t>
            </a:r>
            <a:endParaRPr lang="en-US" altLang="ja-JP" sz="1100" b="1" u="sng" dirty="0">
              <a:solidFill>
                <a:srgbClr val="FF0000"/>
              </a:solidFill>
              <a:latin typeface="Meiryo UI" panose="020B0604030504040204" pitchFamily="50" charset="-128"/>
              <a:ea typeface="Meiryo UI" panose="020B0604030504040204" pitchFamily="50" charset="-128"/>
            </a:endParaRPr>
          </a:p>
          <a:p>
            <a:pPr marL="180975" lvl="0" indent="-180975" algn="l" fontAlgn="auto">
              <a:lnSpc>
                <a:spcPct val="100000"/>
              </a:lnSpc>
              <a:spcBef>
                <a:spcPts val="0"/>
              </a:spcBef>
              <a:spcAft>
                <a:spcPts val="0"/>
              </a:spcAft>
              <a:buClrTx/>
              <a:buFont typeface="EYInterstate" panose="02000503020000020004" pitchFamily="2" charset="0"/>
              <a:buChar char="•"/>
              <a:defRPr/>
            </a:pPr>
            <a:r>
              <a:rPr lang="ja-JP" altLang="en-US" sz="1100" dirty="0">
                <a:solidFill>
                  <a:srgbClr val="FF0000"/>
                </a:solidFill>
                <a:latin typeface="Meiryo UI" panose="020B0604030504040204" pitchFamily="50" charset="-128"/>
                <a:ea typeface="Meiryo UI" panose="020B0604030504040204" pitchFamily="50" charset="-128"/>
              </a:rPr>
              <a:t>独自の</a:t>
            </a:r>
            <a:r>
              <a:rPr lang="en-US" altLang="ja-JP" sz="1100" dirty="0">
                <a:solidFill>
                  <a:srgbClr val="FF0000"/>
                </a:solidFill>
                <a:latin typeface="Meiryo UI" panose="020B0604030504040204" pitchFamily="50" charset="-128"/>
                <a:ea typeface="Meiryo UI" panose="020B0604030504040204" pitchFamily="50" charset="-128"/>
              </a:rPr>
              <a:t>XXXX</a:t>
            </a:r>
            <a:r>
              <a:rPr lang="ja-JP" altLang="en-US" sz="1100" dirty="0">
                <a:solidFill>
                  <a:srgbClr val="FF0000"/>
                </a:solidFill>
                <a:latin typeface="Meiryo UI" panose="020B0604030504040204" pitchFamily="50" charset="-128"/>
                <a:ea typeface="Meiryo UI" panose="020B0604030504040204" pitchFamily="50" charset="-128"/>
              </a:rPr>
              <a:t>技術とラボオートメーション（自動化設備）を掛け合わせ、研究開発、試作から量産化までのリードタイムを劇的に短縮する一気通貫の開発・製造基盤を構築する</a:t>
            </a:r>
            <a:endParaRPr lang="en-US" altLang="ja-JP" sz="1100" dirty="0">
              <a:solidFill>
                <a:srgbClr val="FF0000"/>
              </a:solidFill>
              <a:latin typeface="Meiryo UI" panose="020B0604030504040204" pitchFamily="50" charset="-128"/>
              <a:ea typeface="Meiryo UI" panose="020B0604030504040204" pitchFamily="50" charset="-128"/>
            </a:endParaRPr>
          </a:p>
          <a:p>
            <a:pPr marL="180975" indent="-180975" algn="l">
              <a:buClr>
                <a:srgbClr val="5A5A5A"/>
              </a:buClr>
              <a:buSzPct val="100000"/>
              <a:buFont typeface="Wingdings" panose="05000000000000000000" pitchFamily="2" charset="2"/>
              <a:buChar char="n"/>
              <a:defRPr/>
            </a:pPr>
            <a:r>
              <a:rPr lang="ja-JP" altLang="en-US" sz="1100" b="1" u="sng" dirty="0">
                <a:solidFill>
                  <a:srgbClr val="FF0000"/>
                </a:solidFill>
                <a:latin typeface="Meiryo UI" panose="020B0604030504040204" pitchFamily="50" charset="-128"/>
                <a:ea typeface="Meiryo UI" panose="020B0604030504040204" pitchFamily="50" charset="-128"/>
              </a:rPr>
              <a:t>東京を起点としたオープンイノベーションによるグローバル標準の獲得</a:t>
            </a:r>
            <a:endParaRPr lang="en-US" altLang="ja-JP" sz="1100" b="1" u="sng" dirty="0">
              <a:solidFill>
                <a:srgbClr val="FF0000"/>
              </a:solidFill>
              <a:latin typeface="Meiryo UI" panose="020B0604030504040204" pitchFamily="50" charset="-128"/>
              <a:ea typeface="Meiryo UI" panose="020B0604030504040204" pitchFamily="50" charset="-128"/>
            </a:endParaRPr>
          </a:p>
          <a:p>
            <a:pPr marL="180975" lvl="0" indent="-180975" algn="l" fontAlgn="auto">
              <a:lnSpc>
                <a:spcPct val="100000"/>
              </a:lnSpc>
              <a:spcBef>
                <a:spcPts val="0"/>
              </a:spcBef>
              <a:spcAft>
                <a:spcPts val="0"/>
              </a:spcAft>
              <a:buClrTx/>
              <a:buFont typeface="EYInterstate" panose="02000503020000020004" pitchFamily="2" charset="0"/>
              <a:buChar char="•"/>
              <a:defRPr/>
            </a:pPr>
            <a:r>
              <a:rPr lang="ja-JP" altLang="en-US" sz="1100" dirty="0">
                <a:solidFill>
                  <a:srgbClr val="FF0000"/>
                </a:solidFill>
                <a:latin typeface="Meiryo UI" panose="020B0604030504040204" pitchFamily="50" charset="-128"/>
                <a:ea typeface="Meiryo UI" panose="020B0604030504040204" pitchFamily="50" charset="-128"/>
              </a:rPr>
              <a:t>本拠点をハブとして都内の最先端機関やパートナー企業との協業を推進し、東京発のディープテックとして世界のバイオ素材市場におけるデファクトスタンダード（事実上の標準）を獲得する</a:t>
            </a:r>
            <a:endParaRPr lang="en-US" altLang="ja-JP" sz="1100" dirty="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4892795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954E7A-7899-EFD7-436D-9D135B4527C2}"/>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04347E44-18AF-A836-540D-20A54FBC218D}"/>
              </a:ext>
            </a:extLst>
          </p:cNvPr>
          <p:cNvSpPr>
            <a:spLocks noGrp="1"/>
          </p:cNvSpPr>
          <p:nvPr>
            <p:ph type="title"/>
          </p:nvPr>
        </p:nvSpPr>
        <p:spPr/>
        <p:txBody>
          <a:bodyPr/>
          <a:lstStyle/>
          <a:p>
            <a:r>
              <a:rPr lang="en-US" altLang="ja-JP" dirty="0"/>
              <a:t>1-2</a:t>
            </a:r>
            <a:r>
              <a:rPr lang="ja-JP" altLang="en-US" dirty="0"/>
              <a:t>．社会に対する提供価値</a:t>
            </a:r>
            <a:endParaRPr kumimoji="1" lang="ja-JP" altLang="en-US" dirty="0"/>
          </a:p>
        </p:txBody>
      </p:sp>
      <p:sp>
        <p:nvSpPr>
          <p:cNvPr id="19" name="Rectangle 3">
            <a:extLst>
              <a:ext uri="{FF2B5EF4-FFF2-40B4-BE49-F238E27FC236}">
                <a16:creationId xmlns:a16="http://schemas.microsoft.com/office/drawing/2014/main" id="{8061FE90-576E-46A5-0CD8-956FFB84D407}"/>
              </a:ext>
            </a:extLst>
          </p:cNvPr>
          <p:cNvSpPr txBox="1">
            <a:spLocks noChangeArrowheads="1"/>
          </p:cNvSpPr>
          <p:nvPr/>
        </p:nvSpPr>
        <p:spPr bwMode="auto">
          <a:xfrm>
            <a:off x="344856" y="1219892"/>
            <a:ext cx="9216000" cy="38350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marR="0" lvl="0" indent="0" algn="l" defTabSz="914400" rtl="0" eaLnBrk="1" fontAlgn="base" latinLnBrk="0" hangingPunct="1">
              <a:lnSpc>
                <a:spcPct val="120000"/>
              </a:lnSpc>
              <a:spcBef>
                <a:spcPct val="0"/>
              </a:spcBef>
              <a:spcAft>
                <a:spcPct val="0"/>
              </a:spcAft>
              <a:buClr>
                <a:srgbClr val="5A5A5A"/>
              </a:buClr>
              <a:buSzPct val="100000"/>
              <a:buFont typeface="Wingdings" pitchFamily="2" charset="2"/>
              <a:buNone/>
              <a:tabLst/>
              <a:defRPr/>
            </a:pPr>
            <a:r>
              <a:rPr kumimoji="1" lang="ja-JP" altLang="en-US" sz="11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新たに整備する研究開発拠点あるいは生産拠点を通じて生み出す製品・サービスが</a:t>
            </a:r>
            <a:r>
              <a:rPr kumimoji="1" lang="ja-JP" altLang="en-US" sz="1100" b="0" i="0" u="sng"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どのような価値を提供</a:t>
            </a:r>
            <a:r>
              <a:rPr kumimoji="1" lang="ja-JP" altLang="en-US" sz="11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し、</a:t>
            </a:r>
            <a:r>
              <a:rPr kumimoji="1" lang="ja-JP" altLang="en-US" sz="1100" b="0" i="0" u="sng"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どのような社会変革をもたらすか</a:t>
            </a:r>
            <a:r>
              <a:rPr kumimoji="1" lang="ja-JP" altLang="en-US" sz="11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、イメージを記載してください（想定時期等は適宜調整ください）。</a:t>
            </a:r>
            <a:endParaRPr kumimoji="1" lang="en-US" altLang="ja-JP" sz="11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graphicFrame>
        <p:nvGraphicFramePr>
          <p:cNvPr id="9" name="表 8">
            <a:extLst>
              <a:ext uri="{FF2B5EF4-FFF2-40B4-BE49-F238E27FC236}">
                <a16:creationId xmlns:a16="http://schemas.microsoft.com/office/drawing/2014/main" id="{A2D8C579-1655-C28E-9B91-2B73B2570D10}"/>
              </a:ext>
            </a:extLst>
          </p:cNvPr>
          <p:cNvGraphicFramePr>
            <a:graphicFrameLocks noGrp="1"/>
          </p:cNvGraphicFramePr>
          <p:nvPr>
            <p:extLst>
              <p:ext uri="{D42A27DB-BD31-4B8C-83A1-F6EECF244321}">
                <p14:modId xmlns:p14="http://schemas.microsoft.com/office/powerpoint/2010/main" val="4086232019"/>
              </p:ext>
            </p:extLst>
          </p:nvPr>
        </p:nvGraphicFramePr>
        <p:xfrm>
          <a:off x="560512" y="1658232"/>
          <a:ext cx="9000345" cy="4795104"/>
        </p:xfrm>
        <a:graphic>
          <a:graphicData uri="http://schemas.openxmlformats.org/drawingml/2006/table">
            <a:tbl>
              <a:tblPr firstRow="1" firstCol="1">
                <a:tableStyleId>{93296810-A885-4BE3-A3E7-6D5BEEA58F35}</a:tableStyleId>
              </a:tblPr>
              <a:tblGrid>
                <a:gridCol w="798491">
                  <a:extLst>
                    <a:ext uri="{9D8B030D-6E8A-4147-A177-3AD203B41FA5}">
                      <a16:colId xmlns:a16="http://schemas.microsoft.com/office/drawing/2014/main" val="2568723622"/>
                    </a:ext>
                  </a:extLst>
                </a:gridCol>
                <a:gridCol w="798491">
                  <a:extLst>
                    <a:ext uri="{9D8B030D-6E8A-4147-A177-3AD203B41FA5}">
                      <a16:colId xmlns:a16="http://schemas.microsoft.com/office/drawing/2014/main" val="1635288791"/>
                    </a:ext>
                  </a:extLst>
                </a:gridCol>
                <a:gridCol w="2075426">
                  <a:extLst>
                    <a:ext uri="{9D8B030D-6E8A-4147-A177-3AD203B41FA5}">
                      <a16:colId xmlns:a16="http://schemas.microsoft.com/office/drawing/2014/main" val="2853928314"/>
                    </a:ext>
                  </a:extLst>
                </a:gridCol>
                <a:gridCol w="5327937">
                  <a:extLst>
                    <a:ext uri="{9D8B030D-6E8A-4147-A177-3AD203B41FA5}">
                      <a16:colId xmlns:a16="http://schemas.microsoft.com/office/drawing/2014/main" val="2418614268"/>
                    </a:ext>
                  </a:extLst>
                </a:gridCol>
              </a:tblGrid>
              <a:tr h="271302">
                <a:tc>
                  <a:txBody>
                    <a:bodyPr/>
                    <a:lstStyle/>
                    <a:p>
                      <a:pPr algn="ctr"/>
                      <a:r>
                        <a:rPr kumimoji="1" lang="ja-JP" altLang="en-US" sz="1100" dirty="0"/>
                        <a:t>フェーズ</a:t>
                      </a:r>
                    </a:p>
                  </a:txBody>
                  <a:tcPr anchor="ctr"/>
                </a:tc>
                <a:tc>
                  <a:txBody>
                    <a:bodyPr/>
                    <a:lstStyle/>
                    <a:p>
                      <a:pPr algn="ctr"/>
                      <a:r>
                        <a:rPr kumimoji="1" lang="ja-JP" altLang="en-US" sz="1100" dirty="0"/>
                        <a:t>想定時期</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dirty="0"/>
                        <a:t>想定ターゲット（顧客）</a:t>
                      </a:r>
                    </a:p>
                  </a:txBody>
                  <a:tcPr anchor="ctr"/>
                </a:tc>
                <a:tc>
                  <a:txBody>
                    <a:bodyPr/>
                    <a:lstStyle/>
                    <a:p>
                      <a:pPr algn="ctr"/>
                      <a:r>
                        <a:rPr kumimoji="1" lang="ja-JP" altLang="en-US" sz="1100" dirty="0"/>
                        <a:t>具体的なユースケース、提供価値、社会変革のイメージ</a:t>
                      </a:r>
                    </a:p>
                  </a:txBody>
                  <a:tcPr anchor="ctr"/>
                </a:tc>
                <a:extLst>
                  <a:ext uri="{0D108BD9-81ED-4DB2-BD59-A6C34878D82A}">
                    <a16:rowId xmlns:a16="http://schemas.microsoft.com/office/drawing/2014/main" val="21477214"/>
                  </a:ext>
                </a:extLst>
              </a:tr>
              <a:tr h="1507934">
                <a:tc>
                  <a:txBody>
                    <a:bodyPr/>
                    <a:lstStyle/>
                    <a:p>
                      <a:pPr algn="l"/>
                      <a:r>
                        <a:rPr kumimoji="1" lang="en-US" altLang="ja-JP" sz="1100" dirty="0">
                          <a:solidFill>
                            <a:schemeClr val="bg1"/>
                          </a:solidFill>
                        </a:rPr>
                        <a:t>Phase 1 </a:t>
                      </a:r>
                      <a:endParaRPr kumimoji="1" lang="ja-JP" altLang="en-US" sz="1100" dirty="0">
                        <a:solidFill>
                          <a:schemeClr val="bg1"/>
                        </a:solidFill>
                      </a:endParaRPr>
                    </a:p>
                  </a:txBody>
                  <a:tcPr anchor="ctr"/>
                </a:tc>
                <a:tc>
                  <a:txBody>
                    <a:bodyPr/>
                    <a:lstStyle/>
                    <a:p>
                      <a:pPr algn="l"/>
                      <a:r>
                        <a:rPr kumimoji="1" lang="en-US" altLang="ja-JP" sz="1100" dirty="0">
                          <a:solidFill>
                            <a:srgbClr val="FF0000"/>
                          </a:solidFill>
                        </a:rPr>
                        <a:t>202X</a:t>
                      </a:r>
                      <a:r>
                        <a:rPr kumimoji="1" lang="ja-JP" altLang="en-US" sz="1100" dirty="0">
                          <a:solidFill>
                            <a:srgbClr val="FF0000"/>
                          </a:solidFill>
                        </a:rPr>
                        <a:t>年～</a:t>
                      </a:r>
                    </a:p>
                  </a:txBody>
                  <a:tcPr anchor="ctr"/>
                </a:tc>
                <a:tc>
                  <a:txBody>
                    <a:bodyPr/>
                    <a:lstStyle/>
                    <a:p>
                      <a:pPr algn="l"/>
                      <a:r>
                        <a:rPr kumimoji="1" lang="ja-JP" altLang="en-US" sz="1100" dirty="0">
                          <a:solidFill>
                            <a:srgbClr val="FF0000"/>
                          </a:solidFill>
                        </a:rPr>
                        <a:t>脱炭素を推進したいがバイオ素材の実証や短納期試作が進んでいないサステナブル包装メーカーや</a:t>
                      </a:r>
                      <a:r>
                        <a:rPr kumimoji="1" lang="en-US" altLang="ja-JP" sz="1100" dirty="0">
                          <a:solidFill>
                            <a:srgbClr val="FF0000"/>
                          </a:solidFill>
                        </a:rPr>
                        <a:t>XXXX</a:t>
                      </a:r>
                      <a:r>
                        <a:rPr kumimoji="1" lang="ja-JP" altLang="en-US" sz="1100" dirty="0">
                          <a:solidFill>
                            <a:srgbClr val="FF0000"/>
                          </a:solidFill>
                        </a:rPr>
                        <a:t>メーカー</a:t>
                      </a:r>
                    </a:p>
                  </a:txBody>
                  <a:tcPr anchor="ctr"/>
                </a:tc>
                <a:tc>
                  <a:txBody>
                    <a:bodyPr/>
                    <a:lstStyle/>
                    <a:p>
                      <a:pPr marL="171450" indent="-171450" algn="l">
                        <a:buFont typeface="Wingdings" panose="05000000000000000000" pitchFamily="2" charset="2"/>
                        <a:buChar char="l"/>
                      </a:pPr>
                      <a:r>
                        <a:rPr kumimoji="1" lang="ja-JP" altLang="en-US" sz="1100" dirty="0">
                          <a:solidFill>
                            <a:srgbClr val="FF0000"/>
                          </a:solidFill>
                        </a:rPr>
                        <a:t>当社の</a:t>
                      </a:r>
                      <a:r>
                        <a:rPr kumimoji="1" lang="en-US" altLang="ja-JP" sz="1100" dirty="0">
                          <a:solidFill>
                            <a:srgbClr val="FF0000"/>
                          </a:solidFill>
                        </a:rPr>
                        <a:t>XXX</a:t>
                      </a:r>
                      <a:r>
                        <a:rPr kumimoji="1" lang="ja-JP" altLang="en-US" sz="1100" dirty="0">
                          <a:solidFill>
                            <a:srgbClr val="FF0000"/>
                          </a:solidFill>
                        </a:rPr>
                        <a:t>技術と自動化設備を通じて研究開発と試作を短期サイクルで進め、</a:t>
                      </a:r>
                      <a:r>
                        <a:rPr kumimoji="1" lang="en-US" altLang="ja-JP" sz="1100" dirty="0">
                          <a:solidFill>
                            <a:srgbClr val="FF0000"/>
                          </a:solidFill>
                        </a:rPr>
                        <a:t>XXXXX</a:t>
                      </a:r>
                      <a:r>
                        <a:rPr kumimoji="1" lang="ja-JP" altLang="en-US" sz="1100" dirty="0">
                          <a:solidFill>
                            <a:srgbClr val="FF0000"/>
                          </a:solidFill>
                        </a:rPr>
                        <a:t>を実現するような環境負荷の低い高機能素材を迅速に開発する</a:t>
                      </a:r>
                      <a:endParaRPr kumimoji="1" lang="en-US" altLang="ja-JP" sz="1100" dirty="0">
                        <a:solidFill>
                          <a:srgbClr val="FF0000"/>
                        </a:solidFill>
                      </a:endParaRPr>
                    </a:p>
                    <a:p>
                      <a:pPr marL="171450" indent="-171450" algn="l">
                        <a:buFont typeface="Wingdings" panose="05000000000000000000" pitchFamily="2" charset="2"/>
                        <a:buChar char="l"/>
                      </a:pPr>
                      <a:r>
                        <a:rPr kumimoji="1" lang="en-US" altLang="ja-JP" sz="1100" dirty="0">
                          <a:solidFill>
                            <a:srgbClr val="FF0000"/>
                          </a:solidFill>
                        </a:rPr>
                        <a:t>XXXX</a:t>
                      </a:r>
                    </a:p>
                    <a:p>
                      <a:pPr marL="171450" indent="-171450" algn="l">
                        <a:buFont typeface="Wingdings" panose="05000000000000000000" pitchFamily="2" charset="2"/>
                        <a:buChar char="l"/>
                      </a:pPr>
                      <a:r>
                        <a:rPr kumimoji="1" lang="en-US" altLang="ja-JP" sz="1100" dirty="0">
                          <a:solidFill>
                            <a:srgbClr val="FF0000"/>
                          </a:solidFill>
                        </a:rPr>
                        <a:t>XXXX</a:t>
                      </a:r>
                      <a:endParaRPr kumimoji="1" lang="ja-JP" altLang="en-US" sz="1100" dirty="0">
                        <a:solidFill>
                          <a:srgbClr val="FF0000"/>
                        </a:solidFill>
                      </a:endParaRPr>
                    </a:p>
                  </a:txBody>
                  <a:tcPr anchor="ctr"/>
                </a:tc>
                <a:extLst>
                  <a:ext uri="{0D108BD9-81ED-4DB2-BD59-A6C34878D82A}">
                    <a16:rowId xmlns:a16="http://schemas.microsoft.com/office/drawing/2014/main" val="2529650786"/>
                  </a:ext>
                </a:extLst>
              </a:tr>
              <a:tr h="1507934">
                <a:tc>
                  <a:txBody>
                    <a:bodyPr/>
                    <a:lstStyle/>
                    <a:p>
                      <a:pPr algn="l"/>
                      <a:r>
                        <a:rPr kumimoji="1" lang="en-US" altLang="ja-JP" sz="1100" dirty="0">
                          <a:solidFill>
                            <a:schemeClr val="bg1"/>
                          </a:solidFill>
                        </a:rPr>
                        <a:t>Phase 2</a:t>
                      </a:r>
                      <a:endParaRPr kumimoji="1" lang="ja-JP" altLang="en-US" sz="1100" dirty="0">
                        <a:solidFill>
                          <a:schemeClr val="bg1"/>
                        </a:solidFill>
                      </a:endParaRPr>
                    </a:p>
                  </a:txBody>
                  <a:tcPr anchor="ctr"/>
                </a:tc>
                <a:tc>
                  <a:txBody>
                    <a:bodyPr/>
                    <a:lstStyle/>
                    <a:p>
                      <a:pPr algn="l"/>
                      <a:r>
                        <a:rPr kumimoji="1" lang="en-US" altLang="ja-JP" sz="1100" dirty="0">
                          <a:solidFill>
                            <a:srgbClr val="FF0000"/>
                          </a:solidFill>
                        </a:rPr>
                        <a:t>203X</a:t>
                      </a:r>
                      <a:r>
                        <a:rPr kumimoji="1" lang="ja-JP" altLang="en-US" sz="1100" dirty="0">
                          <a:solidFill>
                            <a:srgbClr val="FF0000"/>
                          </a:solidFill>
                        </a:rPr>
                        <a:t>年～</a:t>
                      </a:r>
                    </a:p>
                  </a:txBody>
                  <a:tcPr anchor="ctr"/>
                </a:tc>
                <a:tc>
                  <a:txBody>
                    <a:bodyPr/>
                    <a:lstStyle/>
                    <a:p>
                      <a:pPr algn="l"/>
                      <a:r>
                        <a:rPr kumimoji="1" lang="ja-JP" altLang="en-US" sz="1100" dirty="0">
                          <a:solidFill>
                            <a:srgbClr val="FF0000"/>
                          </a:solidFill>
                        </a:rPr>
                        <a:t>脱炭素を推進したいがバイオ素材の実証や短納期試作が進んでいないサステナブル包装メーカーや</a:t>
                      </a:r>
                      <a:r>
                        <a:rPr kumimoji="1" lang="en-US" altLang="ja-JP" sz="1100" dirty="0">
                          <a:solidFill>
                            <a:srgbClr val="FF0000"/>
                          </a:solidFill>
                        </a:rPr>
                        <a:t>XXXX</a:t>
                      </a:r>
                      <a:r>
                        <a:rPr kumimoji="1" lang="ja-JP" altLang="en-US" sz="1100" dirty="0">
                          <a:solidFill>
                            <a:srgbClr val="FF0000"/>
                          </a:solidFill>
                        </a:rPr>
                        <a:t>メーカー</a:t>
                      </a:r>
                    </a:p>
                  </a:txBody>
                  <a:tcPr anchor="ctr"/>
                </a:tc>
                <a:tc>
                  <a:txBody>
                    <a:bodyPr/>
                    <a:lstStyle/>
                    <a:p>
                      <a:pPr marL="171450" indent="-171450" algn="l" defTabSz="914400" rtl="0" eaLnBrk="1" latinLnBrk="0" hangingPunct="1">
                        <a:buFont typeface="Wingdings" panose="05000000000000000000" pitchFamily="2" charset="2"/>
                        <a:buChar char="l"/>
                      </a:pPr>
                      <a:r>
                        <a:rPr kumimoji="1" lang="ja-JP" altLang="en-US" sz="1100" kern="1200" dirty="0">
                          <a:solidFill>
                            <a:srgbClr val="FF0000"/>
                          </a:solidFill>
                          <a:latin typeface="+mn-lt"/>
                          <a:ea typeface="+mn-ea"/>
                          <a:cs typeface="+mn-cs"/>
                        </a:rPr>
                        <a:t>迅速な製品化・量産化と</a:t>
                      </a:r>
                      <a:r>
                        <a:rPr kumimoji="1" lang="en-US" altLang="ja-JP" sz="1100" kern="1200" dirty="0">
                          <a:solidFill>
                            <a:srgbClr val="FF0000"/>
                          </a:solidFill>
                          <a:latin typeface="+mn-lt"/>
                          <a:ea typeface="+mn-ea"/>
                          <a:cs typeface="+mn-cs"/>
                        </a:rPr>
                        <a:t>XXXX</a:t>
                      </a:r>
                      <a:r>
                        <a:rPr kumimoji="1" lang="ja-JP" altLang="en-US" sz="1100" kern="1200" dirty="0">
                          <a:solidFill>
                            <a:srgbClr val="FF0000"/>
                          </a:solidFill>
                          <a:latin typeface="+mn-lt"/>
                          <a:ea typeface="+mn-ea"/>
                          <a:cs typeface="+mn-cs"/>
                        </a:rPr>
                        <a:t>を用いた安定供給により、バイオ素材が既存の大量生産チャネルへ導入され、サプライチェーン全体での</a:t>
                      </a:r>
                      <a:r>
                        <a:rPr kumimoji="1" lang="en-US" altLang="ja-JP" sz="1100" kern="1200" dirty="0">
                          <a:solidFill>
                            <a:srgbClr val="FF0000"/>
                          </a:solidFill>
                          <a:latin typeface="+mn-lt"/>
                          <a:ea typeface="+mn-ea"/>
                          <a:cs typeface="+mn-cs"/>
                        </a:rPr>
                        <a:t>CO2</a:t>
                      </a:r>
                      <a:r>
                        <a:rPr kumimoji="1" lang="ja-JP" altLang="en-US" sz="1100" kern="1200" dirty="0">
                          <a:solidFill>
                            <a:srgbClr val="FF0000"/>
                          </a:solidFill>
                          <a:latin typeface="+mn-lt"/>
                          <a:ea typeface="+mn-ea"/>
                          <a:cs typeface="+mn-cs"/>
                        </a:rPr>
                        <a:t>排出削減と</a:t>
                      </a:r>
                      <a:r>
                        <a:rPr kumimoji="1" lang="ja-JP" altLang="en-US" sz="1100" dirty="0">
                          <a:solidFill>
                            <a:srgbClr val="FF0000"/>
                          </a:solidFill>
                        </a:rPr>
                        <a:t>海外標準の</a:t>
                      </a:r>
                      <a:r>
                        <a:rPr kumimoji="1" lang="ja-JP" altLang="en-US" sz="1100" kern="1200" dirty="0">
                          <a:solidFill>
                            <a:srgbClr val="FF0000"/>
                          </a:solidFill>
                          <a:latin typeface="+mn-lt"/>
                          <a:ea typeface="+mn-ea"/>
                          <a:cs typeface="+mn-cs"/>
                        </a:rPr>
                        <a:t>バイオ素材の普及が進む</a:t>
                      </a:r>
                      <a:endParaRPr kumimoji="1" lang="en-US" altLang="ja-JP" sz="1100" kern="1200" dirty="0">
                        <a:solidFill>
                          <a:srgbClr val="FF0000"/>
                        </a:solidFill>
                        <a:latin typeface="+mn-lt"/>
                        <a:ea typeface="+mn-ea"/>
                        <a:cs typeface="+mn-cs"/>
                      </a:endParaRPr>
                    </a:p>
                    <a:p>
                      <a:pPr marL="171450" indent="-171450" algn="l" defTabSz="914400" rtl="0" eaLnBrk="1" latinLnBrk="0" hangingPunct="1">
                        <a:buFont typeface="Wingdings" panose="05000000000000000000" pitchFamily="2" charset="2"/>
                        <a:buChar char="l"/>
                      </a:pPr>
                      <a:r>
                        <a:rPr kumimoji="1" lang="en-US" altLang="ja-JP" sz="1100" kern="1200" dirty="0">
                          <a:solidFill>
                            <a:srgbClr val="FF0000"/>
                          </a:solidFill>
                          <a:latin typeface="+mn-lt"/>
                          <a:ea typeface="+mn-ea"/>
                          <a:cs typeface="+mn-cs"/>
                        </a:rPr>
                        <a:t>XXXX</a:t>
                      </a:r>
                    </a:p>
                    <a:p>
                      <a:pPr marL="171450" indent="-171450" algn="l" defTabSz="914400" rtl="0" eaLnBrk="1" latinLnBrk="0" hangingPunct="1">
                        <a:buFont typeface="Wingdings" panose="05000000000000000000" pitchFamily="2" charset="2"/>
                        <a:buChar char="l"/>
                      </a:pPr>
                      <a:r>
                        <a:rPr kumimoji="1" lang="en-US" altLang="ja-JP" sz="1100" kern="1200" dirty="0">
                          <a:solidFill>
                            <a:srgbClr val="FF0000"/>
                          </a:solidFill>
                          <a:latin typeface="+mn-lt"/>
                          <a:ea typeface="+mn-ea"/>
                          <a:cs typeface="+mn-cs"/>
                        </a:rPr>
                        <a:t>XXXX</a:t>
                      </a:r>
                      <a:endParaRPr kumimoji="1" lang="ja-JP" altLang="en-US" sz="1100" kern="1200" dirty="0">
                        <a:solidFill>
                          <a:srgbClr val="FF0000"/>
                        </a:solidFill>
                        <a:latin typeface="+mn-lt"/>
                        <a:ea typeface="+mn-ea"/>
                        <a:cs typeface="+mn-cs"/>
                      </a:endParaRPr>
                    </a:p>
                  </a:txBody>
                  <a:tcPr anchor="ctr"/>
                </a:tc>
                <a:extLst>
                  <a:ext uri="{0D108BD9-81ED-4DB2-BD59-A6C34878D82A}">
                    <a16:rowId xmlns:a16="http://schemas.microsoft.com/office/drawing/2014/main" val="294482112"/>
                  </a:ext>
                </a:extLst>
              </a:tr>
              <a:tr h="150793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chemeClr val="bg1"/>
                          </a:solidFill>
                        </a:rPr>
                        <a:t>Phase 3</a:t>
                      </a:r>
                      <a:endParaRPr kumimoji="1" lang="ja-JP" altLang="en-US" sz="1100" dirty="0">
                        <a:solidFill>
                          <a:schemeClr val="bg1"/>
                        </a:solidFill>
                      </a:endParaRPr>
                    </a:p>
                  </a:txBody>
                  <a:tcPr anchor="ctr"/>
                </a:tc>
                <a:tc>
                  <a:txBody>
                    <a:bodyPr/>
                    <a:lstStyle/>
                    <a:p>
                      <a:pPr algn="l"/>
                      <a:r>
                        <a:rPr kumimoji="1" lang="en-US" altLang="ja-JP" sz="1100" dirty="0">
                          <a:solidFill>
                            <a:srgbClr val="FF0000"/>
                          </a:solidFill>
                        </a:rPr>
                        <a:t>204X</a:t>
                      </a:r>
                      <a:r>
                        <a:rPr kumimoji="1" lang="ja-JP" altLang="en-US" sz="1100" dirty="0">
                          <a:solidFill>
                            <a:srgbClr val="FF0000"/>
                          </a:solidFill>
                        </a:rPr>
                        <a:t>年～</a:t>
                      </a:r>
                    </a:p>
                  </a:txBody>
                  <a:tcPr anchor="ctr"/>
                </a:tc>
                <a:tc>
                  <a:txBody>
                    <a:bodyPr/>
                    <a:lstStyle/>
                    <a:p>
                      <a:pPr algn="l"/>
                      <a:r>
                        <a:rPr kumimoji="1" lang="ja-JP" altLang="en-US" sz="1100" dirty="0">
                          <a:solidFill>
                            <a:srgbClr val="FF0000"/>
                          </a:solidFill>
                        </a:rPr>
                        <a:t>グローバルなサステナブル包装メーカーや</a:t>
                      </a:r>
                      <a:r>
                        <a:rPr kumimoji="1" lang="en-US" altLang="ja-JP" sz="1100" dirty="0">
                          <a:solidFill>
                            <a:srgbClr val="FF0000"/>
                          </a:solidFill>
                        </a:rPr>
                        <a:t>XXXX</a:t>
                      </a:r>
                      <a:r>
                        <a:rPr kumimoji="1" lang="ja-JP" altLang="en-US" sz="1100" dirty="0">
                          <a:solidFill>
                            <a:srgbClr val="FF0000"/>
                          </a:solidFill>
                        </a:rPr>
                        <a:t>メーカー</a:t>
                      </a:r>
                    </a:p>
                  </a:txBody>
                  <a:tcPr anchor="ctr"/>
                </a:tc>
                <a:tc>
                  <a:txBody>
                    <a:bodyPr/>
                    <a:lstStyle/>
                    <a:p>
                      <a:pPr marL="171450" indent="-171450" algn="l" defTabSz="914400" rtl="0" eaLnBrk="1" latinLnBrk="0" hangingPunct="1">
                        <a:buFont typeface="Wingdings" panose="05000000000000000000" pitchFamily="2" charset="2"/>
                        <a:buChar char="l"/>
                      </a:pPr>
                      <a:r>
                        <a:rPr kumimoji="1" lang="ja-JP" altLang="en-US" sz="1100" kern="1200" dirty="0">
                          <a:solidFill>
                            <a:srgbClr val="FF0000"/>
                          </a:solidFill>
                          <a:latin typeface="+mn-lt"/>
                          <a:ea typeface="+mn-ea"/>
                          <a:cs typeface="+mn-cs"/>
                        </a:rPr>
                        <a:t>当社の大規模供給と品質保証により、建築・医療の主要素材が低炭素バイオ由来に置き換わり、都市・社会レベルでの資源循環とレジリエンスが高まる</a:t>
                      </a:r>
                      <a:endParaRPr kumimoji="1" lang="en-US" altLang="ja-JP" sz="1100" kern="1200" dirty="0">
                        <a:solidFill>
                          <a:srgbClr val="FF0000"/>
                        </a:solidFill>
                        <a:latin typeface="+mn-lt"/>
                        <a:ea typeface="+mn-ea"/>
                        <a:cs typeface="+mn-cs"/>
                      </a:endParaRPr>
                    </a:p>
                    <a:p>
                      <a:pPr marL="171450" indent="-171450" algn="l" defTabSz="914400" rtl="0" eaLnBrk="1" latinLnBrk="0" hangingPunct="1">
                        <a:buFont typeface="Wingdings" panose="05000000000000000000" pitchFamily="2" charset="2"/>
                        <a:buChar char="l"/>
                      </a:pPr>
                      <a:r>
                        <a:rPr kumimoji="1" lang="ja-JP" altLang="en-US" sz="1100" kern="1200" dirty="0">
                          <a:solidFill>
                            <a:srgbClr val="FF0000"/>
                          </a:solidFill>
                          <a:latin typeface="+mn-lt"/>
                          <a:ea typeface="+mn-ea"/>
                          <a:cs typeface="+mn-cs"/>
                        </a:rPr>
                        <a:t>海外顧客に対しても、低炭素かつトレーサブルな供給体制を提示することで、国際市場でのプレゼンス向上に繋がる</a:t>
                      </a:r>
                      <a:endParaRPr kumimoji="1" lang="en-US" altLang="ja-JP" sz="1100" kern="1200" dirty="0">
                        <a:solidFill>
                          <a:srgbClr val="FF0000"/>
                        </a:solidFill>
                        <a:latin typeface="+mn-lt"/>
                        <a:ea typeface="+mn-ea"/>
                        <a:cs typeface="+mn-cs"/>
                      </a:endParaRPr>
                    </a:p>
                    <a:p>
                      <a:pPr marL="171450" indent="-171450" algn="l" defTabSz="914400" rtl="0" eaLnBrk="1" latinLnBrk="0" hangingPunct="1">
                        <a:buFont typeface="Wingdings" panose="05000000000000000000" pitchFamily="2" charset="2"/>
                        <a:buChar char="l"/>
                      </a:pPr>
                      <a:r>
                        <a:rPr kumimoji="1" lang="en-US" altLang="ja-JP" sz="1100" kern="1200" dirty="0">
                          <a:solidFill>
                            <a:srgbClr val="FF0000"/>
                          </a:solidFill>
                          <a:latin typeface="+mn-lt"/>
                          <a:ea typeface="+mn-ea"/>
                          <a:cs typeface="+mn-cs"/>
                        </a:rPr>
                        <a:t>XXXX</a:t>
                      </a:r>
                    </a:p>
                    <a:p>
                      <a:pPr marL="171450" indent="-171450" algn="l" defTabSz="914400" rtl="0" eaLnBrk="1" latinLnBrk="0" hangingPunct="1">
                        <a:buFont typeface="Wingdings" panose="05000000000000000000" pitchFamily="2" charset="2"/>
                        <a:buChar char="l"/>
                      </a:pPr>
                      <a:r>
                        <a:rPr kumimoji="1" lang="en-US" altLang="ja-JP" sz="1100" kern="1200" dirty="0">
                          <a:solidFill>
                            <a:srgbClr val="FF0000"/>
                          </a:solidFill>
                          <a:latin typeface="+mn-lt"/>
                          <a:ea typeface="+mn-ea"/>
                          <a:cs typeface="+mn-cs"/>
                        </a:rPr>
                        <a:t>XXXX</a:t>
                      </a:r>
                      <a:endParaRPr kumimoji="1" lang="ja-JP" altLang="en-US" sz="1100" kern="1200" dirty="0">
                        <a:solidFill>
                          <a:srgbClr val="FF0000"/>
                        </a:solidFill>
                        <a:latin typeface="+mn-lt"/>
                        <a:ea typeface="+mn-ea"/>
                        <a:cs typeface="+mn-cs"/>
                      </a:endParaRPr>
                    </a:p>
                  </a:txBody>
                  <a:tcPr anchor="ctr"/>
                </a:tc>
                <a:extLst>
                  <a:ext uri="{0D108BD9-81ED-4DB2-BD59-A6C34878D82A}">
                    <a16:rowId xmlns:a16="http://schemas.microsoft.com/office/drawing/2014/main" val="4288250926"/>
                  </a:ext>
                </a:extLst>
              </a:tr>
            </a:tbl>
          </a:graphicData>
        </a:graphic>
      </p:graphicFrame>
      <p:sp>
        <p:nvSpPr>
          <p:cNvPr id="3" name="Rectangle 3">
            <a:extLst>
              <a:ext uri="{FF2B5EF4-FFF2-40B4-BE49-F238E27FC236}">
                <a16:creationId xmlns:a16="http://schemas.microsoft.com/office/drawing/2014/main" id="{33A0005A-0617-A197-FF2F-3C49970F4BCD}"/>
              </a:ext>
            </a:extLst>
          </p:cNvPr>
          <p:cNvSpPr txBox="1">
            <a:spLocks noChangeArrowheads="1"/>
          </p:cNvSpPr>
          <p:nvPr/>
        </p:nvSpPr>
        <p:spPr bwMode="auto">
          <a:xfrm>
            <a:off x="7401271" y="319526"/>
            <a:ext cx="2146759"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marR="0" lvl="0" indent="0" algn="r" defTabSz="914400" rtl="0" eaLnBrk="1" fontAlgn="base" latinLnBrk="0" hangingPunct="1">
              <a:lnSpc>
                <a:spcPct val="120000"/>
              </a:lnSpc>
              <a:spcBef>
                <a:spcPct val="0"/>
              </a:spcBef>
              <a:spcAft>
                <a:spcPct val="0"/>
              </a:spcAft>
              <a:buClr>
                <a:srgbClr val="5A5A5A"/>
              </a:buClr>
              <a:buSzPct val="100000"/>
              <a:buFont typeface="Wingdings" pitchFamily="2" charset="2"/>
              <a:buNone/>
              <a:tabLst/>
              <a:defRPr/>
            </a:pPr>
            <a:r>
              <a:rPr kumimoji="1" lang="ja-JP" altLang="en-US" sz="11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審査基準：政策的支援の必要性</a:t>
            </a:r>
            <a:endParaRPr kumimoji="1" lang="en-US" altLang="ja-JP" sz="11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12406709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1F43AD-D29F-2A25-617E-2AFD9360DCFC}"/>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DCE21235-E030-B594-F5F9-D0AEB71516C6}"/>
              </a:ext>
            </a:extLst>
          </p:cNvPr>
          <p:cNvSpPr>
            <a:spLocks noGrp="1"/>
          </p:cNvSpPr>
          <p:nvPr>
            <p:ph type="title"/>
          </p:nvPr>
        </p:nvSpPr>
        <p:spPr/>
        <p:txBody>
          <a:bodyPr/>
          <a:lstStyle/>
          <a:p>
            <a:r>
              <a:rPr lang="en-US" altLang="ja-JP" dirty="0"/>
              <a:t>1-3</a:t>
            </a:r>
            <a:r>
              <a:rPr lang="ja-JP" altLang="en-US" dirty="0"/>
              <a:t>．経済・社会に対するインパクト</a:t>
            </a:r>
            <a:endParaRPr kumimoji="1" lang="ja-JP" altLang="en-US" dirty="0"/>
          </a:p>
        </p:txBody>
      </p:sp>
      <p:sp>
        <p:nvSpPr>
          <p:cNvPr id="19" name="Rectangle 3">
            <a:extLst>
              <a:ext uri="{FF2B5EF4-FFF2-40B4-BE49-F238E27FC236}">
                <a16:creationId xmlns:a16="http://schemas.microsoft.com/office/drawing/2014/main" id="{5E959D97-AD3A-C139-5089-119E894A73CD}"/>
              </a:ext>
            </a:extLst>
          </p:cNvPr>
          <p:cNvSpPr txBox="1">
            <a:spLocks noChangeArrowheads="1"/>
          </p:cNvSpPr>
          <p:nvPr/>
        </p:nvSpPr>
        <p:spPr bwMode="auto">
          <a:xfrm>
            <a:off x="344856" y="1219892"/>
            <a:ext cx="9216000" cy="38350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marR="0" lvl="0" indent="0" algn="l" defTabSz="917575" rtl="0" eaLnBrk="1" fontAlgn="base" latinLnBrk="0" hangingPunct="1">
              <a:lnSpc>
                <a:spcPct val="120000"/>
              </a:lnSpc>
              <a:spcBef>
                <a:spcPct val="0"/>
              </a:spcBef>
              <a:spcAft>
                <a:spcPct val="0"/>
              </a:spcAft>
              <a:buClr>
                <a:srgbClr val="5A5A5A"/>
              </a:buClr>
              <a:buSzPct val="100000"/>
              <a:buFont typeface="Wingdings" pitchFamily="2" charset="2"/>
              <a:buNone/>
              <a:tabLst/>
              <a:defRPr/>
            </a:pPr>
            <a:r>
              <a:rPr kumimoji="1" lang="ja-JP" altLang="en-US" sz="11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新たに都内に研究開発拠点あるいは生産拠点を整備することが、都内及び日本国内にどのようなプラスの影響をもたらすか、</a:t>
            </a:r>
            <a:r>
              <a:rPr kumimoji="1" lang="en-US" altLang="ja-JP" sz="1100" b="0" i="0" u="sng"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【1】</a:t>
            </a:r>
            <a:r>
              <a:rPr kumimoji="1" lang="ja-JP" altLang="en-US" sz="1100" b="0" i="0" u="sng"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経済へのインパクト</a:t>
            </a:r>
            <a:r>
              <a:rPr kumimoji="1" lang="ja-JP" altLang="en-US" sz="11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a:t>
            </a:r>
            <a:r>
              <a:rPr kumimoji="1" lang="en-US" altLang="ja-JP" sz="1100" b="0" i="0" u="sng"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【2】</a:t>
            </a:r>
            <a:r>
              <a:rPr kumimoji="1" lang="ja-JP" altLang="en-US" sz="1100" b="0" i="0" u="sng"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技術面のインパクト</a:t>
            </a:r>
            <a:r>
              <a:rPr kumimoji="1" lang="ja-JP" altLang="en-US" sz="11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a:t>
            </a:r>
            <a:r>
              <a:rPr kumimoji="1" lang="en-US" altLang="ja-JP" sz="1100" b="0" i="0" u="sng"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【3】</a:t>
            </a:r>
            <a:r>
              <a:rPr kumimoji="1" lang="ja-JP" altLang="en-US" sz="1100" b="0" i="0" u="sng"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社会へのインパクト</a:t>
            </a:r>
            <a:r>
              <a:rPr kumimoji="1" lang="ja-JP" altLang="en-US" sz="11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の観点から、それぞれ記載してください</a:t>
            </a:r>
            <a:endParaRPr kumimoji="1" lang="en-US" altLang="ja-JP" sz="11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graphicFrame>
        <p:nvGraphicFramePr>
          <p:cNvPr id="4" name="表 3">
            <a:extLst>
              <a:ext uri="{FF2B5EF4-FFF2-40B4-BE49-F238E27FC236}">
                <a16:creationId xmlns:a16="http://schemas.microsoft.com/office/drawing/2014/main" id="{C52C3543-7C51-430F-44EA-9124FD077501}"/>
              </a:ext>
            </a:extLst>
          </p:cNvPr>
          <p:cNvGraphicFramePr>
            <a:graphicFrameLocks noGrp="1"/>
          </p:cNvGraphicFramePr>
          <p:nvPr>
            <p:extLst>
              <p:ext uri="{D42A27DB-BD31-4B8C-83A1-F6EECF244321}">
                <p14:modId xmlns:p14="http://schemas.microsoft.com/office/powerpoint/2010/main" val="1332516336"/>
              </p:ext>
            </p:extLst>
          </p:nvPr>
        </p:nvGraphicFramePr>
        <p:xfrm>
          <a:off x="560510" y="1700808"/>
          <a:ext cx="9000346" cy="4766266"/>
        </p:xfrm>
        <a:graphic>
          <a:graphicData uri="http://schemas.openxmlformats.org/drawingml/2006/table">
            <a:tbl>
              <a:tblPr firstCol="1">
                <a:tableStyleId>{93296810-A885-4BE3-A3E7-6D5BEEA58F35}</a:tableStyleId>
              </a:tblPr>
              <a:tblGrid>
                <a:gridCol w="792090">
                  <a:extLst>
                    <a:ext uri="{9D8B030D-6E8A-4147-A177-3AD203B41FA5}">
                      <a16:colId xmlns:a16="http://schemas.microsoft.com/office/drawing/2014/main" val="444716480"/>
                    </a:ext>
                  </a:extLst>
                </a:gridCol>
                <a:gridCol w="8208256">
                  <a:extLst>
                    <a:ext uri="{9D8B030D-6E8A-4147-A177-3AD203B41FA5}">
                      <a16:colId xmlns:a16="http://schemas.microsoft.com/office/drawing/2014/main" val="4016088005"/>
                    </a:ext>
                  </a:extLst>
                </a:gridCol>
              </a:tblGrid>
              <a:tr h="1560173">
                <a:tc>
                  <a:txBody>
                    <a:bodyPr/>
                    <a:lstStyle/>
                    <a:p>
                      <a:r>
                        <a:rPr kumimoji="1" lang="en-US" altLang="ja-JP" sz="1100" dirty="0"/>
                        <a:t>【</a:t>
                      </a:r>
                      <a:r>
                        <a:rPr kumimoji="1" lang="ja-JP" altLang="en-US" sz="1100" dirty="0"/>
                        <a:t>１</a:t>
                      </a:r>
                      <a:r>
                        <a:rPr kumimoji="1" lang="en-US" altLang="ja-JP" sz="1100" dirty="0"/>
                        <a:t>】</a:t>
                      </a:r>
                    </a:p>
                    <a:p>
                      <a:r>
                        <a:rPr kumimoji="1" lang="ja-JP" altLang="en-US" sz="1100" dirty="0"/>
                        <a:t>経済への</a:t>
                      </a:r>
                      <a:endParaRPr kumimoji="1" lang="en-US" altLang="ja-JP" sz="1100" dirty="0"/>
                    </a:p>
                    <a:p>
                      <a:r>
                        <a:rPr kumimoji="1" lang="ja-JP" altLang="en-US" sz="1100" dirty="0"/>
                        <a:t>インパクト</a:t>
                      </a:r>
                      <a:endParaRPr kumimoji="1" lang="en-US" altLang="ja-JP" sz="1100" dirty="0"/>
                    </a:p>
                  </a:txBody>
                  <a:tcPr anchor="ctr"/>
                </a:tc>
                <a:tc>
                  <a:txBody>
                    <a:bodyPr/>
                    <a:lstStyle/>
                    <a:p>
                      <a:pPr marL="0" indent="0">
                        <a:spcAft>
                          <a:spcPts val="600"/>
                        </a:spcAft>
                        <a:buFont typeface="Wingdings" panose="05000000000000000000" pitchFamily="2" charset="2"/>
                        <a:buNone/>
                      </a:pPr>
                      <a:r>
                        <a:rPr lang="ja-JP" altLang="en-US" sz="900" dirty="0"/>
                        <a:t>都内企業含む国内企業への発注（サプライチェーン構築）、新たな雇用の創出、経済安全保障等の観点から記載してください。</a:t>
                      </a:r>
                      <a:endParaRPr kumimoji="1" lang="en-US" altLang="ja-JP" sz="900" dirty="0">
                        <a:solidFill>
                          <a:srgbClr val="FF0000"/>
                        </a:solidFill>
                      </a:endParaRPr>
                    </a:p>
                    <a:p>
                      <a:pPr marL="0" indent="0">
                        <a:buFont typeface="Wingdings" panose="05000000000000000000" pitchFamily="2" charset="2"/>
                        <a:buNone/>
                      </a:pPr>
                      <a:r>
                        <a:rPr kumimoji="1" lang="en-US" altLang="ja-JP" sz="1100" dirty="0">
                          <a:solidFill>
                            <a:srgbClr val="FF0000"/>
                          </a:solidFill>
                        </a:rPr>
                        <a:t>【</a:t>
                      </a:r>
                      <a:r>
                        <a:rPr kumimoji="1" lang="ja-JP" altLang="en-US" sz="1100" dirty="0">
                          <a:solidFill>
                            <a:srgbClr val="FF0000"/>
                          </a:solidFill>
                        </a:rPr>
                        <a:t>都内</a:t>
                      </a:r>
                      <a:r>
                        <a:rPr kumimoji="1" lang="en-US" altLang="ja-JP" sz="1100" dirty="0">
                          <a:solidFill>
                            <a:srgbClr val="FF0000"/>
                          </a:solidFill>
                        </a:rPr>
                        <a:t>】</a:t>
                      </a:r>
                    </a:p>
                    <a:p>
                      <a:pPr marL="171450" indent="-171450">
                        <a:buFont typeface="Wingdings" panose="05000000000000000000" pitchFamily="2" charset="2"/>
                        <a:buChar char="l"/>
                      </a:pPr>
                      <a:r>
                        <a:rPr kumimoji="1" lang="ja-JP" altLang="en-US" sz="1100" dirty="0">
                          <a:solidFill>
                            <a:srgbClr val="FF0000"/>
                          </a:solidFill>
                        </a:rPr>
                        <a:t>研究・開発、製造オペレーション、サプライチェーン管理、</a:t>
                      </a:r>
                      <a:r>
                        <a:rPr kumimoji="1" lang="en-US" altLang="ja-JP" sz="1100" dirty="0">
                          <a:solidFill>
                            <a:srgbClr val="FF0000"/>
                          </a:solidFill>
                        </a:rPr>
                        <a:t>XXXX</a:t>
                      </a:r>
                      <a:r>
                        <a:rPr kumimoji="1" lang="ja-JP" altLang="en-US" sz="1100" dirty="0">
                          <a:solidFill>
                            <a:srgbClr val="FF0000"/>
                          </a:solidFill>
                        </a:rPr>
                        <a:t>、</a:t>
                      </a:r>
                      <a:r>
                        <a:rPr kumimoji="1" lang="en-US" altLang="ja-JP" sz="1100" dirty="0">
                          <a:solidFill>
                            <a:srgbClr val="FF0000"/>
                          </a:solidFill>
                        </a:rPr>
                        <a:t>XXXX</a:t>
                      </a:r>
                      <a:r>
                        <a:rPr kumimoji="1" lang="ja-JP" altLang="en-US" sz="1100" dirty="0">
                          <a:solidFill>
                            <a:srgbClr val="FF0000"/>
                          </a:solidFill>
                        </a:rPr>
                        <a:t>などで都内及び、周辺地域に雇用を創出する</a:t>
                      </a:r>
                      <a:endParaRPr kumimoji="1" lang="en-US" altLang="ja-JP" sz="1100" dirty="0">
                        <a:solidFill>
                          <a:srgbClr val="FF0000"/>
                        </a:solidFill>
                      </a:endParaRPr>
                    </a:p>
                    <a:p>
                      <a:pPr marL="628650" lvl="1" indent="-171450">
                        <a:buFont typeface="Wingdings" panose="05000000000000000000" pitchFamily="2" charset="2"/>
                        <a:buChar char="l"/>
                      </a:pPr>
                      <a:r>
                        <a:rPr kumimoji="1" lang="ja-JP" altLang="en-US" sz="1100" dirty="0">
                          <a:solidFill>
                            <a:srgbClr val="FF0000"/>
                          </a:solidFill>
                        </a:rPr>
                        <a:t>○○人材</a:t>
                      </a:r>
                      <a:r>
                        <a:rPr kumimoji="1" lang="en-US" altLang="ja-JP" sz="1100" dirty="0">
                          <a:solidFill>
                            <a:srgbClr val="FF0000"/>
                          </a:solidFill>
                        </a:rPr>
                        <a:t>X</a:t>
                      </a:r>
                      <a:r>
                        <a:rPr kumimoji="1" lang="ja-JP" altLang="en-US" sz="1100" dirty="0">
                          <a:solidFill>
                            <a:srgbClr val="FF0000"/>
                          </a:solidFill>
                        </a:rPr>
                        <a:t>名、○○人材</a:t>
                      </a:r>
                      <a:r>
                        <a:rPr kumimoji="1" lang="en-US" altLang="ja-JP" sz="1100" dirty="0">
                          <a:solidFill>
                            <a:srgbClr val="FF0000"/>
                          </a:solidFill>
                        </a:rPr>
                        <a:t>XX</a:t>
                      </a:r>
                      <a:r>
                        <a:rPr kumimoji="1" lang="ja-JP" altLang="en-US" sz="1100" dirty="0">
                          <a:solidFill>
                            <a:srgbClr val="FF0000"/>
                          </a:solidFill>
                        </a:rPr>
                        <a:t>名程度を見込む</a:t>
                      </a:r>
                      <a:endParaRPr kumimoji="1" lang="en-US" altLang="ja-JP" sz="1100" dirty="0">
                        <a:solidFill>
                          <a:srgbClr val="FF0000"/>
                        </a:solidFill>
                      </a:endParaRPr>
                    </a:p>
                    <a:p>
                      <a:pPr marL="171450" indent="-171450">
                        <a:buFont typeface="Wingdings" panose="05000000000000000000" pitchFamily="2" charset="2"/>
                        <a:buChar char="l"/>
                      </a:pPr>
                      <a:endParaRPr kumimoji="1" lang="en-US" altLang="ja-JP" sz="1100" dirty="0">
                        <a:solidFill>
                          <a:srgbClr val="FF0000"/>
                        </a:solidFill>
                      </a:endParaRPr>
                    </a:p>
                    <a:p>
                      <a:pPr marL="0" indent="0">
                        <a:buFont typeface="Wingdings" panose="05000000000000000000" pitchFamily="2" charset="2"/>
                        <a:buNone/>
                      </a:pPr>
                      <a:r>
                        <a:rPr kumimoji="1" lang="en-US" altLang="ja-JP" sz="1100" dirty="0">
                          <a:solidFill>
                            <a:srgbClr val="FF0000"/>
                          </a:solidFill>
                        </a:rPr>
                        <a:t>【</a:t>
                      </a:r>
                      <a:r>
                        <a:rPr kumimoji="1" lang="ja-JP" altLang="en-US" sz="1100" dirty="0">
                          <a:solidFill>
                            <a:srgbClr val="FF0000"/>
                          </a:solidFill>
                        </a:rPr>
                        <a:t>国内</a:t>
                      </a:r>
                      <a:r>
                        <a:rPr kumimoji="1" lang="en-US" altLang="ja-JP" sz="1100" dirty="0">
                          <a:solidFill>
                            <a:srgbClr val="FF0000"/>
                          </a:solidFill>
                        </a:rPr>
                        <a:t>】</a:t>
                      </a:r>
                    </a:p>
                    <a:p>
                      <a:pPr marL="171450" indent="-171450">
                        <a:buFont typeface="Wingdings" panose="05000000000000000000" pitchFamily="2" charset="2"/>
                        <a:buChar char="l"/>
                      </a:pPr>
                      <a:r>
                        <a:rPr kumimoji="1" lang="ja-JP" altLang="en-US" sz="1100" dirty="0">
                          <a:solidFill>
                            <a:srgbClr val="FF0000"/>
                          </a:solidFill>
                        </a:rPr>
                        <a:t>国内でのバイオ素材開発・量産基盤が整うことで、</a:t>
                      </a:r>
                      <a:r>
                        <a:rPr kumimoji="1" lang="en-US" altLang="ja-JP" sz="1100" dirty="0">
                          <a:solidFill>
                            <a:srgbClr val="FF0000"/>
                          </a:solidFill>
                        </a:rPr>
                        <a:t>XX</a:t>
                      </a:r>
                      <a:r>
                        <a:rPr kumimoji="1" lang="ja-JP" altLang="en-US" sz="1100" dirty="0">
                          <a:solidFill>
                            <a:srgbClr val="FF0000"/>
                          </a:solidFill>
                        </a:rPr>
                        <a:t>資源や</a:t>
                      </a:r>
                      <a:r>
                        <a:rPr kumimoji="1" lang="en-US" altLang="ja-JP" sz="1100" dirty="0">
                          <a:solidFill>
                            <a:srgbClr val="FF0000"/>
                          </a:solidFill>
                        </a:rPr>
                        <a:t>XX</a:t>
                      </a:r>
                      <a:r>
                        <a:rPr kumimoji="1" lang="ja-JP" altLang="en-US" sz="1100" dirty="0">
                          <a:solidFill>
                            <a:srgbClr val="FF0000"/>
                          </a:solidFill>
                        </a:rPr>
                        <a:t>資源など海外原料・中間財に依存したサプライチェーンを代替・分散化し、供給リスクを低減する</a:t>
                      </a:r>
                      <a:endParaRPr kumimoji="1" lang="en-US" altLang="ja-JP" sz="1100" dirty="0">
                        <a:solidFill>
                          <a:srgbClr val="FF0000"/>
                        </a:solidFill>
                      </a:endParaRPr>
                    </a:p>
                    <a:p>
                      <a:pPr marL="171450" indent="-171450">
                        <a:buFont typeface="Wingdings" panose="05000000000000000000" pitchFamily="2" charset="2"/>
                        <a:buChar char="l"/>
                      </a:pPr>
                      <a:r>
                        <a:rPr kumimoji="1" lang="ja-JP" altLang="en-US" sz="1100" b="0" dirty="0">
                          <a:solidFill>
                            <a:srgbClr val="FF0000"/>
                          </a:solidFill>
                        </a:rPr>
                        <a:t>バイオ素材の国産化により、輸入・地政学リスクが低下し、日本国内のレジリエンスと産業継続性を向上させる</a:t>
                      </a:r>
                    </a:p>
                  </a:txBody>
                  <a:tcPr/>
                </a:tc>
                <a:extLst>
                  <a:ext uri="{0D108BD9-81ED-4DB2-BD59-A6C34878D82A}">
                    <a16:rowId xmlns:a16="http://schemas.microsoft.com/office/drawing/2014/main" val="3045517905"/>
                  </a:ext>
                </a:extLst>
              </a:tr>
              <a:tr h="1560173">
                <a:tc>
                  <a:txBody>
                    <a:bodyPr/>
                    <a:lstStyle/>
                    <a:p>
                      <a:r>
                        <a:rPr kumimoji="1" lang="en-US" altLang="ja-JP" sz="1100" dirty="0"/>
                        <a:t>【</a:t>
                      </a:r>
                      <a:r>
                        <a:rPr kumimoji="1" lang="ja-JP" altLang="en-US" sz="1100" dirty="0"/>
                        <a:t>２</a:t>
                      </a:r>
                      <a:r>
                        <a:rPr kumimoji="1" lang="en-US" altLang="ja-JP" sz="1100" dirty="0"/>
                        <a:t>】</a:t>
                      </a:r>
                    </a:p>
                    <a:p>
                      <a:r>
                        <a:rPr kumimoji="1" lang="ja-JP" altLang="en-US" sz="1100" dirty="0"/>
                        <a:t>技術面の</a:t>
                      </a:r>
                      <a:endParaRPr kumimoji="1" lang="en-US" altLang="ja-JP" sz="1100" dirty="0"/>
                    </a:p>
                    <a:p>
                      <a:r>
                        <a:rPr kumimoji="1" lang="ja-JP" altLang="en-US" sz="1100" dirty="0"/>
                        <a:t>インパクト</a:t>
                      </a:r>
                    </a:p>
                  </a:txBody>
                  <a:tcPr anchor="ctr"/>
                </a:tc>
                <a:tc>
                  <a:txBody>
                    <a:bodyPr/>
                    <a:lstStyle/>
                    <a:p>
                      <a:pPr marL="0" indent="0">
                        <a:spcAft>
                          <a:spcPts val="600"/>
                        </a:spcAft>
                        <a:buFont typeface="Wingdings" panose="05000000000000000000" pitchFamily="2" charset="2"/>
                        <a:buNone/>
                      </a:pPr>
                      <a:r>
                        <a:rPr lang="ja-JP" altLang="en-US" sz="900" dirty="0"/>
                        <a:t>新技術の開発・標準化、高度人材の集積、特許による国際競争力向上等の観点から記載してください。</a:t>
                      </a:r>
                      <a:endParaRPr kumimoji="1" lang="en-US" altLang="ja-JP" sz="900" dirty="0">
                        <a:solidFill>
                          <a:srgbClr val="FF0000"/>
                        </a:solidFill>
                      </a:endParaRPr>
                    </a:p>
                    <a:p>
                      <a:pPr marL="0" indent="0">
                        <a:buFont typeface="Wingdings" panose="05000000000000000000" pitchFamily="2" charset="2"/>
                        <a:buNone/>
                      </a:pPr>
                      <a:r>
                        <a:rPr kumimoji="1" lang="en-US" altLang="ja-JP" sz="1100" dirty="0">
                          <a:solidFill>
                            <a:srgbClr val="FF0000"/>
                          </a:solidFill>
                        </a:rPr>
                        <a:t>【</a:t>
                      </a:r>
                      <a:r>
                        <a:rPr kumimoji="1" lang="ja-JP" altLang="en-US" sz="1100" dirty="0">
                          <a:solidFill>
                            <a:srgbClr val="FF0000"/>
                          </a:solidFill>
                        </a:rPr>
                        <a:t>都内</a:t>
                      </a:r>
                      <a:r>
                        <a:rPr kumimoji="1" lang="en-US" altLang="ja-JP" sz="1100" dirty="0">
                          <a:solidFill>
                            <a:srgbClr val="FF0000"/>
                          </a:solidFill>
                        </a:rPr>
                        <a:t>】</a:t>
                      </a:r>
                    </a:p>
                    <a:p>
                      <a:pPr marL="171450" indent="-171450">
                        <a:buFont typeface="Wingdings" panose="05000000000000000000" pitchFamily="2" charset="2"/>
                        <a:buChar char="l"/>
                      </a:pPr>
                      <a:r>
                        <a:rPr kumimoji="1" lang="ja-JP" altLang="en-US" sz="1100" dirty="0">
                          <a:solidFill>
                            <a:srgbClr val="FF0000"/>
                          </a:solidFill>
                        </a:rPr>
                        <a:t>東京の</a:t>
                      </a:r>
                      <a:r>
                        <a:rPr kumimoji="1" lang="en-US" altLang="ja-JP" sz="1100" dirty="0">
                          <a:solidFill>
                            <a:srgbClr val="FF0000"/>
                          </a:solidFill>
                        </a:rPr>
                        <a:t>XX</a:t>
                      </a:r>
                      <a:r>
                        <a:rPr kumimoji="1" lang="ja-JP" altLang="en-US" sz="1100" dirty="0">
                          <a:solidFill>
                            <a:srgbClr val="FF0000"/>
                          </a:solidFill>
                        </a:rPr>
                        <a:t>拠点を中心に大学・研究機関・企業との協働を推進し、</a:t>
                      </a:r>
                      <a:r>
                        <a:rPr kumimoji="1" lang="en-US" altLang="ja-JP" sz="1100" dirty="0">
                          <a:solidFill>
                            <a:srgbClr val="FF0000"/>
                          </a:solidFill>
                        </a:rPr>
                        <a:t>XXX</a:t>
                      </a:r>
                      <a:r>
                        <a:rPr kumimoji="1" lang="ja-JP" altLang="en-US" sz="1100" dirty="0">
                          <a:solidFill>
                            <a:srgbClr val="FF0000"/>
                          </a:solidFill>
                        </a:rPr>
                        <a:t>学や</a:t>
                      </a:r>
                      <a:r>
                        <a:rPr kumimoji="1" lang="en-US" altLang="ja-JP" sz="1100" dirty="0">
                          <a:solidFill>
                            <a:srgbClr val="FF0000"/>
                          </a:solidFill>
                        </a:rPr>
                        <a:t>XXX</a:t>
                      </a:r>
                      <a:r>
                        <a:rPr kumimoji="1" lang="ja-JP" altLang="en-US" sz="1100" dirty="0">
                          <a:solidFill>
                            <a:srgbClr val="FF0000"/>
                          </a:solidFill>
                        </a:rPr>
                        <a:t>学などの関連領域への技術波及を創出する</a:t>
                      </a:r>
                      <a:endParaRPr kumimoji="1" lang="en-US" altLang="ja-JP" sz="1100" dirty="0">
                        <a:solidFill>
                          <a:srgbClr val="FF0000"/>
                        </a:solidFill>
                      </a:endParaRPr>
                    </a:p>
                    <a:p>
                      <a:pPr marL="171450" indent="-171450">
                        <a:buFont typeface="Wingdings" panose="05000000000000000000" pitchFamily="2" charset="2"/>
                        <a:buChar char="l"/>
                      </a:pPr>
                      <a:endParaRPr kumimoji="1" lang="en-US" altLang="ja-JP" sz="1100" dirty="0">
                        <a:solidFill>
                          <a:srgbClr val="FF0000"/>
                        </a:solidFill>
                      </a:endParaRPr>
                    </a:p>
                    <a:p>
                      <a:pPr marL="0" indent="0">
                        <a:buFont typeface="Wingdings" panose="05000000000000000000" pitchFamily="2" charset="2"/>
                        <a:buNone/>
                      </a:pPr>
                      <a:r>
                        <a:rPr kumimoji="1" lang="en-US" altLang="ja-JP" sz="1100" dirty="0">
                          <a:solidFill>
                            <a:srgbClr val="FF0000"/>
                          </a:solidFill>
                        </a:rPr>
                        <a:t>【</a:t>
                      </a:r>
                      <a:r>
                        <a:rPr kumimoji="1" lang="ja-JP" altLang="en-US" sz="1100" dirty="0">
                          <a:solidFill>
                            <a:srgbClr val="FF0000"/>
                          </a:solidFill>
                        </a:rPr>
                        <a:t>国内</a:t>
                      </a:r>
                      <a:r>
                        <a:rPr kumimoji="1" lang="en-US" altLang="ja-JP" sz="1100" dirty="0">
                          <a:solidFill>
                            <a:srgbClr val="FF0000"/>
                          </a:solidFill>
                        </a:rPr>
                        <a:t>】</a:t>
                      </a:r>
                    </a:p>
                    <a:p>
                      <a:pPr marL="171450" indent="-171450">
                        <a:buFont typeface="Wingdings" panose="05000000000000000000" pitchFamily="2" charset="2"/>
                        <a:buChar char="l"/>
                      </a:pPr>
                      <a:r>
                        <a:rPr kumimoji="1" lang="ja-JP" altLang="en-US" sz="1100" dirty="0">
                          <a:solidFill>
                            <a:srgbClr val="FF0000"/>
                          </a:solidFill>
                        </a:rPr>
                        <a:t>開発から量産をワンストップで実行できる製造プロセスが実証されることで、用途別素材、製造工程、オートメーション手法など複数の切り口で独自技術（特許）を生み出しやすくなり、企業の国際的な競争力と収益源（ライセンス等）を支える</a:t>
                      </a:r>
                    </a:p>
                  </a:txBody>
                  <a:tcPr/>
                </a:tc>
                <a:extLst>
                  <a:ext uri="{0D108BD9-81ED-4DB2-BD59-A6C34878D82A}">
                    <a16:rowId xmlns:a16="http://schemas.microsoft.com/office/drawing/2014/main" val="650808711"/>
                  </a:ext>
                </a:extLst>
              </a:tr>
              <a:tr h="1560173">
                <a:tc>
                  <a:txBody>
                    <a:bodyPr/>
                    <a:lstStyle/>
                    <a:p>
                      <a:r>
                        <a:rPr kumimoji="1" lang="en-US" altLang="ja-JP" sz="1100" dirty="0"/>
                        <a:t>【</a:t>
                      </a:r>
                      <a:r>
                        <a:rPr kumimoji="1" lang="ja-JP" altLang="en-US" sz="1100" dirty="0"/>
                        <a:t>３</a:t>
                      </a:r>
                      <a:r>
                        <a:rPr kumimoji="1" lang="en-US" altLang="ja-JP" sz="1100" dirty="0"/>
                        <a:t>】</a:t>
                      </a:r>
                    </a:p>
                    <a:p>
                      <a:r>
                        <a:rPr kumimoji="1" lang="ja-JP" altLang="en-US" sz="1100" dirty="0"/>
                        <a:t>社会への</a:t>
                      </a:r>
                      <a:endParaRPr kumimoji="1" lang="en-US" altLang="ja-JP" sz="1100" dirty="0"/>
                    </a:p>
                    <a:p>
                      <a:r>
                        <a:rPr kumimoji="1" lang="ja-JP" altLang="en-US" sz="1100" dirty="0"/>
                        <a:t>インパクト</a:t>
                      </a:r>
                    </a:p>
                  </a:txBody>
                  <a:tcPr anchor="ctr"/>
                </a:tc>
                <a:tc>
                  <a:txBody>
                    <a:bodyPr/>
                    <a:lstStyle/>
                    <a:p>
                      <a:pPr marL="0" indent="0">
                        <a:spcAft>
                          <a:spcPts val="600"/>
                        </a:spcAft>
                        <a:buFont typeface="Wingdings" panose="05000000000000000000" pitchFamily="2" charset="2"/>
                        <a:buNone/>
                      </a:pPr>
                      <a:r>
                        <a:rPr lang="ja-JP" altLang="en-US" sz="900" dirty="0"/>
                        <a:t>脱炭素、エネルギー自給率向上、安全・安心な都市の実現等の観点から記載してください。</a:t>
                      </a:r>
                      <a:endParaRPr kumimoji="1" lang="en-US" altLang="ja-JP" sz="900" dirty="0">
                        <a:solidFill>
                          <a:srgbClr val="FF0000"/>
                        </a:solidFill>
                      </a:endParaRPr>
                    </a:p>
                    <a:p>
                      <a:pPr marL="0" indent="0">
                        <a:buFont typeface="Wingdings" panose="05000000000000000000" pitchFamily="2" charset="2"/>
                        <a:buNone/>
                      </a:pPr>
                      <a:r>
                        <a:rPr kumimoji="1" lang="en-US" altLang="ja-JP" sz="1100" dirty="0">
                          <a:solidFill>
                            <a:srgbClr val="FF0000"/>
                          </a:solidFill>
                        </a:rPr>
                        <a:t>【</a:t>
                      </a:r>
                      <a:r>
                        <a:rPr kumimoji="1" lang="ja-JP" altLang="en-US" sz="1100" dirty="0">
                          <a:solidFill>
                            <a:srgbClr val="FF0000"/>
                          </a:solidFill>
                        </a:rPr>
                        <a:t>国内</a:t>
                      </a:r>
                      <a:r>
                        <a:rPr kumimoji="1" lang="en-US" altLang="ja-JP" sz="1100" dirty="0">
                          <a:solidFill>
                            <a:srgbClr val="FF0000"/>
                          </a:solidFill>
                        </a:rPr>
                        <a:t>】</a:t>
                      </a:r>
                    </a:p>
                    <a:p>
                      <a:pPr marL="171450" indent="-171450">
                        <a:buFont typeface="Wingdings" panose="05000000000000000000" pitchFamily="2" charset="2"/>
                        <a:buChar char="l"/>
                      </a:pPr>
                      <a:r>
                        <a:rPr kumimoji="1" lang="ja-JP" altLang="en-US" sz="1100" dirty="0">
                          <a:solidFill>
                            <a:srgbClr val="FF0000"/>
                          </a:solidFill>
                        </a:rPr>
                        <a:t>従来の石油由来原料や</a:t>
                      </a:r>
                      <a:r>
                        <a:rPr kumimoji="1" lang="en-US" altLang="ja-JP" sz="1100" dirty="0">
                          <a:solidFill>
                            <a:srgbClr val="FF0000"/>
                          </a:solidFill>
                        </a:rPr>
                        <a:t>XXXX</a:t>
                      </a:r>
                      <a:r>
                        <a:rPr kumimoji="1" lang="ja-JP" altLang="en-US" sz="1100" dirty="0">
                          <a:solidFill>
                            <a:srgbClr val="FF0000"/>
                          </a:solidFill>
                        </a:rPr>
                        <a:t>原料がバイオ素材に置き換えられることで、</a:t>
                      </a:r>
                      <a:r>
                        <a:rPr kumimoji="1" lang="en-US" altLang="ja-JP" sz="1100" dirty="0">
                          <a:solidFill>
                            <a:srgbClr val="FF0000"/>
                          </a:solidFill>
                        </a:rPr>
                        <a:t>CO2</a:t>
                      </a:r>
                      <a:r>
                        <a:rPr kumimoji="1" lang="ja-JP" altLang="en-US" sz="1100" dirty="0">
                          <a:solidFill>
                            <a:srgbClr val="FF0000"/>
                          </a:solidFill>
                        </a:rPr>
                        <a:t>排出量の削減に寄与する</a:t>
                      </a:r>
                      <a:endParaRPr kumimoji="1" lang="en-US" altLang="ja-JP" sz="1100" dirty="0">
                        <a:solidFill>
                          <a:srgbClr val="FF0000"/>
                        </a:solidFill>
                      </a:endParaRPr>
                    </a:p>
                    <a:p>
                      <a:pPr marL="171450" indent="-171450">
                        <a:buFont typeface="Wingdings" panose="05000000000000000000" pitchFamily="2" charset="2"/>
                        <a:buChar char="l"/>
                      </a:pPr>
                      <a:r>
                        <a:rPr kumimoji="1" lang="en-US" altLang="ja-JP" sz="1100" dirty="0">
                          <a:solidFill>
                            <a:srgbClr val="FF0000"/>
                          </a:solidFill>
                        </a:rPr>
                        <a:t>XX</a:t>
                      </a:r>
                      <a:r>
                        <a:rPr kumimoji="1" lang="ja-JP" altLang="en-US" sz="1100" dirty="0">
                          <a:solidFill>
                            <a:srgbClr val="FF0000"/>
                          </a:solidFill>
                        </a:rPr>
                        <a:t>材料や</a:t>
                      </a:r>
                      <a:r>
                        <a:rPr kumimoji="1" lang="en-US" altLang="ja-JP" sz="1100" dirty="0">
                          <a:solidFill>
                            <a:srgbClr val="FF0000"/>
                          </a:solidFill>
                        </a:rPr>
                        <a:t>XX</a:t>
                      </a:r>
                      <a:r>
                        <a:rPr kumimoji="1" lang="ja-JP" altLang="en-US" sz="1100" dirty="0">
                          <a:solidFill>
                            <a:srgbClr val="FF0000"/>
                          </a:solidFill>
                        </a:rPr>
                        <a:t>など生活必需品の国内供給の安定性が高まり、災害やサプライショックなどに対する日本国内のレジリエンスが向上させる</a:t>
                      </a:r>
                    </a:p>
                  </a:txBody>
                  <a:tcPr/>
                </a:tc>
                <a:extLst>
                  <a:ext uri="{0D108BD9-81ED-4DB2-BD59-A6C34878D82A}">
                    <a16:rowId xmlns:a16="http://schemas.microsoft.com/office/drawing/2014/main" val="49467817"/>
                  </a:ext>
                </a:extLst>
              </a:tr>
            </a:tbl>
          </a:graphicData>
        </a:graphic>
      </p:graphicFrame>
      <p:sp>
        <p:nvSpPr>
          <p:cNvPr id="3" name="Rectangle 3">
            <a:extLst>
              <a:ext uri="{FF2B5EF4-FFF2-40B4-BE49-F238E27FC236}">
                <a16:creationId xmlns:a16="http://schemas.microsoft.com/office/drawing/2014/main" id="{A9729B81-693B-5743-2B38-CD065E90F6FF}"/>
              </a:ext>
            </a:extLst>
          </p:cNvPr>
          <p:cNvSpPr txBox="1">
            <a:spLocks noChangeArrowheads="1"/>
          </p:cNvSpPr>
          <p:nvPr/>
        </p:nvSpPr>
        <p:spPr bwMode="auto">
          <a:xfrm>
            <a:off x="7401271" y="319526"/>
            <a:ext cx="2146759"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marR="0" lvl="0" indent="0" algn="r" defTabSz="914400" rtl="0" eaLnBrk="1" fontAlgn="base" latinLnBrk="0" hangingPunct="1">
              <a:lnSpc>
                <a:spcPct val="120000"/>
              </a:lnSpc>
              <a:spcBef>
                <a:spcPct val="0"/>
              </a:spcBef>
              <a:spcAft>
                <a:spcPct val="0"/>
              </a:spcAft>
              <a:buClr>
                <a:srgbClr val="5A5A5A"/>
              </a:buClr>
              <a:buSzPct val="100000"/>
              <a:buFont typeface="Wingdings" pitchFamily="2" charset="2"/>
              <a:buNone/>
              <a:tabLst/>
              <a:defRPr/>
            </a:pPr>
            <a:r>
              <a:rPr kumimoji="1" lang="ja-JP" altLang="en-US" sz="11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審査基準：政策的支援の必要性</a:t>
            </a:r>
            <a:endParaRPr kumimoji="1" lang="en-US" altLang="ja-JP" sz="1100" b="0"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18732474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38C145-3D6E-B5E5-3473-81F4E172E7CA}"/>
            </a:ext>
          </a:extLst>
        </p:cNvPr>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52C04290-117E-CA9A-A722-2CD1D82B3302}"/>
              </a:ext>
            </a:extLst>
          </p:cNvPr>
          <p:cNvSpPr/>
          <p:nvPr/>
        </p:nvSpPr>
        <p:spPr bwMode="auto">
          <a:xfrm>
            <a:off x="632520" y="2492896"/>
            <a:ext cx="6480720" cy="1296144"/>
          </a:xfrm>
          <a:prstGeom prst="rect">
            <a:avLst/>
          </a:prstGeom>
          <a:solidFill>
            <a:schemeClr val="accent6"/>
          </a:solidFill>
          <a:ln w="12700" cap="flat" cmpd="sng" algn="ctr">
            <a:noFill/>
            <a:prstDash val="solid"/>
            <a:round/>
            <a:headEnd type="none" w="med" len="med"/>
            <a:tailEnd type="none" w="med" len="med"/>
          </a:ln>
          <a:effectLst/>
        </p:spPr>
        <p:txBody>
          <a:bodyPr vert="horz" wrap="none" lIns="18000" tIns="18000" rIns="18000" bIns="18000" numCol="1" rtlCol="0" anchor="ctr" anchorCtr="0" compatLnSpc="1">
            <a:prstTxWarp prst="textNoShape">
              <a:avLst/>
            </a:prstTxWarp>
          </a:bodyPr>
          <a:lstStyle/>
          <a:p>
            <a:r>
              <a:rPr lang="ja-JP" altLang="en-US" sz="3200" dirty="0">
                <a:solidFill>
                  <a:schemeClr val="bg1"/>
                </a:solidFill>
              </a:rPr>
              <a:t>２．ビジネスモデルと成長戦略</a:t>
            </a:r>
            <a:endParaRPr kumimoji="1" lang="ja-JP" altLang="en-US" sz="3200" b="0" i="0" u="none" strike="noStrike" cap="none" normalizeH="0" baseline="0" dirty="0">
              <a:ln>
                <a:noFill/>
              </a:ln>
              <a:solidFill>
                <a:schemeClr val="bg1"/>
              </a:solidFill>
              <a:effectLst/>
              <a:latin typeface="Arial" charset="0"/>
              <a:ea typeface="ＭＳ Ｐゴシック" charset="-128"/>
            </a:endParaRPr>
          </a:p>
        </p:txBody>
      </p:sp>
    </p:spTree>
    <p:extLst>
      <p:ext uri="{BB962C8B-B14F-4D97-AF65-F5344CB8AC3E}">
        <p14:creationId xmlns:p14="http://schemas.microsoft.com/office/powerpoint/2010/main" val="29043772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25659E-AF58-CC20-22D2-29DD05D45C19}"/>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F5687BEF-1FB8-5DC9-A7AF-74F46FF65153}"/>
              </a:ext>
            </a:extLst>
          </p:cNvPr>
          <p:cNvSpPr>
            <a:spLocks noGrp="1"/>
          </p:cNvSpPr>
          <p:nvPr>
            <p:ph type="title"/>
          </p:nvPr>
        </p:nvSpPr>
        <p:spPr/>
        <p:txBody>
          <a:bodyPr/>
          <a:lstStyle/>
          <a:p>
            <a:r>
              <a:rPr lang="en-US" altLang="ja-JP" dirty="0"/>
              <a:t>2-1</a:t>
            </a:r>
            <a:r>
              <a:rPr lang="ja-JP" altLang="en-US" dirty="0"/>
              <a:t>．計画の概要（</a:t>
            </a:r>
            <a:r>
              <a:rPr lang="en-US" altLang="ja-JP" dirty="0"/>
              <a:t>1</a:t>
            </a:r>
            <a:r>
              <a:rPr lang="ja-JP" altLang="en-US" dirty="0"/>
              <a:t>）</a:t>
            </a:r>
            <a:endParaRPr kumimoji="1" lang="ja-JP" altLang="en-US" dirty="0"/>
          </a:p>
        </p:txBody>
      </p:sp>
      <p:sp>
        <p:nvSpPr>
          <p:cNvPr id="26" name="Rectangle 3">
            <a:extLst>
              <a:ext uri="{FF2B5EF4-FFF2-40B4-BE49-F238E27FC236}">
                <a16:creationId xmlns:a16="http://schemas.microsoft.com/office/drawing/2014/main" id="{BAE96986-923F-C665-06EA-CB8001197130}"/>
              </a:ext>
            </a:extLst>
          </p:cNvPr>
          <p:cNvSpPr txBox="1">
            <a:spLocks noChangeArrowheads="1"/>
          </p:cNvSpPr>
          <p:nvPr/>
        </p:nvSpPr>
        <p:spPr bwMode="auto">
          <a:xfrm>
            <a:off x="344488" y="3330611"/>
            <a:ext cx="3744417" cy="38350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Font typeface="Wingdings" pitchFamily="2" charset="2"/>
              <a:buNone/>
            </a:pPr>
            <a:r>
              <a:rPr lang="en-US" altLang="ja-JP" sz="1100" b="1" kern="0" dirty="0">
                <a:solidFill>
                  <a:schemeClr val="tx1"/>
                </a:solidFill>
                <a:highlight>
                  <a:srgbClr val="CCDAEC"/>
                </a:highlight>
                <a:latin typeface="Meiryo UI" panose="020B0604030504040204" pitchFamily="50" charset="-128"/>
                <a:ea typeface="Meiryo UI" panose="020B0604030504040204" pitchFamily="50" charset="-128"/>
              </a:rPr>
              <a:t>【</a:t>
            </a:r>
            <a:r>
              <a:rPr lang="ja-JP" altLang="en-US" sz="1100" b="1" kern="0" dirty="0">
                <a:solidFill>
                  <a:schemeClr val="tx1"/>
                </a:solidFill>
                <a:highlight>
                  <a:srgbClr val="CCDAEC"/>
                </a:highlight>
                <a:latin typeface="Meiryo UI" panose="020B0604030504040204" pitchFamily="50" charset="-128"/>
                <a:ea typeface="Meiryo UI" panose="020B0604030504040204" pitchFamily="50" charset="-128"/>
              </a:rPr>
              <a:t>拠点の完成イメージ</a:t>
            </a:r>
            <a:r>
              <a:rPr lang="en-US" altLang="ja-JP" sz="1100" b="1" kern="0" dirty="0">
                <a:solidFill>
                  <a:schemeClr val="tx1"/>
                </a:solidFill>
                <a:highlight>
                  <a:srgbClr val="CCDAEC"/>
                </a:highlight>
                <a:latin typeface="Meiryo UI" panose="020B0604030504040204" pitchFamily="50" charset="-128"/>
                <a:ea typeface="Meiryo UI" panose="020B0604030504040204" pitchFamily="50" charset="-128"/>
              </a:rPr>
              <a:t>】</a:t>
            </a:r>
          </a:p>
          <a:p>
            <a:pPr marL="0" indent="0"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拠点の完成イメージをあらわす写真、イメージ図を貼付してください。</a:t>
            </a:r>
            <a:endParaRPr lang="en-US" altLang="ja-JP" sz="1100" b="1" kern="0" dirty="0">
              <a:solidFill>
                <a:schemeClr val="tx1"/>
              </a:solidFill>
              <a:latin typeface="Meiryo UI" panose="020B0604030504040204" pitchFamily="50" charset="-128"/>
              <a:ea typeface="Meiryo UI" panose="020B0604030504040204" pitchFamily="50" charset="-128"/>
            </a:endParaRPr>
          </a:p>
        </p:txBody>
      </p:sp>
      <p:sp>
        <p:nvSpPr>
          <p:cNvPr id="3" name="Rectangle 3">
            <a:extLst>
              <a:ext uri="{FF2B5EF4-FFF2-40B4-BE49-F238E27FC236}">
                <a16:creationId xmlns:a16="http://schemas.microsoft.com/office/drawing/2014/main" id="{07943E3E-F914-92C4-1F77-467FCFD1E0AA}"/>
              </a:ext>
            </a:extLst>
          </p:cNvPr>
          <p:cNvSpPr txBox="1">
            <a:spLocks noChangeArrowheads="1"/>
          </p:cNvSpPr>
          <p:nvPr/>
        </p:nvSpPr>
        <p:spPr bwMode="auto">
          <a:xfrm>
            <a:off x="344856" y="1196752"/>
            <a:ext cx="9216000" cy="38350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None/>
            </a:pPr>
            <a:r>
              <a:rPr lang="en-US" altLang="ja-JP" sz="1100" b="1" kern="0" dirty="0">
                <a:solidFill>
                  <a:schemeClr val="tx1"/>
                </a:solidFill>
                <a:highlight>
                  <a:srgbClr val="CCDAEC"/>
                </a:highlight>
                <a:latin typeface="Meiryo UI" panose="020B0604030504040204" pitchFamily="50" charset="-128"/>
                <a:ea typeface="Meiryo UI" panose="020B0604030504040204" pitchFamily="50" charset="-128"/>
              </a:rPr>
              <a:t>【</a:t>
            </a:r>
            <a:r>
              <a:rPr lang="ja-JP" altLang="en-US" sz="1100" b="1" kern="0" dirty="0">
                <a:solidFill>
                  <a:schemeClr val="tx1"/>
                </a:solidFill>
                <a:highlight>
                  <a:srgbClr val="CCDAEC"/>
                </a:highlight>
                <a:latin typeface="Meiryo UI" panose="020B0604030504040204" pitchFamily="50" charset="-128"/>
                <a:ea typeface="Meiryo UI" panose="020B0604030504040204" pitchFamily="50" charset="-128"/>
              </a:rPr>
              <a:t>拠点整備の背景及び新拠点コンセプト</a:t>
            </a:r>
            <a:r>
              <a:rPr lang="en-US" altLang="ja-JP" sz="1100" b="1" kern="0" dirty="0">
                <a:solidFill>
                  <a:schemeClr val="tx1"/>
                </a:solidFill>
                <a:highlight>
                  <a:srgbClr val="CCDAEC"/>
                </a:highlight>
                <a:latin typeface="Meiryo UI" panose="020B0604030504040204" pitchFamily="50" charset="-128"/>
                <a:ea typeface="Meiryo UI" panose="020B0604030504040204" pitchFamily="50" charset="-128"/>
              </a:rPr>
              <a:t>】</a:t>
            </a:r>
          </a:p>
          <a:p>
            <a:pPr marL="0" indent="0"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新たに研究開発拠点あるいは生産拠点を整備することにした</a:t>
            </a:r>
            <a:r>
              <a:rPr lang="ja-JP" altLang="en-US" sz="1100" u="sng" kern="0" dirty="0">
                <a:solidFill>
                  <a:schemeClr val="tx1"/>
                </a:solidFill>
                <a:latin typeface="Meiryo UI" panose="020B0604030504040204" pitchFamily="50" charset="-128"/>
                <a:ea typeface="Meiryo UI" panose="020B0604030504040204" pitchFamily="50" charset="-128"/>
              </a:rPr>
              <a:t>貴社の事業戦略の背景</a:t>
            </a:r>
            <a:r>
              <a:rPr lang="ja-JP" altLang="en-US" sz="1100" kern="0" dirty="0">
                <a:solidFill>
                  <a:schemeClr val="tx1"/>
                </a:solidFill>
                <a:latin typeface="Meiryo UI" panose="020B0604030504040204" pitchFamily="50" charset="-128"/>
                <a:ea typeface="Meiryo UI" panose="020B0604030504040204" pitchFamily="50" charset="-128"/>
              </a:rPr>
              <a:t>を記載してください。また、</a:t>
            </a:r>
            <a:r>
              <a:rPr lang="ja-JP" altLang="en-US" sz="1100" u="sng" kern="0" dirty="0">
                <a:solidFill>
                  <a:schemeClr val="tx1"/>
                </a:solidFill>
                <a:latin typeface="Meiryo UI" panose="020B0604030504040204" pitchFamily="50" charset="-128"/>
                <a:ea typeface="Meiryo UI" panose="020B0604030504040204" pitchFamily="50" charset="-128"/>
              </a:rPr>
              <a:t>新拠点のコンセプト</a:t>
            </a:r>
            <a:r>
              <a:rPr lang="ja-JP" altLang="en-US" sz="1100" kern="0" dirty="0">
                <a:solidFill>
                  <a:schemeClr val="tx1"/>
                </a:solidFill>
                <a:latin typeface="Meiryo UI" panose="020B0604030504040204" pitchFamily="50" charset="-128"/>
                <a:ea typeface="Meiryo UI" panose="020B0604030504040204" pitchFamily="50" charset="-128"/>
              </a:rPr>
              <a:t>をご記載ください。</a:t>
            </a:r>
            <a:endParaRPr lang="en-US" altLang="ja-JP" sz="1100" b="1" kern="0" dirty="0">
              <a:solidFill>
                <a:schemeClr val="tx1"/>
              </a:solidFill>
              <a:latin typeface="Meiryo UI" panose="020B0604030504040204" pitchFamily="50" charset="-128"/>
              <a:ea typeface="Meiryo UI" panose="020B0604030504040204" pitchFamily="50" charset="-128"/>
            </a:endParaRPr>
          </a:p>
        </p:txBody>
      </p:sp>
      <p:graphicFrame>
        <p:nvGraphicFramePr>
          <p:cNvPr id="7" name="表 6">
            <a:extLst>
              <a:ext uri="{FF2B5EF4-FFF2-40B4-BE49-F238E27FC236}">
                <a16:creationId xmlns:a16="http://schemas.microsoft.com/office/drawing/2014/main" id="{E6B4AB6C-7EE7-D2C7-91A6-6D1CC20DD5AF}"/>
              </a:ext>
            </a:extLst>
          </p:cNvPr>
          <p:cNvGraphicFramePr>
            <a:graphicFrameLocks noGrp="1"/>
          </p:cNvGraphicFramePr>
          <p:nvPr>
            <p:extLst>
              <p:ext uri="{D42A27DB-BD31-4B8C-83A1-F6EECF244321}">
                <p14:modId xmlns:p14="http://schemas.microsoft.com/office/powerpoint/2010/main" val="964849001"/>
              </p:ext>
            </p:extLst>
          </p:nvPr>
        </p:nvGraphicFramePr>
        <p:xfrm>
          <a:off x="560510" y="1663641"/>
          <a:ext cx="8907340" cy="1417320"/>
        </p:xfrm>
        <a:graphic>
          <a:graphicData uri="http://schemas.openxmlformats.org/drawingml/2006/table">
            <a:tbl>
              <a:tblPr firstCol="1">
                <a:tableStyleId>{93296810-A885-4BE3-A3E7-6D5BEEA58F35}</a:tableStyleId>
              </a:tblPr>
              <a:tblGrid>
                <a:gridCol w="1296146">
                  <a:extLst>
                    <a:ext uri="{9D8B030D-6E8A-4147-A177-3AD203B41FA5}">
                      <a16:colId xmlns:a16="http://schemas.microsoft.com/office/drawing/2014/main" val="3625394933"/>
                    </a:ext>
                  </a:extLst>
                </a:gridCol>
                <a:gridCol w="7611194">
                  <a:extLst>
                    <a:ext uri="{9D8B030D-6E8A-4147-A177-3AD203B41FA5}">
                      <a16:colId xmlns:a16="http://schemas.microsoft.com/office/drawing/2014/main" val="2799227373"/>
                    </a:ext>
                  </a:extLst>
                </a:gridCol>
              </a:tblGrid>
              <a:tr h="1333311">
                <a:tc>
                  <a:txBody>
                    <a:bodyPr/>
                    <a:lstStyle/>
                    <a:p>
                      <a:r>
                        <a:rPr kumimoji="1" lang="ja-JP" altLang="en-US" sz="1100" dirty="0">
                          <a:latin typeface="Arial" panose="020B0604020202020204" pitchFamily="34" charset="0"/>
                          <a:ea typeface="ＭＳ Ｐゴシック" panose="020B0600070205080204" pitchFamily="50" charset="-128"/>
                        </a:rPr>
                        <a:t>拠点整備の背景及び</a:t>
                      </a:r>
                      <a:endParaRPr kumimoji="1" lang="en-US" altLang="ja-JP" sz="1100" dirty="0">
                        <a:latin typeface="Arial" panose="020B0604020202020204" pitchFamily="34" charset="0"/>
                        <a:ea typeface="ＭＳ Ｐゴシック" panose="020B0600070205080204" pitchFamily="50" charset="-128"/>
                      </a:endParaRPr>
                    </a:p>
                    <a:p>
                      <a:r>
                        <a:rPr kumimoji="1" lang="ja-JP" altLang="en-US" sz="1100" dirty="0">
                          <a:latin typeface="Arial" panose="020B0604020202020204" pitchFamily="34" charset="0"/>
                          <a:ea typeface="ＭＳ Ｐゴシック" panose="020B0600070205080204" pitchFamily="50" charset="-128"/>
                        </a:rPr>
                        <a:t>新拠点コンセプト</a:t>
                      </a:r>
                      <a:endParaRPr kumimoji="1" lang="en-US" altLang="ja-JP" sz="1100" dirty="0">
                        <a:latin typeface="Arial" panose="020B0604020202020204" pitchFamily="34" charset="0"/>
                        <a:ea typeface="ＭＳ Ｐゴシック" panose="020B0600070205080204" pitchFamily="50" charset="-128"/>
                      </a:endParaRPr>
                    </a:p>
                  </a:txBody>
                  <a:tcPr anchor="ctr"/>
                </a:tc>
                <a:tc>
                  <a:txBody>
                    <a:bodyPr/>
                    <a:lstStyle/>
                    <a:p>
                      <a:pPr marL="0" indent="0">
                        <a:buFont typeface="Wingdings" panose="05000000000000000000" pitchFamily="2" charset="2"/>
                        <a:buNone/>
                      </a:pPr>
                      <a:r>
                        <a:rPr kumimoji="1" lang="en-US" altLang="ja-JP" sz="1100" dirty="0">
                          <a:solidFill>
                            <a:srgbClr val="FF0000"/>
                          </a:solidFill>
                          <a:latin typeface="Arial" panose="020B0604020202020204" pitchFamily="34" charset="0"/>
                          <a:ea typeface="ＭＳ Ｐゴシック" panose="020B0600070205080204" pitchFamily="50" charset="-128"/>
                        </a:rPr>
                        <a:t>【</a:t>
                      </a:r>
                      <a:r>
                        <a:rPr kumimoji="1" lang="ja-JP" altLang="en-US" sz="1100" dirty="0">
                          <a:solidFill>
                            <a:srgbClr val="FF0000"/>
                          </a:solidFill>
                          <a:latin typeface="Arial" panose="020B0604020202020204" pitchFamily="34" charset="0"/>
                          <a:ea typeface="ＭＳ Ｐゴシック" panose="020B0600070205080204" pitchFamily="50" charset="-128"/>
                        </a:rPr>
                        <a:t>事業戦略策定背景</a:t>
                      </a:r>
                      <a:r>
                        <a:rPr kumimoji="1" lang="en-US" altLang="ja-JP" sz="1100" dirty="0">
                          <a:solidFill>
                            <a:srgbClr val="FF0000"/>
                          </a:solidFill>
                          <a:latin typeface="Arial" panose="020B0604020202020204" pitchFamily="34" charset="0"/>
                          <a:ea typeface="ＭＳ Ｐゴシック" panose="020B0600070205080204" pitchFamily="50" charset="-128"/>
                        </a:rPr>
                        <a:t>】</a:t>
                      </a:r>
                    </a:p>
                    <a:p>
                      <a:pPr marL="171450" indent="-171450">
                        <a:spcAft>
                          <a:spcPts val="600"/>
                        </a:spcAft>
                        <a:buFont typeface="Wingdings" panose="05000000000000000000" pitchFamily="2" charset="2"/>
                        <a:buChar char="l"/>
                      </a:pPr>
                      <a:r>
                        <a:rPr kumimoji="1" lang="ja-JP" altLang="en-US" sz="1100" dirty="0">
                          <a:solidFill>
                            <a:srgbClr val="FF0000"/>
                          </a:solidFill>
                          <a:latin typeface="Arial" panose="020B0604020202020204" pitchFamily="34" charset="0"/>
                          <a:ea typeface="ＭＳ Ｐゴシック" panose="020B0600070205080204" pitchFamily="50" charset="-128"/>
                        </a:rPr>
                        <a:t>産業の脱炭素化が急務となる中、既存事業で培ったゲノム編集技術を活用した本事業戦略を策定し、企業の持続的な成長を図るため</a:t>
                      </a:r>
                      <a:endParaRPr kumimoji="1" lang="en-US" altLang="ja-JP" sz="1100" dirty="0">
                        <a:solidFill>
                          <a:srgbClr val="FF0000"/>
                        </a:solidFill>
                        <a:latin typeface="Arial" panose="020B0604020202020204" pitchFamily="34" charset="0"/>
                        <a:ea typeface="ＭＳ Ｐゴシック" panose="020B0600070205080204" pitchFamily="50" charset="-128"/>
                      </a:endParaRPr>
                    </a:p>
                    <a:p>
                      <a:pPr marL="171450" indent="-171450">
                        <a:spcAft>
                          <a:spcPts val="600"/>
                        </a:spcAft>
                        <a:buFont typeface="Wingdings" panose="05000000000000000000" pitchFamily="2" charset="2"/>
                        <a:buChar char="l"/>
                      </a:pPr>
                      <a:r>
                        <a:rPr kumimoji="1" lang="en-US" altLang="ja-JP" sz="1100" dirty="0">
                          <a:solidFill>
                            <a:srgbClr val="FF0000"/>
                          </a:solidFill>
                          <a:latin typeface="Arial" panose="020B0604020202020204" pitchFamily="34" charset="0"/>
                          <a:ea typeface="ＭＳ Ｐゴシック" panose="020B0600070205080204" pitchFamily="50" charset="-128"/>
                        </a:rPr>
                        <a:t>XXXXXXXXX</a:t>
                      </a:r>
                    </a:p>
                    <a:p>
                      <a:pPr marL="0" indent="0">
                        <a:buFont typeface="Wingdings" panose="05000000000000000000" pitchFamily="2" charset="2"/>
                        <a:buNone/>
                      </a:pPr>
                      <a:r>
                        <a:rPr kumimoji="1" lang="en-US" altLang="ja-JP" sz="1100" dirty="0">
                          <a:solidFill>
                            <a:srgbClr val="FF0000"/>
                          </a:solidFill>
                          <a:latin typeface="Arial" panose="020B0604020202020204" pitchFamily="34" charset="0"/>
                          <a:ea typeface="ＭＳ Ｐゴシック" panose="020B0600070205080204" pitchFamily="50" charset="-128"/>
                        </a:rPr>
                        <a:t>【</a:t>
                      </a:r>
                      <a:r>
                        <a:rPr kumimoji="1" lang="ja-JP" altLang="en-US" sz="1100" dirty="0">
                          <a:solidFill>
                            <a:srgbClr val="FF0000"/>
                          </a:solidFill>
                          <a:latin typeface="Arial" panose="020B0604020202020204" pitchFamily="34" charset="0"/>
                          <a:ea typeface="ＭＳ Ｐゴシック" panose="020B0600070205080204" pitchFamily="50" charset="-128"/>
                        </a:rPr>
                        <a:t>新拠点コンセプト</a:t>
                      </a:r>
                      <a:r>
                        <a:rPr kumimoji="1" lang="en-US" altLang="ja-JP" sz="1100" dirty="0">
                          <a:solidFill>
                            <a:srgbClr val="FF0000"/>
                          </a:solidFill>
                          <a:latin typeface="Arial" panose="020B0604020202020204" pitchFamily="34" charset="0"/>
                          <a:ea typeface="ＭＳ Ｐゴシック" panose="020B0600070205080204" pitchFamily="50" charset="-128"/>
                        </a:rPr>
                        <a:t>】</a:t>
                      </a:r>
                    </a:p>
                    <a:p>
                      <a:pPr marL="171450" indent="-171450">
                        <a:buFont typeface="Wingdings" panose="05000000000000000000" pitchFamily="2" charset="2"/>
                        <a:buChar char="l"/>
                      </a:pPr>
                      <a:r>
                        <a:rPr lang="ja-JP" altLang="en-US" sz="1100" b="0" dirty="0">
                          <a:solidFill>
                            <a:srgbClr val="FF0000"/>
                          </a:solidFill>
                          <a:latin typeface="Arial" panose="020B0604020202020204" pitchFamily="34" charset="0"/>
                          <a:ea typeface="ＭＳ Ｐゴシック" panose="020B0600070205080204" pitchFamily="50" charset="-128"/>
                        </a:rPr>
                        <a:t>独自の</a:t>
                      </a:r>
                      <a:r>
                        <a:rPr lang="en-US" altLang="ja-JP" sz="1100" b="0" dirty="0">
                          <a:solidFill>
                            <a:srgbClr val="FF0000"/>
                          </a:solidFill>
                          <a:latin typeface="Arial" panose="020B0604020202020204" pitchFamily="34" charset="0"/>
                          <a:ea typeface="ＭＳ Ｐゴシック" panose="020B0600070205080204" pitchFamily="50" charset="-128"/>
                        </a:rPr>
                        <a:t>XXXX</a:t>
                      </a:r>
                      <a:r>
                        <a:rPr lang="ja-JP" altLang="en-US" sz="1100" b="0" dirty="0">
                          <a:solidFill>
                            <a:srgbClr val="FF0000"/>
                          </a:solidFill>
                          <a:latin typeface="Arial" panose="020B0604020202020204" pitchFamily="34" charset="0"/>
                          <a:ea typeface="ＭＳ Ｐゴシック" panose="020B0600070205080204" pitchFamily="50" charset="-128"/>
                        </a:rPr>
                        <a:t>技術とラボオートメーション（自動化設備）を掛け合わせた、開発から量産までワンストップで提供する環境負荷ゼロの</a:t>
                      </a:r>
                      <a:r>
                        <a:rPr kumimoji="1" lang="ja-JP" altLang="en-US" sz="1100" b="0" dirty="0">
                          <a:solidFill>
                            <a:srgbClr val="FF0000"/>
                          </a:solidFill>
                          <a:latin typeface="Arial" panose="020B0604020202020204" pitchFamily="34" charset="0"/>
                          <a:ea typeface="ＭＳ Ｐゴシック" panose="020B0600070205080204" pitchFamily="50" charset="-128"/>
                        </a:rPr>
                        <a:t>バイオものづくり拠点</a:t>
                      </a:r>
                      <a:endParaRPr kumimoji="1" lang="en-US" altLang="ja-JP" sz="1100" b="0" dirty="0">
                        <a:solidFill>
                          <a:srgbClr val="FF0000"/>
                        </a:solidFill>
                        <a:latin typeface="Arial" panose="020B0604020202020204" pitchFamily="34" charset="0"/>
                        <a:ea typeface="ＭＳ Ｐゴシック" panose="020B0600070205080204" pitchFamily="50" charset="-128"/>
                      </a:endParaRPr>
                    </a:p>
                  </a:txBody>
                  <a:tcPr anchor="ctr"/>
                </a:tc>
                <a:extLst>
                  <a:ext uri="{0D108BD9-81ED-4DB2-BD59-A6C34878D82A}">
                    <a16:rowId xmlns:a16="http://schemas.microsoft.com/office/drawing/2014/main" val="2940635812"/>
                  </a:ext>
                </a:extLst>
              </a:tr>
            </a:tbl>
          </a:graphicData>
        </a:graphic>
      </p:graphicFrame>
      <p:sp>
        <p:nvSpPr>
          <p:cNvPr id="8" name="正方形/長方形 7">
            <a:extLst>
              <a:ext uri="{FF2B5EF4-FFF2-40B4-BE49-F238E27FC236}">
                <a16:creationId xmlns:a16="http://schemas.microsoft.com/office/drawing/2014/main" id="{EADC8CC8-6423-7F39-4751-27ACC6702A4A}"/>
              </a:ext>
            </a:extLst>
          </p:cNvPr>
          <p:cNvSpPr/>
          <p:nvPr/>
        </p:nvSpPr>
        <p:spPr bwMode="auto">
          <a:xfrm>
            <a:off x="560511" y="3834667"/>
            <a:ext cx="3528394" cy="2690677"/>
          </a:xfrm>
          <a:prstGeom prst="rect">
            <a:avLst/>
          </a:prstGeom>
          <a:noFill/>
          <a:ln w="12700" cap="flat" cmpd="sng" algn="ctr">
            <a:solidFill>
              <a:schemeClr val="bg2"/>
            </a:solidFill>
            <a:prstDash val="solid"/>
            <a:round/>
            <a:headEnd type="none" w="med" len="med"/>
            <a:tailEnd type="none" w="med" len="med"/>
          </a:ln>
          <a:effectLst/>
        </p:spPr>
        <p:txBody>
          <a:bodyPr vert="horz" wrap="none" lIns="18000" tIns="18000" rIns="18000" bIns="18000" numCol="1" rtlCol="0" anchor="ctr" anchorCtr="0" compatLnSpc="1">
            <a:prstTxWarp prst="textNoShape">
              <a:avLst/>
            </a:prstTxWarp>
          </a:bodyPr>
          <a:lstStyle/>
          <a:p>
            <a:pPr marL="0" marR="0" indent="0" algn="ctr" defTabSz="914400" rtl="0" eaLnBrk="1" fontAlgn="base" latinLnBrk="0" hangingPunct="1">
              <a:lnSpc>
                <a:spcPct val="120000"/>
              </a:lnSpc>
              <a:spcBef>
                <a:spcPct val="50000"/>
              </a:spcBef>
              <a:spcAft>
                <a:spcPct val="0"/>
              </a:spcAft>
              <a:buClr>
                <a:schemeClr val="bg2"/>
              </a:buClr>
              <a:buSzTx/>
              <a:buFont typeface="Wingdings" pitchFamily="2" charset="2"/>
              <a:buNone/>
              <a:tabLst/>
            </a:pPr>
            <a:r>
              <a:rPr kumimoji="1" lang="ja-JP" altLang="en-US" sz="1000" b="0" i="0" u="none" strike="noStrike" cap="none" normalizeH="0" baseline="0" dirty="0">
                <a:ln>
                  <a:noFill/>
                </a:ln>
                <a:solidFill>
                  <a:srgbClr val="000000"/>
                </a:solidFill>
                <a:effectLst/>
                <a:latin typeface="Arial" charset="0"/>
                <a:ea typeface="ＭＳ Ｐゴシック" charset="-128"/>
              </a:rPr>
              <a:t>写真、イメージ図</a:t>
            </a:r>
          </a:p>
        </p:txBody>
      </p:sp>
      <p:sp>
        <p:nvSpPr>
          <p:cNvPr id="9" name="Rectangle 3">
            <a:extLst>
              <a:ext uri="{FF2B5EF4-FFF2-40B4-BE49-F238E27FC236}">
                <a16:creationId xmlns:a16="http://schemas.microsoft.com/office/drawing/2014/main" id="{E676AAF9-1602-661C-ADAD-1416F770B2B2}"/>
              </a:ext>
            </a:extLst>
          </p:cNvPr>
          <p:cNvSpPr txBox="1">
            <a:spLocks noChangeArrowheads="1"/>
          </p:cNvSpPr>
          <p:nvPr/>
        </p:nvSpPr>
        <p:spPr bwMode="auto">
          <a:xfrm>
            <a:off x="4448944" y="3327091"/>
            <a:ext cx="5018906" cy="38350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Font typeface="Wingdings" pitchFamily="2" charset="2"/>
              <a:buNone/>
              <a:tabLst>
                <a:tab pos="622300" algn="l"/>
              </a:tabLst>
            </a:pPr>
            <a:r>
              <a:rPr lang="en-US" altLang="ja-JP" sz="1100" b="1" kern="0" dirty="0">
                <a:solidFill>
                  <a:schemeClr val="tx1"/>
                </a:solidFill>
                <a:highlight>
                  <a:srgbClr val="CCDAEC"/>
                </a:highlight>
                <a:latin typeface="Meiryo UI" panose="020B0604030504040204" pitchFamily="50" charset="-128"/>
                <a:ea typeface="Meiryo UI" panose="020B0604030504040204" pitchFamily="50" charset="-128"/>
              </a:rPr>
              <a:t>【</a:t>
            </a:r>
            <a:r>
              <a:rPr lang="ja-JP" altLang="en-US" sz="1100" b="1" kern="0" dirty="0">
                <a:solidFill>
                  <a:schemeClr val="tx1"/>
                </a:solidFill>
                <a:highlight>
                  <a:srgbClr val="CCDAEC"/>
                </a:highlight>
                <a:latin typeface="Meiryo UI" panose="020B0604030504040204" pitchFamily="50" charset="-128"/>
                <a:ea typeface="Meiryo UI" panose="020B0604030504040204" pitchFamily="50" charset="-128"/>
              </a:rPr>
              <a:t>拠点に整備する設備の内容</a:t>
            </a:r>
            <a:r>
              <a:rPr lang="en-US" altLang="ja-JP" sz="1100" b="1" kern="0" dirty="0">
                <a:solidFill>
                  <a:schemeClr val="tx1"/>
                </a:solidFill>
                <a:highlight>
                  <a:srgbClr val="CCDAEC"/>
                </a:highlight>
                <a:latin typeface="Meiryo UI" panose="020B0604030504040204" pitchFamily="50" charset="-128"/>
                <a:ea typeface="Meiryo UI" panose="020B0604030504040204" pitchFamily="50" charset="-128"/>
              </a:rPr>
              <a:t>】</a:t>
            </a:r>
          </a:p>
          <a:p>
            <a:pPr marL="0" indent="0"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各建屋や導入する主要設備とその役割を記載してください。</a:t>
            </a:r>
            <a:endParaRPr lang="en-US" altLang="ja-JP" sz="1100" b="1" kern="0" dirty="0">
              <a:solidFill>
                <a:schemeClr val="tx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E91E41ED-2855-12F9-AF5B-4CD23664E9D4}"/>
              </a:ext>
            </a:extLst>
          </p:cNvPr>
          <p:cNvSpPr/>
          <p:nvPr/>
        </p:nvSpPr>
        <p:spPr bwMode="auto">
          <a:xfrm>
            <a:off x="4448944" y="3834666"/>
            <a:ext cx="5018906" cy="1826581"/>
          </a:xfrm>
          <a:prstGeom prst="rect">
            <a:avLst/>
          </a:prstGeom>
          <a:noFill/>
          <a:ln w="12700" cap="flat" cmpd="sng" algn="ctr">
            <a:noFill/>
            <a:prstDash val="solid"/>
            <a:round/>
            <a:headEnd type="none" w="med" len="med"/>
            <a:tailEnd type="none" w="med" len="med"/>
          </a:ln>
          <a:effectLst/>
        </p:spPr>
        <p:txBody>
          <a:bodyPr vert="horz" wrap="none" lIns="18000" tIns="18000" rIns="18000" bIns="18000" numCol="1" rtlCol="0" anchor="t" anchorCtr="0" compatLnSpc="1">
            <a:prstTxWarp prst="textNoShape">
              <a:avLst/>
            </a:prstTxWarp>
          </a:bodyPr>
          <a:lstStyle/>
          <a:p>
            <a:pPr marL="165894" indent="-165894" algn="l">
              <a:lnSpc>
                <a:spcPct val="100000"/>
              </a:lnSpc>
              <a:buClr>
                <a:srgbClr val="5A5A5A"/>
              </a:buClr>
              <a:buSzPct val="100000"/>
              <a:buFont typeface="Wingdings" panose="05000000000000000000" pitchFamily="2" charset="2"/>
              <a:buChar char="n"/>
            </a:pPr>
            <a:r>
              <a:rPr lang="ja-JP" altLang="en-US" sz="1100" dirty="0">
                <a:solidFill>
                  <a:srgbClr val="FF0000"/>
                </a:solidFill>
              </a:rPr>
              <a:t>研究棟</a:t>
            </a:r>
            <a:r>
              <a:rPr lang="en-US" altLang="ja-JP" sz="1100" dirty="0">
                <a:solidFill>
                  <a:srgbClr val="FF0000"/>
                </a:solidFill>
              </a:rPr>
              <a:t>A</a:t>
            </a:r>
            <a:endParaRPr kumimoji="1" lang="en-US" altLang="ja-JP" sz="1100" b="0" i="0" u="none" strike="noStrike" cap="none" normalizeH="0" baseline="0" dirty="0">
              <a:ln>
                <a:noFill/>
              </a:ln>
              <a:solidFill>
                <a:srgbClr val="FF0000"/>
              </a:solidFill>
              <a:effectLst/>
              <a:latin typeface="Arial" charset="0"/>
              <a:ea typeface="ＭＳ Ｐゴシック" charset="-128"/>
            </a:endParaRPr>
          </a:p>
          <a:p>
            <a:pPr marL="323056" lvl="1" indent="-155707" algn="l">
              <a:lnSpc>
                <a:spcPct val="100000"/>
              </a:lnSpc>
              <a:buClr>
                <a:srgbClr val="969696"/>
              </a:buClr>
              <a:buSzPct val="70000"/>
              <a:buFont typeface="Wingdings" panose="05000000000000000000" pitchFamily="2" charset="2"/>
              <a:buChar char="l"/>
            </a:pPr>
            <a:r>
              <a:rPr lang="ja-JP" altLang="en-US" sz="1100" dirty="0">
                <a:solidFill>
                  <a:srgbClr val="FF0000"/>
                </a:solidFill>
              </a:rPr>
              <a:t>研究開発を実施する建屋</a:t>
            </a:r>
            <a:endParaRPr lang="en-US" altLang="ja-JP" sz="1100" dirty="0">
              <a:solidFill>
                <a:srgbClr val="FF0000"/>
              </a:solidFill>
            </a:endParaRPr>
          </a:p>
          <a:p>
            <a:pPr marL="323056" lvl="1" indent="-155707" algn="l">
              <a:lnSpc>
                <a:spcPct val="100000"/>
              </a:lnSpc>
              <a:buClr>
                <a:srgbClr val="969696"/>
              </a:buClr>
              <a:buSzPct val="70000"/>
              <a:buFont typeface="Wingdings" panose="05000000000000000000" pitchFamily="2" charset="2"/>
              <a:buChar char="l"/>
            </a:pPr>
            <a:r>
              <a:rPr lang="ja-JP" altLang="en-US" sz="1100" dirty="0">
                <a:solidFill>
                  <a:srgbClr val="FF0000"/>
                </a:solidFill>
              </a:rPr>
              <a:t>将来的には生産拠点として量産化まで行うことを見込む</a:t>
            </a:r>
            <a:endParaRPr lang="en-US" altLang="ja-JP" sz="1100" dirty="0">
              <a:solidFill>
                <a:srgbClr val="FF0000"/>
              </a:solidFill>
            </a:endParaRPr>
          </a:p>
          <a:p>
            <a:pPr marL="165894" indent="-165894" algn="l">
              <a:lnSpc>
                <a:spcPct val="100000"/>
              </a:lnSpc>
              <a:buClr>
                <a:srgbClr val="5A5A5A"/>
              </a:buClr>
              <a:buSzPct val="100000"/>
              <a:buFont typeface="Wingdings" panose="05000000000000000000" pitchFamily="2" charset="2"/>
              <a:buChar char="n"/>
            </a:pPr>
            <a:r>
              <a:rPr lang="en-US" altLang="ja-JP" sz="1100" dirty="0">
                <a:solidFill>
                  <a:srgbClr val="FF0000"/>
                </a:solidFill>
              </a:rPr>
              <a:t>XXX</a:t>
            </a:r>
            <a:r>
              <a:rPr lang="ja-JP" altLang="en-US" sz="1100" dirty="0">
                <a:solidFill>
                  <a:srgbClr val="FF0000"/>
                </a:solidFill>
              </a:rPr>
              <a:t>設備</a:t>
            </a:r>
            <a:endParaRPr lang="en-US" altLang="ja-JP" sz="1100" dirty="0">
              <a:solidFill>
                <a:srgbClr val="FF0000"/>
              </a:solidFill>
            </a:endParaRPr>
          </a:p>
          <a:p>
            <a:pPr marL="323056" lvl="1" indent="-155707" algn="l">
              <a:lnSpc>
                <a:spcPct val="100000"/>
              </a:lnSpc>
              <a:buClr>
                <a:srgbClr val="969696"/>
              </a:buClr>
              <a:buSzPct val="70000"/>
              <a:buFont typeface="Wingdings" panose="05000000000000000000" pitchFamily="2" charset="2"/>
              <a:buChar char="l"/>
            </a:pPr>
            <a:r>
              <a:rPr lang="ja-JP" altLang="en-US" sz="1100" dirty="0">
                <a:solidFill>
                  <a:srgbClr val="FF0000"/>
                </a:solidFill>
              </a:rPr>
              <a:t>独自のゲノム編集技術を活用して、バイオ素材を製造する設備</a:t>
            </a:r>
            <a:endParaRPr lang="en-US" altLang="ja-JP" sz="1100" dirty="0">
              <a:solidFill>
                <a:srgbClr val="FF0000"/>
              </a:solidFill>
            </a:endParaRPr>
          </a:p>
          <a:p>
            <a:pPr marL="323056" lvl="1" indent="-155707" algn="l">
              <a:lnSpc>
                <a:spcPct val="100000"/>
              </a:lnSpc>
              <a:buClr>
                <a:srgbClr val="969696"/>
              </a:buClr>
              <a:buSzPct val="70000"/>
              <a:buFont typeface="Wingdings" panose="05000000000000000000" pitchFamily="2" charset="2"/>
              <a:buChar char="l"/>
            </a:pPr>
            <a:r>
              <a:rPr lang="ja-JP" altLang="en-US" sz="1100" dirty="0">
                <a:solidFill>
                  <a:srgbClr val="FF0000"/>
                </a:solidFill>
              </a:rPr>
              <a:t>パラメータの自動制御等が可能</a:t>
            </a:r>
            <a:endParaRPr lang="en-US" altLang="ja-JP" sz="1100" dirty="0">
              <a:solidFill>
                <a:srgbClr val="FF0000"/>
              </a:solidFill>
            </a:endParaRPr>
          </a:p>
          <a:p>
            <a:pPr marL="165894" indent="-165894" algn="l">
              <a:lnSpc>
                <a:spcPct val="100000"/>
              </a:lnSpc>
              <a:buClr>
                <a:srgbClr val="5A5A5A"/>
              </a:buClr>
              <a:buSzPct val="100000"/>
              <a:buFont typeface="Wingdings" panose="05000000000000000000" pitchFamily="2" charset="2"/>
              <a:buChar char="n"/>
            </a:pPr>
            <a:r>
              <a:rPr lang="en-US" altLang="ja-JP" sz="1100" dirty="0">
                <a:solidFill>
                  <a:srgbClr val="FF0000"/>
                </a:solidFill>
              </a:rPr>
              <a:t>XXX</a:t>
            </a:r>
            <a:r>
              <a:rPr lang="ja-JP" altLang="en-US" sz="1100" dirty="0">
                <a:solidFill>
                  <a:srgbClr val="FF0000"/>
                </a:solidFill>
              </a:rPr>
              <a:t>データプラットフォーム</a:t>
            </a:r>
            <a:endParaRPr kumimoji="1" lang="en-US" altLang="ja-JP" sz="1100" b="0" i="0" u="none" strike="noStrike" cap="none" normalizeH="0" baseline="0" dirty="0">
              <a:ln>
                <a:noFill/>
              </a:ln>
              <a:solidFill>
                <a:srgbClr val="FF0000"/>
              </a:solidFill>
              <a:effectLst/>
              <a:latin typeface="Arial" charset="0"/>
              <a:ea typeface="ＭＳ Ｐゴシック" charset="-128"/>
            </a:endParaRPr>
          </a:p>
          <a:p>
            <a:pPr marL="323056" lvl="1" indent="-155707" algn="l">
              <a:lnSpc>
                <a:spcPct val="100000"/>
              </a:lnSpc>
              <a:buClr>
                <a:srgbClr val="969696"/>
              </a:buClr>
              <a:buSzPct val="70000"/>
              <a:buFont typeface="Wingdings" panose="05000000000000000000" pitchFamily="2" charset="2"/>
              <a:buChar char="l"/>
            </a:pPr>
            <a:r>
              <a:rPr lang="ja-JP" altLang="en-US" sz="1100" dirty="0">
                <a:solidFill>
                  <a:srgbClr val="FF0000"/>
                </a:solidFill>
              </a:rPr>
              <a:t>実験データや製造データを可視化し、</a:t>
            </a:r>
            <a:r>
              <a:rPr lang="en-US" altLang="ja-JP" sz="1100" dirty="0">
                <a:solidFill>
                  <a:srgbClr val="FF0000"/>
                </a:solidFill>
              </a:rPr>
              <a:t>AI</a:t>
            </a:r>
            <a:r>
              <a:rPr lang="ja-JP" altLang="en-US" sz="1100" dirty="0">
                <a:solidFill>
                  <a:srgbClr val="FF0000"/>
                </a:solidFill>
              </a:rPr>
              <a:t>によって分析するデータプラットフォーム</a:t>
            </a:r>
            <a:endParaRPr kumimoji="1" lang="en-US" altLang="ja-JP" sz="1100" b="0" i="0" u="none" strike="noStrike" cap="none" normalizeH="0" baseline="0" dirty="0">
              <a:ln>
                <a:noFill/>
              </a:ln>
              <a:solidFill>
                <a:srgbClr val="FF0000"/>
              </a:solidFill>
              <a:effectLst/>
              <a:latin typeface="Arial" charset="0"/>
              <a:ea typeface="ＭＳ Ｐゴシック" charset="-128"/>
            </a:endParaRPr>
          </a:p>
        </p:txBody>
      </p:sp>
      <p:cxnSp>
        <p:nvCxnSpPr>
          <p:cNvPr id="18" name="直線コネクタ 17">
            <a:extLst>
              <a:ext uri="{FF2B5EF4-FFF2-40B4-BE49-F238E27FC236}">
                <a16:creationId xmlns:a16="http://schemas.microsoft.com/office/drawing/2014/main" id="{67B3D91C-1655-B918-C713-4E601C97DC31}"/>
              </a:ext>
            </a:extLst>
          </p:cNvPr>
          <p:cNvCxnSpPr>
            <a:cxnSpLocks/>
          </p:cNvCxnSpPr>
          <p:nvPr/>
        </p:nvCxnSpPr>
        <p:spPr bwMode="auto">
          <a:xfrm flipH="1">
            <a:off x="344856" y="3182367"/>
            <a:ext cx="9072640" cy="0"/>
          </a:xfrm>
          <a:prstGeom prst="line">
            <a:avLst/>
          </a:prstGeom>
          <a:solidFill>
            <a:schemeClr val="accent1"/>
          </a:solidFill>
          <a:ln w="12700" cap="flat" cmpd="sng" algn="ctr">
            <a:solidFill>
              <a:schemeClr val="bg1">
                <a:lumMod val="75000"/>
              </a:schemeClr>
            </a:solidFill>
            <a:prstDash val="dash"/>
            <a:round/>
            <a:headEnd type="none" w="med" len="med"/>
            <a:tailEnd type="none" w="med" len="med"/>
          </a:ln>
          <a:effectLst/>
        </p:spPr>
      </p:cxnSp>
      <p:sp>
        <p:nvSpPr>
          <p:cNvPr id="4" name="Rectangle 3">
            <a:extLst>
              <a:ext uri="{FF2B5EF4-FFF2-40B4-BE49-F238E27FC236}">
                <a16:creationId xmlns:a16="http://schemas.microsoft.com/office/drawing/2014/main" id="{0833C4C1-1398-DA4E-371D-9B64FC057852}"/>
              </a:ext>
            </a:extLst>
          </p:cNvPr>
          <p:cNvSpPr txBox="1">
            <a:spLocks noChangeArrowheads="1"/>
          </p:cNvSpPr>
          <p:nvPr/>
        </p:nvSpPr>
        <p:spPr bwMode="auto">
          <a:xfrm>
            <a:off x="7401271" y="319526"/>
            <a:ext cx="2146759"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algn="r" eaLnBrk="1" hangingPunct="1">
              <a:spcBef>
                <a:spcPct val="0"/>
              </a:spcBef>
              <a:buClr>
                <a:srgbClr val="5A5A5A"/>
              </a:buClr>
              <a:buSzPct val="100000"/>
              <a:buNone/>
            </a:pPr>
            <a:r>
              <a:rPr lang="ja-JP" altLang="en-US" sz="1100" kern="0">
                <a:solidFill>
                  <a:schemeClr val="tx1"/>
                </a:solidFill>
                <a:latin typeface="Meiryo UI" panose="020B0604030504040204" pitchFamily="50" charset="-128"/>
                <a:ea typeface="Meiryo UI" panose="020B0604030504040204" pitchFamily="50" charset="-128"/>
              </a:rPr>
              <a:t>審査基準：適切性・妥当性</a:t>
            </a:r>
            <a:endParaRPr lang="en-US" altLang="ja-JP" sz="1100" kern="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6535675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7FA849-0B83-CCDF-E02E-C8C27CA8E64F}"/>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53C7E0E8-6066-6254-C7DB-C76D8E9A4A01}"/>
              </a:ext>
            </a:extLst>
          </p:cNvPr>
          <p:cNvSpPr>
            <a:spLocks noGrp="1"/>
          </p:cNvSpPr>
          <p:nvPr>
            <p:ph type="title"/>
          </p:nvPr>
        </p:nvSpPr>
        <p:spPr/>
        <p:txBody>
          <a:bodyPr/>
          <a:lstStyle/>
          <a:p>
            <a:r>
              <a:rPr lang="en-US" altLang="ja-JP" dirty="0"/>
              <a:t>2-1</a:t>
            </a:r>
            <a:r>
              <a:rPr lang="ja-JP" altLang="en-US" dirty="0"/>
              <a:t>．計画の概要（</a:t>
            </a:r>
            <a:r>
              <a:rPr lang="en-US" altLang="ja-JP" dirty="0"/>
              <a:t>2</a:t>
            </a:r>
            <a:r>
              <a:rPr lang="ja-JP" altLang="en-US" dirty="0"/>
              <a:t>）　拠点の完成イメージ詳細</a:t>
            </a:r>
            <a:endParaRPr kumimoji="1" lang="ja-JP" altLang="en-US" dirty="0"/>
          </a:p>
        </p:txBody>
      </p:sp>
      <p:sp>
        <p:nvSpPr>
          <p:cNvPr id="17" name="正方形/長方形 16">
            <a:extLst>
              <a:ext uri="{FF2B5EF4-FFF2-40B4-BE49-F238E27FC236}">
                <a16:creationId xmlns:a16="http://schemas.microsoft.com/office/drawing/2014/main" id="{36D26576-77BD-4F9E-0E71-3E1F5B9D09A5}"/>
              </a:ext>
            </a:extLst>
          </p:cNvPr>
          <p:cNvSpPr/>
          <p:nvPr/>
        </p:nvSpPr>
        <p:spPr bwMode="auto">
          <a:xfrm>
            <a:off x="560511" y="1652263"/>
            <a:ext cx="2664296" cy="2280793"/>
          </a:xfrm>
          <a:prstGeom prst="rect">
            <a:avLst/>
          </a:prstGeom>
          <a:noFill/>
          <a:ln w="12700" cap="flat" cmpd="sng" algn="ctr">
            <a:solidFill>
              <a:schemeClr val="bg2"/>
            </a:solidFill>
            <a:prstDash val="solid"/>
            <a:round/>
            <a:headEnd type="none" w="med" len="med"/>
            <a:tailEnd type="none" w="med" len="med"/>
          </a:ln>
          <a:effectLst/>
        </p:spPr>
        <p:txBody>
          <a:bodyPr vert="horz" wrap="none" lIns="18000" tIns="18000" rIns="18000" bIns="18000" numCol="1" rtlCol="0" anchor="ctr" anchorCtr="0" compatLnSpc="1">
            <a:prstTxWarp prst="textNoShape">
              <a:avLst/>
            </a:prstTxWarp>
          </a:bodyPr>
          <a:lstStyle/>
          <a:p>
            <a:pPr marL="0" marR="0" indent="0" algn="ctr" defTabSz="914400" rtl="0" eaLnBrk="1" fontAlgn="base" latinLnBrk="0" hangingPunct="1">
              <a:lnSpc>
                <a:spcPct val="120000"/>
              </a:lnSpc>
              <a:spcBef>
                <a:spcPct val="50000"/>
              </a:spcBef>
              <a:spcAft>
                <a:spcPct val="0"/>
              </a:spcAft>
              <a:buClr>
                <a:schemeClr val="bg2"/>
              </a:buClr>
              <a:buSzTx/>
              <a:buFont typeface="Wingdings" pitchFamily="2" charset="2"/>
              <a:buNone/>
              <a:tabLst/>
            </a:pPr>
            <a:r>
              <a:rPr kumimoji="1" lang="ja-JP" altLang="en-US" sz="1000" b="0" i="0" u="none" strike="noStrike" cap="none" normalizeH="0" baseline="0" dirty="0">
                <a:ln>
                  <a:noFill/>
                </a:ln>
                <a:solidFill>
                  <a:srgbClr val="000000"/>
                </a:solidFill>
                <a:effectLst/>
                <a:latin typeface="Arial" charset="0"/>
                <a:ea typeface="ＭＳ Ｐゴシック" charset="-128"/>
              </a:rPr>
              <a:t>写真、イメージ図</a:t>
            </a:r>
          </a:p>
        </p:txBody>
      </p:sp>
      <p:sp>
        <p:nvSpPr>
          <p:cNvPr id="26" name="Rectangle 3">
            <a:extLst>
              <a:ext uri="{FF2B5EF4-FFF2-40B4-BE49-F238E27FC236}">
                <a16:creationId xmlns:a16="http://schemas.microsoft.com/office/drawing/2014/main" id="{30F244BF-281A-3602-F734-68F5C5B16A2F}"/>
              </a:ext>
            </a:extLst>
          </p:cNvPr>
          <p:cNvSpPr txBox="1">
            <a:spLocks noChangeArrowheads="1"/>
          </p:cNvSpPr>
          <p:nvPr/>
        </p:nvSpPr>
        <p:spPr bwMode="auto">
          <a:xfrm>
            <a:off x="344488" y="1196752"/>
            <a:ext cx="9216000" cy="38350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eaLnBrk="1" hangingPunct="1">
              <a:spcBef>
                <a:spcPct val="0"/>
              </a:spcBef>
              <a:buClr>
                <a:srgbClr val="5A5A5A"/>
              </a:buClr>
              <a:buSzPct val="100000"/>
              <a:buFont typeface="Wingdings" pitchFamily="2" charset="2"/>
              <a:buNone/>
            </a:pPr>
            <a:r>
              <a:rPr lang="en-US" altLang="ja-JP" sz="1100" b="1" kern="0" dirty="0">
                <a:solidFill>
                  <a:schemeClr val="tx1"/>
                </a:solidFill>
                <a:highlight>
                  <a:srgbClr val="CCDAEC"/>
                </a:highlight>
                <a:latin typeface="Meiryo UI" panose="020B0604030504040204" pitchFamily="50" charset="-128"/>
                <a:ea typeface="Meiryo UI" panose="020B0604030504040204" pitchFamily="50" charset="-128"/>
              </a:rPr>
              <a:t>【</a:t>
            </a:r>
            <a:r>
              <a:rPr lang="ja-JP" altLang="en-US" sz="1100" b="1" kern="0" dirty="0">
                <a:solidFill>
                  <a:schemeClr val="tx1"/>
                </a:solidFill>
                <a:highlight>
                  <a:srgbClr val="CCDAEC"/>
                </a:highlight>
                <a:latin typeface="Meiryo UI" panose="020B0604030504040204" pitchFamily="50" charset="-128"/>
                <a:ea typeface="Meiryo UI" panose="020B0604030504040204" pitchFamily="50" charset="-128"/>
              </a:rPr>
              <a:t>拠点の完成イメージ（詳細）</a:t>
            </a:r>
            <a:r>
              <a:rPr lang="en-US" altLang="ja-JP" sz="1100" b="1" kern="0" dirty="0">
                <a:solidFill>
                  <a:schemeClr val="tx1"/>
                </a:solidFill>
                <a:highlight>
                  <a:srgbClr val="CCDAEC"/>
                </a:highlight>
                <a:latin typeface="Meiryo UI" panose="020B0604030504040204" pitchFamily="50" charset="-128"/>
                <a:ea typeface="Meiryo UI" panose="020B0604030504040204" pitchFamily="50" charset="-128"/>
              </a:rPr>
              <a:t>】</a:t>
            </a:r>
          </a:p>
          <a:p>
            <a:pPr marL="0" indent="0" eaLnBrk="1" hangingPunct="1">
              <a:spcBef>
                <a:spcPct val="0"/>
              </a:spcBef>
              <a:buClr>
                <a:srgbClr val="5A5A5A"/>
              </a:buClr>
              <a:buSzPct val="100000"/>
              <a:buNone/>
            </a:pPr>
            <a:r>
              <a:rPr lang="ja-JP" altLang="en-US" sz="1100" kern="0" dirty="0">
                <a:solidFill>
                  <a:schemeClr val="tx1"/>
                </a:solidFill>
                <a:latin typeface="Meiryo UI" panose="020B0604030504040204" pitchFamily="50" charset="-128"/>
                <a:ea typeface="Meiryo UI" panose="020B0604030504040204" pitchFamily="50" charset="-128"/>
              </a:rPr>
              <a:t>拠点の完成イメージをあらわす写真、イメージ図を貼付し、必要に応じて説明を記載してください（レイアウトは自由に変更ください）。</a:t>
            </a:r>
            <a:endParaRPr lang="en-US" altLang="ja-JP" sz="1100" b="1" kern="0" dirty="0">
              <a:solidFill>
                <a:schemeClr val="tx1"/>
              </a:solidFill>
              <a:latin typeface="Meiryo UI" panose="020B0604030504040204" pitchFamily="50" charset="-128"/>
              <a:ea typeface="Meiryo UI" panose="020B0604030504040204" pitchFamily="50" charset="-128"/>
            </a:endParaRPr>
          </a:p>
        </p:txBody>
      </p:sp>
      <p:sp>
        <p:nvSpPr>
          <p:cNvPr id="27" name="正方形/長方形 26">
            <a:extLst>
              <a:ext uri="{FF2B5EF4-FFF2-40B4-BE49-F238E27FC236}">
                <a16:creationId xmlns:a16="http://schemas.microsoft.com/office/drawing/2014/main" id="{2E06038D-1A28-92B5-C1DE-AE274A02EC85}"/>
              </a:ext>
            </a:extLst>
          </p:cNvPr>
          <p:cNvSpPr/>
          <p:nvPr/>
        </p:nvSpPr>
        <p:spPr bwMode="auto">
          <a:xfrm>
            <a:off x="3294283" y="1652262"/>
            <a:ext cx="1586709" cy="2280793"/>
          </a:xfrm>
          <a:prstGeom prst="rect">
            <a:avLst/>
          </a:prstGeom>
          <a:solidFill>
            <a:srgbClr val="F6F6F6"/>
          </a:solidFill>
          <a:ln w="12700" cap="flat" cmpd="sng" algn="ctr">
            <a:solidFill>
              <a:srgbClr val="F6F6F6"/>
            </a:solidFill>
            <a:prstDash val="solid"/>
            <a:round/>
            <a:headEnd type="none" w="med" len="med"/>
            <a:tailEnd type="none" w="med" len="med"/>
          </a:ln>
          <a:effectLst/>
        </p:spPr>
        <p:txBody>
          <a:bodyPr vert="horz" wrap="none" lIns="18000" tIns="18000" rIns="18000" bIns="18000" numCol="1" rtlCol="0" anchor="ctr" anchorCtr="0" compatLnSpc="1">
            <a:prstTxWarp prst="textNoShape">
              <a:avLst/>
            </a:prstTxWarp>
          </a:bodyPr>
          <a:lstStyle/>
          <a:p>
            <a:pPr>
              <a:buClr>
                <a:srgbClr val="5A5A5A"/>
              </a:buClr>
              <a:buSzPct val="100000"/>
            </a:pPr>
            <a:r>
              <a:rPr lang="ja-JP" altLang="en-US" dirty="0"/>
              <a:t>説明</a:t>
            </a:r>
          </a:p>
        </p:txBody>
      </p:sp>
      <p:sp>
        <p:nvSpPr>
          <p:cNvPr id="4" name="正方形/長方形 3">
            <a:extLst>
              <a:ext uri="{FF2B5EF4-FFF2-40B4-BE49-F238E27FC236}">
                <a16:creationId xmlns:a16="http://schemas.microsoft.com/office/drawing/2014/main" id="{B32B5DEC-85FA-AEC4-ED20-417A8A01A798}"/>
              </a:ext>
            </a:extLst>
          </p:cNvPr>
          <p:cNvSpPr/>
          <p:nvPr/>
        </p:nvSpPr>
        <p:spPr bwMode="auto">
          <a:xfrm>
            <a:off x="563044" y="4085457"/>
            <a:ext cx="2664296" cy="2280793"/>
          </a:xfrm>
          <a:prstGeom prst="rect">
            <a:avLst/>
          </a:prstGeom>
          <a:noFill/>
          <a:ln w="12700" cap="flat" cmpd="sng" algn="ctr">
            <a:solidFill>
              <a:schemeClr val="bg2"/>
            </a:solidFill>
            <a:prstDash val="solid"/>
            <a:round/>
            <a:headEnd type="none" w="med" len="med"/>
            <a:tailEnd type="none" w="med" len="med"/>
          </a:ln>
          <a:effectLst/>
        </p:spPr>
        <p:txBody>
          <a:bodyPr vert="horz" wrap="none" lIns="18000" tIns="18000" rIns="18000" bIns="18000" numCol="1" rtlCol="0" anchor="ctr" anchorCtr="0" compatLnSpc="1">
            <a:prstTxWarp prst="textNoShape">
              <a:avLst/>
            </a:prstTxWarp>
          </a:bodyPr>
          <a:lstStyle/>
          <a:p>
            <a:pPr marL="0" marR="0" indent="0" algn="ctr" defTabSz="914400" rtl="0" eaLnBrk="1" fontAlgn="base" latinLnBrk="0" hangingPunct="1">
              <a:lnSpc>
                <a:spcPct val="120000"/>
              </a:lnSpc>
              <a:spcBef>
                <a:spcPct val="50000"/>
              </a:spcBef>
              <a:spcAft>
                <a:spcPct val="0"/>
              </a:spcAft>
              <a:buClr>
                <a:schemeClr val="bg2"/>
              </a:buClr>
              <a:buSzTx/>
              <a:buFont typeface="Wingdings" pitchFamily="2" charset="2"/>
              <a:buNone/>
              <a:tabLst/>
            </a:pPr>
            <a:r>
              <a:rPr kumimoji="1" lang="ja-JP" altLang="en-US" sz="1000" b="0" i="0" u="none" strike="noStrike" cap="none" normalizeH="0" baseline="0" dirty="0">
                <a:ln>
                  <a:noFill/>
                </a:ln>
                <a:solidFill>
                  <a:srgbClr val="000000"/>
                </a:solidFill>
                <a:effectLst/>
                <a:latin typeface="Arial" charset="0"/>
                <a:ea typeface="ＭＳ Ｐゴシック" charset="-128"/>
              </a:rPr>
              <a:t>写真、イメージ図</a:t>
            </a:r>
          </a:p>
        </p:txBody>
      </p:sp>
      <p:sp>
        <p:nvSpPr>
          <p:cNvPr id="6" name="正方形/長方形 5">
            <a:extLst>
              <a:ext uri="{FF2B5EF4-FFF2-40B4-BE49-F238E27FC236}">
                <a16:creationId xmlns:a16="http://schemas.microsoft.com/office/drawing/2014/main" id="{DE5B7ADA-052A-7670-D575-B63D4E713593}"/>
              </a:ext>
            </a:extLst>
          </p:cNvPr>
          <p:cNvSpPr/>
          <p:nvPr/>
        </p:nvSpPr>
        <p:spPr bwMode="auto">
          <a:xfrm>
            <a:off x="3296816" y="4085456"/>
            <a:ext cx="1586709" cy="2280793"/>
          </a:xfrm>
          <a:prstGeom prst="rect">
            <a:avLst/>
          </a:prstGeom>
          <a:solidFill>
            <a:srgbClr val="F6F6F6"/>
          </a:solidFill>
          <a:ln w="12700" cap="flat" cmpd="sng" algn="ctr">
            <a:solidFill>
              <a:srgbClr val="F6F6F6"/>
            </a:solidFill>
            <a:prstDash val="solid"/>
            <a:round/>
            <a:headEnd type="none" w="med" len="med"/>
            <a:tailEnd type="none" w="med" len="med"/>
          </a:ln>
          <a:effectLst/>
        </p:spPr>
        <p:txBody>
          <a:bodyPr vert="horz" wrap="none" lIns="18000" tIns="18000" rIns="18000" bIns="18000" numCol="1" rtlCol="0" anchor="ctr" anchorCtr="0" compatLnSpc="1">
            <a:prstTxWarp prst="textNoShape">
              <a:avLst/>
            </a:prstTxWarp>
          </a:bodyPr>
          <a:lstStyle/>
          <a:p>
            <a:pPr>
              <a:buClr>
                <a:srgbClr val="5A5A5A"/>
              </a:buClr>
              <a:buSzPct val="100000"/>
            </a:pPr>
            <a:r>
              <a:rPr lang="ja-JP" altLang="en-US" dirty="0"/>
              <a:t>説明</a:t>
            </a:r>
          </a:p>
        </p:txBody>
      </p:sp>
      <p:sp>
        <p:nvSpPr>
          <p:cNvPr id="10" name="正方形/長方形 9">
            <a:extLst>
              <a:ext uri="{FF2B5EF4-FFF2-40B4-BE49-F238E27FC236}">
                <a16:creationId xmlns:a16="http://schemas.microsoft.com/office/drawing/2014/main" id="{AE2262D9-A28A-88D3-4727-2B9A0E78A407}"/>
              </a:ext>
            </a:extLst>
          </p:cNvPr>
          <p:cNvSpPr/>
          <p:nvPr/>
        </p:nvSpPr>
        <p:spPr bwMode="auto">
          <a:xfrm>
            <a:off x="5216318" y="1652263"/>
            <a:ext cx="2664296" cy="2280793"/>
          </a:xfrm>
          <a:prstGeom prst="rect">
            <a:avLst/>
          </a:prstGeom>
          <a:noFill/>
          <a:ln w="12700" cap="flat" cmpd="sng" algn="ctr">
            <a:solidFill>
              <a:schemeClr val="bg2"/>
            </a:solidFill>
            <a:prstDash val="solid"/>
            <a:round/>
            <a:headEnd type="none" w="med" len="med"/>
            <a:tailEnd type="none" w="med" len="med"/>
          </a:ln>
          <a:effectLst/>
        </p:spPr>
        <p:txBody>
          <a:bodyPr vert="horz" wrap="none" lIns="18000" tIns="18000" rIns="18000" bIns="18000" numCol="1" rtlCol="0" anchor="ctr" anchorCtr="0" compatLnSpc="1">
            <a:prstTxWarp prst="textNoShape">
              <a:avLst/>
            </a:prstTxWarp>
          </a:bodyPr>
          <a:lstStyle/>
          <a:p>
            <a:pPr marL="0" marR="0" indent="0" algn="ctr" defTabSz="914400" rtl="0" eaLnBrk="1" fontAlgn="base" latinLnBrk="0" hangingPunct="1">
              <a:lnSpc>
                <a:spcPct val="120000"/>
              </a:lnSpc>
              <a:spcBef>
                <a:spcPct val="50000"/>
              </a:spcBef>
              <a:spcAft>
                <a:spcPct val="0"/>
              </a:spcAft>
              <a:buClr>
                <a:schemeClr val="bg2"/>
              </a:buClr>
              <a:buSzTx/>
              <a:buFont typeface="Wingdings" pitchFamily="2" charset="2"/>
              <a:buNone/>
              <a:tabLst/>
            </a:pPr>
            <a:r>
              <a:rPr kumimoji="1" lang="ja-JP" altLang="en-US" sz="1000" b="0" i="0" u="none" strike="noStrike" cap="none" normalizeH="0" baseline="0" dirty="0">
                <a:ln>
                  <a:noFill/>
                </a:ln>
                <a:solidFill>
                  <a:srgbClr val="000000"/>
                </a:solidFill>
                <a:effectLst/>
                <a:latin typeface="Arial" charset="0"/>
                <a:ea typeface="ＭＳ Ｐゴシック" charset="-128"/>
              </a:rPr>
              <a:t>写真、イメージ図</a:t>
            </a:r>
          </a:p>
        </p:txBody>
      </p:sp>
      <p:sp>
        <p:nvSpPr>
          <p:cNvPr id="11" name="正方形/長方形 10">
            <a:extLst>
              <a:ext uri="{FF2B5EF4-FFF2-40B4-BE49-F238E27FC236}">
                <a16:creationId xmlns:a16="http://schemas.microsoft.com/office/drawing/2014/main" id="{A285D746-C01C-C010-D861-CDA76F1BD674}"/>
              </a:ext>
            </a:extLst>
          </p:cNvPr>
          <p:cNvSpPr/>
          <p:nvPr/>
        </p:nvSpPr>
        <p:spPr bwMode="auto">
          <a:xfrm>
            <a:off x="7950090" y="1652262"/>
            <a:ext cx="1586709" cy="2280793"/>
          </a:xfrm>
          <a:prstGeom prst="rect">
            <a:avLst/>
          </a:prstGeom>
          <a:solidFill>
            <a:srgbClr val="F6F6F6"/>
          </a:solidFill>
          <a:ln w="12700" cap="flat" cmpd="sng" algn="ctr">
            <a:solidFill>
              <a:srgbClr val="F6F6F6"/>
            </a:solidFill>
            <a:prstDash val="solid"/>
            <a:round/>
            <a:headEnd type="none" w="med" len="med"/>
            <a:tailEnd type="none" w="med" len="med"/>
          </a:ln>
          <a:effectLst/>
        </p:spPr>
        <p:txBody>
          <a:bodyPr vert="horz" wrap="none" lIns="18000" tIns="18000" rIns="18000" bIns="18000" numCol="1" rtlCol="0" anchor="ctr" anchorCtr="0" compatLnSpc="1">
            <a:prstTxWarp prst="textNoShape">
              <a:avLst/>
            </a:prstTxWarp>
          </a:bodyPr>
          <a:lstStyle/>
          <a:p>
            <a:pPr>
              <a:buClr>
                <a:srgbClr val="5A5A5A"/>
              </a:buClr>
              <a:buSzPct val="100000"/>
            </a:pPr>
            <a:r>
              <a:rPr lang="ja-JP" altLang="en-US" dirty="0"/>
              <a:t>説明</a:t>
            </a:r>
          </a:p>
        </p:txBody>
      </p:sp>
      <p:sp>
        <p:nvSpPr>
          <p:cNvPr id="12" name="正方形/長方形 11">
            <a:extLst>
              <a:ext uri="{FF2B5EF4-FFF2-40B4-BE49-F238E27FC236}">
                <a16:creationId xmlns:a16="http://schemas.microsoft.com/office/drawing/2014/main" id="{E0637CB1-F369-4399-0187-2E5B49C43F44}"/>
              </a:ext>
            </a:extLst>
          </p:cNvPr>
          <p:cNvSpPr/>
          <p:nvPr/>
        </p:nvSpPr>
        <p:spPr bwMode="auto">
          <a:xfrm>
            <a:off x="5218851" y="4085457"/>
            <a:ext cx="2664296" cy="2280793"/>
          </a:xfrm>
          <a:prstGeom prst="rect">
            <a:avLst/>
          </a:prstGeom>
          <a:noFill/>
          <a:ln w="12700" cap="flat" cmpd="sng" algn="ctr">
            <a:solidFill>
              <a:schemeClr val="bg2"/>
            </a:solidFill>
            <a:prstDash val="solid"/>
            <a:round/>
            <a:headEnd type="none" w="med" len="med"/>
            <a:tailEnd type="none" w="med" len="med"/>
          </a:ln>
          <a:effectLst/>
        </p:spPr>
        <p:txBody>
          <a:bodyPr vert="horz" wrap="none" lIns="18000" tIns="18000" rIns="18000" bIns="18000" numCol="1" rtlCol="0" anchor="ctr" anchorCtr="0" compatLnSpc="1">
            <a:prstTxWarp prst="textNoShape">
              <a:avLst/>
            </a:prstTxWarp>
          </a:bodyPr>
          <a:lstStyle/>
          <a:p>
            <a:pPr marL="0" marR="0" indent="0" algn="ctr" defTabSz="914400" rtl="0" eaLnBrk="1" fontAlgn="base" latinLnBrk="0" hangingPunct="1">
              <a:lnSpc>
                <a:spcPct val="120000"/>
              </a:lnSpc>
              <a:spcBef>
                <a:spcPct val="50000"/>
              </a:spcBef>
              <a:spcAft>
                <a:spcPct val="0"/>
              </a:spcAft>
              <a:buClr>
                <a:schemeClr val="bg2"/>
              </a:buClr>
              <a:buSzTx/>
              <a:buFont typeface="Wingdings" pitchFamily="2" charset="2"/>
              <a:buNone/>
              <a:tabLst/>
            </a:pPr>
            <a:r>
              <a:rPr kumimoji="1" lang="ja-JP" altLang="en-US" sz="1000" b="0" i="0" u="none" strike="noStrike" cap="none" normalizeH="0" baseline="0" dirty="0">
                <a:ln>
                  <a:noFill/>
                </a:ln>
                <a:solidFill>
                  <a:srgbClr val="000000"/>
                </a:solidFill>
                <a:effectLst/>
                <a:latin typeface="Arial" charset="0"/>
                <a:ea typeface="ＭＳ Ｐゴシック" charset="-128"/>
              </a:rPr>
              <a:t>写真、イメージ図</a:t>
            </a:r>
          </a:p>
        </p:txBody>
      </p:sp>
      <p:sp>
        <p:nvSpPr>
          <p:cNvPr id="13" name="正方形/長方形 12">
            <a:extLst>
              <a:ext uri="{FF2B5EF4-FFF2-40B4-BE49-F238E27FC236}">
                <a16:creationId xmlns:a16="http://schemas.microsoft.com/office/drawing/2014/main" id="{A69902F4-9949-D9AC-CEB3-2DE56886822A}"/>
              </a:ext>
            </a:extLst>
          </p:cNvPr>
          <p:cNvSpPr/>
          <p:nvPr/>
        </p:nvSpPr>
        <p:spPr bwMode="auto">
          <a:xfrm>
            <a:off x="7952623" y="4085456"/>
            <a:ext cx="1586709" cy="2280793"/>
          </a:xfrm>
          <a:prstGeom prst="rect">
            <a:avLst/>
          </a:prstGeom>
          <a:solidFill>
            <a:srgbClr val="F6F6F6"/>
          </a:solidFill>
          <a:ln w="12700" cap="flat" cmpd="sng" algn="ctr">
            <a:solidFill>
              <a:srgbClr val="F6F6F6"/>
            </a:solidFill>
            <a:prstDash val="solid"/>
            <a:round/>
            <a:headEnd type="none" w="med" len="med"/>
            <a:tailEnd type="none" w="med" len="med"/>
          </a:ln>
          <a:effectLst/>
        </p:spPr>
        <p:txBody>
          <a:bodyPr vert="horz" wrap="none" lIns="18000" tIns="18000" rIns="18000" bIns="18000" numCol="1" rtlCol="0" anchor="ctr" anchorCtr="0" compatLnSpc="1">
            <a:prstTxWarp prst="textNoShape">
              <a:avLst/>
            </a:prstTxWarp>
          </a:bodyPr>
          <a:lstStyle/>
          <a:p>
            <a:pPr>
              <a:buClr>
                <a:srgbClr val="5A5A5A"/>
              </a:buClr>
              <a:buSzPct val="100000"/>
            </a:pPr>
            <a:r>
              <a:rPr lang="ja-JP" altLang="en-US" dirty="0"/>
              <a:t>説明</a:t>
            </a:r>
          </a:p>
        </p:txBody>
      </p:sp>
      <p:sp>
        <p:nvSpPr>
          <p:cNvPr id="14" name="正方形/長方形 13">
            <a:extLst>
              <a:ext uri="{FF2B5EF4-FFF2-40B4-BE49-F238E27FC236}">
                <a16:creationId xmlns:a16="http://schemas.microsoft.com/office/drawing/2014/main" id="{92D45215-0663-0E85-7C6C-1A13B7A7C83B}"/>
              </a:ext>
            </a:extLst>
          </p:cNvPr>
          <p:cNvSpPr/>
          <p:nvPr/>
        </p:nvSpPr>
        <p:spPr bwMode="auto">
          <a:xfrm rot="19808398">
            <a:off x="2934245" y="3272443"/>
            <a:ext cx="4176464" cy="1080120"/>
          </a:xfrm>
          <a:prstGeom prst="rect">
            <a:avLst/>
          </a:prstGeom>
          <a:solidFill>
            <a:srgbClr val="FFFFFF">
              <a:alpha val="60000"/>
            </a:srgbClr>
          </a:solidFill>
          <a:ln w="12700" cap="flat" cmpd="sng" algn="ctr">
            <a:solidFill>
              <a:srgbClr val="E60000"/>
            </a:solidFill>
            <a:prstDash val="solid"/>
            <a:round/>
            <a:headEnd type="none" w="med" len="med"/>
            <a:tailEnd type="none" w="med" len="med"/>
          </a:ln>
          <a:effectLst/>
        </p:spPr>
        <p:txBody>
          <a:bodyPr vert="horz" wrap="none" lIns="18000" tIns="18000" rIns="18000" bIns="18000" numCol="1" rtlCol="0" anchor="ctr" anchorCtr="0" compatLnSpc="1">
            <a:prstTxWarp prst="textNoShape">
              <a:avLst/>
            </a:prstTxWarp>
          </a:bodyPr>
          <a:lstStyle/>
          <a:p>
            <a:pPr marL="0" marR="0" indent="0" algn="ctr" defTabSz="914400" rtl="0" eaLnBrk="1" fontAlgn="base" latinLnBrk="0" hangingPunct="1">
              <a:lnSpc>
                <a:spcPct val="120000"/>
              </a:lnSpc>
              <a:spcBef>
                <a:spcPct val="50000"/>
              </a:spcBef>
              <a:spcAft>
                <a:spcPct val="0"/>
              </a:spcAft>
              <a:buClr>
                <a:schemeClr val="bg2"/>
              </a:buClr>
              <a:buSzTx/>
              <a:buFont typeface="Wingdings" pitchFamily="2" charset="2"/>
              <a:buNone/>
              <a:tabLst/>
            </a:pPr>
            <a:r>
              <a:rPr kumimoji="1" lang="en-US" altLang="ja-JP" sz="2800" b="0" i="0" u="none" strike="noStrike" cap="none" normalizeH="0" baseline="0" dirty="0">
                <a:ln>
                  <a:noFill/>
                </a:ln>
                <a:solidFill>
                  <a:srgbClr val="FF0000"/>
                </a:solidFill>
                <a:effectLst/>
                <a:latin typeface="Arial" charset="0"/>
                <a:ea typeface="ＭＳ Ｐゴシック" charset="-128"/>
              </a:rPr>
              <a:t>IMAGE</a:t>
            </a:r>
            <a:endParaRPr kumimoji="1" lang="ja-JP" altLang="en-US" sz="2800" b="0" i="0" u="none" strike="noStrike" cap="none" normalizeH="0" baseline="0" dirty="0">
              <a:ln>
                <a:noFill/>
              </a:ln>
              <a:solidFill>
                <a:srgbClr val="FF0000"/>
              </a:solidFill>
              <a:effectLst/>
              <a:latin typeface="Arial" charset="0"/>
              <a:ea typeface="ＭＳ Ｐゴシック" charset="-128"/>
            </a:endParaRPr>
          </a:p>
        </p:txBody>
      </p:sp>
      <p:sp>
        <p:nvSpPr>
          <p:cNvPr id="3" name="Rectangle 3">
            <a:extLst>
              <a:ext uri="{FF2B5EF4-FFF2-40B4-BE49-F238E27FC236}">
                <a16:creationId xmlns:a16="http://schemas.microsoft.com/office/drawing/2014/main" id="{5D2CC9DA-50D4-4B61-A2C5-8ED692EEF8F8}"/>
              </a:ext>
            </a:extLst>
          </p:cNvPr>
          <p:cNvSpPr txBox="1">
            <a:spLocks noChangeArrowheads="1"/>
          </p:cNvSpPr>
          <p:nvPr/>
        </p:nvSpPr>
        <p:spPr bwMode="auto">
          <a:xfrm>
            <a:off x="7401271" y="319526"/>
            <a:ext cx="2146759" cy="18037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266700" indent="-266700" algn="l" rtl="0" eaLnBrk="0" fontAlgn="base" hangingPunct="0">
              <a:lnSpc>
                <a:spcPct val="120000"/>
              </a:lnSpc>
              <a:spcBef>
                <a:spcPct val="30000"/>
              </a:spcBef>
              <a:spcAft>
                <a:spcPct val="0"/>
              </a:spcAft>
              <a:buClr>
                <a:schemeClr val="bg2"/>
              </a:buClr>
              <a:buFont typeface="Wingdings" pitchFamily="2" charset="2"/>
              <a:buChar char="n"/>
              <a:defRPr kumimoji="1" sz="1400">
                <a:solidFill>
                  <a:srgbClr val="000000"/>
                </a:solidFill>
                <a:latin typeface="Arial" panose="020B0604020202020204" pitchFamily="34" charset="0"/>
                <a:ea typeface="ＭＳ Ｐゴシック" panose="020B0600070205080204" pitchFamily="50" charset="-128"/>
                <a:cs typeface="+mn-cs"/>
              </a:defRPr>
            </a:lvl1pPr>
            <a:lvl2pPr marL="539750" indent="-271463" algn="l" rtl="0" eaLnBrk="0" fontAlgn="base" hangingPunct="0">
              <a:lnSpc>
                <a:spcPct val="120000"/>
              </a:lnSpc>
              <a:spcBef>
                <a:spcPct val="30000"/>
              </a:spcBef>
              <a:spcAft>
                <a:spcPct val="0"/>
              </a:spcAft>
              <a:buClr>
                <a:schemeClr val="bg2"/>
              </a:buClr>
              <a:buFont typeface="Wingdings" pitchFamily="2" charset="2"/>
              <a:buChar char="l"/>
              <a:defRPr kumimoji="1" sz="1200">
                <a:solidFill>
                  <a:srgbClr val="000000"/>
                </a:solidFill>
                <a:latin typeface="Arial" panose="020B0604020202020204" pitchFamily="34" charset="0"/>
                <a:ea typeface="ＭＳ Ｐゴシック" panose="020B0600070205080204" pitchFamily="50" charset="-128"/>
              </a:defRPr>
            </a:lvl2pPr>
            <a:lvl3pPr marL="812800" indent="-271463" algn="l" rtl="0" eaLnBrk="0" fontAlgn="base" hangingPunct="0">
              <a:lnSpc>
                <a:spcPct val="120000"/>
              </a:lnSpc>
              <a:spcBef>
                <a:spcPct val="30000"/>
              </a:spcBef>
              <a:spcAft>
                <a:spcPct val="0"/>
              </a:spcAft>
              <a:buClr>
                <a:schemeClr val="bg2"/>
              </a:buClr>
              <a:buFont typeface="ＭＳ Ｐゴシック" charset="-128"/>
              <a:buChar char="–"/>
              <a:defRPr sz="1200">
                <a:solidFill>
                  <a:srgbClr val="000000"/>
                </a:solidFill>
                <a:latin typeface="Arial" panose="020B0604020202020204" pitchFamily="34" charset="0"/>
                <a:ea typeface="ＭＳ Ｐゴシック" panose="020B0600070205080204" pitchFamily="50" charset="-128"/>
              </a:defRPr>
            </a:lvl3pPr>
            <a:lvl4pPr marL="1079500" indent="-265113" algn="l" rtl="0" eaLnBrk="0" fontAlgn="base" hangingPunct="0">
              <a:lnSpc>
                <a:spcPct val="120000"/>
              </a:lnSpc>
              <a:spcBef>
                <a:spcPct val="30000"/>
              </a:spcBef>
              <a:spcAft>
                <a:spcPct val="0"/>
              </a:spcAft>
              <a:buClr>
                <a:schemeClr val="bg2"/>
              </a:buClr>
              <a:buFont typeface="ＭＳ Ｐゴシック" charset="-128"/>
              <a:buChar char="–"/>
              <a:defRPr kumimoji="1" sz="1200">
                <a:solidFill>
                  <a:srgbClr val="000000"/>
                </a:solidFill>
                <a:latin typeface="Arial" panose="020B0604020202020204" pitchFamily="34" charset="0"/>
                <a:ea typeface="ＭＳ Ｐゴシック" panose="020B0600070205080204" pitchFamily="50" charset="-128"/>
              </a:defRPr>
            </a:lvl4pPr>
            <a:lvl5pPr marL="1968500" indent="-268288" algn="just" defTabSz="990600" rtl="0" eaLnBrk="0" fontAlgn="base" hangingPunct="0">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5pPr>
            <a:lvl6pPr marL="24257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6pPr>
            <a:lvl7pPr marL="28829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7pPr>
            <a:lvl8pPr marL="33401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8pPr>
            <a:lvl9pPr marL="3797300" indent="-268288" algn="just" defTabSz="990600" rtl="0" fontAlgn="base">
              <a:lnSpc>
                <a:spcPct val="120000"/>
              </a:lnSpc>
              <a:spcBef>
                <a:spcPct val="30000"/>
              </a:spcBef>
              <a:spcAft>
                <a:spcPct val="0"/>
              </a:spcAft>
              <a:buClr>
                <a:schemeClr val="bg2"/>
              </a:buClr>
              <a:buFont typeface="ＭＳ Ｐ明朝" charset="-128"/>
              <a:buChar char="–"/>
              <a:defRPr kumimoji="1" sz="1200">
                <a:solidFill>
                  <a:schemeClr val="tx1"/>
                </a:solidFill>
                <a:latin typeface="+mn-lt"/>
                <a:ea typeface="+mn-ea"/>
              </a:defRPr>
            </a:lvl9pPr>
          </a:lstStyle>
          <a:p>
            <a:pPr marL="0" indent="0" algn="r" eaLnBrk="1" hangingPunct="1">
              <a:spcBef>
                <a:spcPct val="0"/>
              </a:spcBef>
              <a:buClr>
                <a:srgbClr val="5A5A5A"/>
              </a:buClr>
              <a:buSzPct val="100000"/>
              <a:buFont typeface="Wingdings" pitchFamily="2" charset="2"/>
              <a:buNone/>
            </a:pPr>
            <a:r>
              <a:rPr lang="ja-JP" altLang="en-US" sz="1100" kern="0" dirty="0">
                <a:solidFill>
                  <a:schemeClr val="tx1"/>
                </a:solidFill>
                <a:latin typeface="Meiryo UI" panose="020B0604030504040204" pitchFamily="50" charset="-128"/>
                <a:ea typeface="Meiryo UI" panose="020B0604030504040204" pitchFamily="50" charset="-128"/>
              </a:rPr>
              <a:t>審査基準：適切性・妥当性</a:t>
            </a:r>
            <a:endParaRPr lang="en-US" altLang="ja-JP" sz="1100" kern="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35954177"/>
      </p:ext>
    </p:extLst>
  </p:cSld>
  <p:clrMapOvr>
    <a:masterClrMapping/>
  </p:clrMapOvr>
</p:sld>
</file>

<file path=ppt/theme/theme1.xml><?xml version="1.0" encoding="utf-8"?>
<a:theme xmlns:a="http://schemas.openxmlformats.org/drawingml/2006/main" name="1_新しいﾌﾟﾚｾﾞﾝﾃｰｼｮﾝ">
  <a:themeElements>
    <a:clrScheme name="1_新しいﾌﾟﾚｾﾞﾝﾃｰｼｮﾝ 10">
      <a:dk1>
        <a:srgbClr val="000000"/>
      </a:dk1>
      <a:lt1>
        <a:srgbClr val="FFFFFF"/>
      </a:lt1>
      <a:dk2>
        <a:srgbClr val="000000"/>
      </a:dk2>
      <a:lt2>
        <a:srgbClr val="5A5A5A"/>
      </a:lt2>
      <a:accent1>
        <a:srgbClr val="A2BBDC"/>
      </a:accent1>
      <a:accent2>
        <a:srgbClr val="3D6AA7"/>
      </a:accent2>
      <a:accent3>
        <a:srgbClr val="FFFFFF"/>
      </a:accent3>
      <a:accent4>
        <a:srgbClr val="000000"/>
      </a:accent4>
      <a:accent5>
        <a:srgbClr val="CEDAEB"/>
      </a:accent5>
      <a:accent6>
        <a:srgbClr val="365F97"/>
      </a:accent6>
      <a:hlink>
        <a:srgbClr val="F1DB9D"/>
      </a:hlink>
      <a:folHlink>
        <a:srgbClr val="DADADA"/>
      </a:folHlink>
    </a:clrScheme>
    <a:fontScheme name="1_新しいﾌﾟﾚｾﾞﾝﾃｰｼｮﾝ">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bg2"/>
          </a:solidFill>
          <a:prstDash val="solid"/>
          <a:round/>
          <a:headEnd type="none" w="med" len="med"/>
          <a:tailEnd type="none" w="med" len="med"/>
        </a:ln>
        <a:effectLst/>
      </a:spPr>
      <a:bodyPr vert="horz" wrap="none" lIns="18000" tIns="18000" rIns="18000" bIns="18000" numCol="1" anchor="ctr" anchorCtr="0" compatLnSpc="1">
        <a:prstTxWarp prst="textNoShape">
          <a:avLst/>
        </a:prstTxWarp>
      </a:bodyPr>
      <a:lstStyle>
        <a:defPPr marL="0" marR="0" indent="0" algn="ctr" defTabSz="914400" rtl="0" eaLnBrk="1" fontAlgn="base" latinLnBrk="0" hangingPunct="1">
          <a:lnSpc>
            <a:spcPct val="120000"/>
          </a:lnSpc>
          <a:spcBef>
            <a:spcPct val="50000"/>
          </a:spcBef>
          <a:spcAft>
            <a:spcPct val="0"/>
          </a:spcAft>
          <a:buClr>
            <a:schemeClr val="bg2"/>
          </a:buClr>
          <a:buSzTx/>
          <a:buFont typeface="Wingdings" pitchFamily="2" charset="2"/>
          <a:buNone/>
          <a:tabLst/>
          <a:defRPr kumimoji="1" lang="ja-JP" altLang="en-US" sz="1000" b="0" i="0" u="none" strike="noStrike" cap="none" normalizeH="0" baseline="0" smtClean="0">
            <a:ln>
              <a:noFill/>
            </a:ln>
            <a:solidFill>
              <a:srgbClr val="000000"/>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chemeClr val="accent1"/>
        </a:solidFill>
        <a:ln w="12700" cap="flat" cmpd="sng" algn="ctr">
          <a:solidFill>
            <a:schemeClr val="bg2"/>
          </a:solidFill>
          <a:prstDash val="solid"/>
          <a:round/>
          <a:headEnd type="none" w="med" len="med"/>
          <a:tailEnd type="none" w="med" len="med"/>
        </a:ln>
        <a:effectLst/>
      </a:spPr>
      <a:bodyPr vert="horz" wrap="none" lIns="18000" tIns="18000" rIns="18000" bIns="18000" numCol="1" anchor="ctr" anchorCtr="0" compatLnSpc="1">
        <a:prstTxWarp prst="textNoShape">
          <a:avLst/>
        </a:prstTxWarp>
      </a:bodyPr>
      <a:lstStyle>
        <a:defPPr marL="0" marR="0" indent="0" algn="ctr" defTabSz="914400" rtl="0" eaLnBrk="1" fontAlgn="base" latinLnBrk="0" hangingPunct="1">
          <a:lnSpc>
            <a:spcPct val="120000"/>
          </a:lnSpc>
          <a:spcBef>
            <a:spcPct val="50000"/>
          </a:spcBef>
          <a:spcAft>
            <a:spcPct val="0"/>
          </a:spcAft>
          <a:buClr>
            <a:schemeClr val="bg2"/>
          </a:buClr>
          <a:buSzTx/>
          <a:buFont typeface="Wingdings" pitchFamily="2" charset="2"/>
          <a:buNone/>
          <a:tabLst/>
          <a:defRPr kumimoji="1" lang="ja-JP" altLang="en-US" sz="1000" b="0" i="0" u="none" strike="noStrike" cap="none" normalizeH="0" baseline="0" smtClean="0">
            <a:ln>
              <a:noFill/>
            </a:ln>
            <a:solidFill>
              <a:srgbClr val="000000"/>
            </a:solidFill>
            <a:effectLst/>
            <a:latin typeface="Arial" charset="0"/>
            <a:ea typeface="ＭＳ Ｐゴシック" charset="-128"/>
          </a:defRPr>
        </a:defPPr>
      </a:lstStyle>
    </a:lnDef>
  </a:objectDefaults>
  <a:extraClrSchemeLst>
    <a:extraClrScheme>
      <a:clrScheme name="1_新しいﾌﾟﾚｾﾞﾝﾃｰｼｮﾝ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新しいﾌﾟﾚｾﾞﾝﾃｰｼｮﾝ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1_新しいﾌﾟﾚｾﾞﾝﾃｰｼｮﾝ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新しいﾌﾟﾚｾﾞﾝﾃｰｼｮﾝ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新しいﾌﾟﾚｾﾞﾝﾃｰｼｮﾝ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新しいﾌﾟﾚｾﾞﾝﾃｰｼｮﾝ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1_新しいﾌﾟﾚｾﾞﾝﾃｰｼｮﾝ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1_新しいﾌﾟﾚｾﾞﾝﾃｰｼｮﾝ 8">
        <a:dk1>
          <a:srgbClr val="000000"/>
        </a:dk1>
        <a:lt1>
          <a:srgbClr val="FFFFFF"/>
        </a:lt1>
        <a:dk2>
          <a:srgbClr val="000000"/>
        </a:dk2>
        <a:lt2>
          <a:srgbClr val="5A5A5A"/>
        </a:lt2>
        <a:accent1>
          <a:srgbClr val="CCDAEC"/>
        </a:accent1>
        <a:accent2>
          <a:srgbClr val="F1DB9D"/>
        </a:accent2>
        <a:accent3>
          <a:srgbClr val="FFFFFF"/>
        </a:accent3>
        <a:accent4>
          <a:srgbClr val="000000"/>
        </a:accent4>
        <a:accent5>
          <a:srgbClr val="E2EAF4"/>
        </a:accent5>
        <a:accent6>
          <a:srgbClr val="DAC68E"/>
        </a:accent6>
        <a:hlink>
          <a:srgbClr val="DADADA"/>
        </a:hlink>
        <a:folHlink>
          <a:srgbClr val="3D6AA7"/>
        </a:folHlink>
      </a:clrScheme>
      <a:clrMap bg1="lt1" tx1="dk1" bg2="lt2" tx2="dk2" accent1="accent1" accent2="accent2" accent3="accent3" accent4="accent4" accent5="accent5" accent6="accent6" hlink="hlink" folHlink="folHlink"/>
    </a:extraClrScheme>
    <a:extraClrScheme>
      <a:clrScheme name="1_新しいﾌﾟﾚｾﾞﾝﾃｰｼｮﾝ 9">
        <a:dk1>
          <a:srgbClr val="000000"/>
        </a:dk1>
        <a:lt1>
          <a:srgbClr val="FFFFFF"/>
        </a:lt1>
        <a:dk2>
          <a:srgbClr val="000000"/>
        </a:dk2>
        <a:lt2>
          <a:srgbClr val="5A5A5A"/>
        </a:lt2>
        <a:accent1>
          <a:srgbClr val="CCDAEC"/>
        </a:accent1>
        <a:accent2>
          <a:srgbClr val="3D6AA7"/>
        </a:accent2>
        <a:accent3>
          <a:srgbClr val="FFFFFF"/>
        </a:accent3>
        <a:accent4>
          <a:srgbClr val="000000"/>
        </a:accent4>
        <a:accent5>
          <a:srgbClr val="E2EAF4"/>
        </a:accent5>
        <a:accent6>
          <a:srgbClr val="365F97"/>
        </a:accent6>
        <a:hlink>
          <a:srgbClr val="F1DB9D"/>
        </a:hlink>
        <a:folHlink>
          <a:srgbClr val="DADADA"/>
        </a:folHlink>
      </a:clrScheme>
      <a:clrMap bg1="lt1" tx1="dk1" bg2="lt2" tx2="dk2" accent1="accent1" accent2="accent2" accent3="accent3" accent4="accent4" accent5="accent5" accent6="accent6" hlink="hlink" folHlink="folHlink"/>
    </a:extraClrScheme>
    <a:extraClrScheme>
      <a:clrScheme name="1_新しいﾌﾟﾚｾﾞﾝﾃｰｼｮﾝ 10">
        <a:dk1>
          <a:srgbClr val="000000"/>
        </a:dk1>
        <a:lt1>
          <a:srgbClr val="FFFFFF"/>
        </a:lt1>
        <a:dk2>
          <a:srgbClr val="000000"/>
        </a:dk2>
        <a:lt2>
          <a:srgbClr val="5A5A5A"/>
        </a:lt2>
        <a:accent1>
          <a:srgbClr val="A2BBDC"/>
        </a:accent1>
        <a:accent2>
          <a:srgbClr val="3D6AA7"/>
        </a:accent2>
        <a:accent3>
          <a:srgbClr val="FFFFFF"/>
        </a:accent3>
        <a:accent4>
          <a:srgbClr val="000000"/>
        </a:accent4>
        <a:accent5>
          <a:srgbClr val="CEDAEB"/>
        </a:accent5>
        <a:accent6>
          <a:srgbClr val="365F97"/>
        </a:accent6>
        <a:hlink>
          <a:srgbClr val="F1DB9D"/>
        </a:hlink>
        <a:folHlink>
          <a:srgbClr val="DADAD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5377</Words>
  <Application>Microsoft Office PowerPoint</Application>
  <PresentationFormat>A4 210 x 297 mm</PresentationFormat>
  <Paragraphs>608</Paragraphs>
  <Slides>25</Slides>
  <Notes>9</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25</vt:i4>
      </vt:variant>
    </vt:vector>
  </HeadingPairs>
  <TitlesOfParts>
    <vt:vector size="34" baseType="lpstr">
      <vt:lpstr>EYInterstate</vt:lpstr>
      <vt:lpstr>Meiryo UI</vt:lpstr>
      <vt:lpstr>ＭＳ Ｐゴシック</vt:lpstr>
      <vt:lpstr>ＭＳ Ｐ明朝</vt:lpstr>
      <vt:lpstr>Arial</vt:lpstr>
      <vt:lpstr>Times New Roman</vt:lpstr>
      <vt:lpstr>Trebuchet MS</vt:lpstr>
      <vt:lpstr>Wingdings</vt:lpstr>
      <vt:lpstr>1_新しいﾌﾟﾚｾﾞﾝﾃｰｼｮﾝ</vt:lpstr>
      <vt:lpstr>新産業創出に向けた企業立地支援補助金 ＜ 事業計画書 ＞</vt:lpstr>
      <vt:lpstr>応募申請の概要</vt:lpstr>
      <vt:lpstr>PowerPoint プレゼンテーション</vt:lpstr>
      <vt:lpstr>1-1．目指す姿（ビジョン）</vt:lpstr>
      <vt:lpstr>1-2．社会に対する提供価値</vt:lpstr>
      <vt:lpstr>1-3．経済・社会に対するインパクト</vt:lpstr>
      <vt:lpstr>PowerPoint プレゼンテーション</vt:lpstr>
      <vt:lpstr>2-1．計画の概要（1）</vt:lpstr>
      <vt:lpstr>2-1．計画の概要（2）　拠点の完成イメージ詳細</vt:lpstr>
      <vt:lpstr>2-1．計画の概要（3）　導入予定の設備等の内容詳細</vt:lpstr>
      <vt:lpstr>2-2．拠点が担う機能、拠点のコンセプト</vt:lpstr>
      <vt:lpstr>2-2．実現するビジネスの概要</vt:lpstr>
      <vt:lpstr>2-3【成長性】 ．ターゲットとする市場・顧客、提供価値</vt:lpstr>
      <vt:lpstr>2-3【成長性】 ．市場規模、市場獲得の戦略</vt:lpstr>
      <vt:lpstr>2-3【成長性】 ．設備投資額、売上高、利益の推移・今後の見込み</vt:lpstr>
      <vt:lpstr>2-4【競争優位性】 ．競合の認識、自社の優位性（1）</vt:lpstr>
      <vt:lpstr>2-4【競争優位性】 ．競合の認識、自社の優位性（2）</vt:lpstr>
      <vt:lpstr>2-5【実現可能性】 ．拠点運営に関する人材の配置・採用</vt:lpstr>
      <vt:lpstr>2-5【実現可能性】 ．ビジネスの推進に関する社外連携</vt:lpstr>
      <vt:lpstr>2-5【実現可能性】 ．事業成長のロードマップ（スケジュール）</vt:lpstr>
      <vt:lpstr>PowerPoint プレゼンテーション</vt:lpstr>
      <vt:lpstr>3-1．拠点整備計画の概要</vt:lpstr>
      <vt:lpstr>3-2．拠点整備に必要な資金調達</vt:lpstr>
      <vt:lpstr>3-3．拠点整備の実施体制</vt:lpstr>
      <vt:lpstr>3-4．拠点整備の実施スケジュール</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2025-09-04T16:01:11Z</dcterms:created>
  <dcterms:modified xsi:type="dcterms:W3CDTF">2026-06-03T06:39:55Z</dcterms:modified>
</cp:coreProperties>
</file>